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56" r:id="rId2"/>
    <p:sldId id="462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1517"/>
    <a:srgbClr val="C25E6F"/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0" autoAdjust="0"/>
    <p:restoredTop sz="94660"/>
  </p:normalViewPr>
  <p:slideViewPr>
    <p:cSldViewPr snapToGrid="0">
      <p:cViewPr varScale="1">
        <p:scale>
          <a:sx n="84" d="100"/>
          <a:sy n="84" d="100"/>
        </p:scale>
        <p:origin x="610" y="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6B6CEA98-CB2E-4081-8BE1-3968948276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58" b="94125" l="9991" r="89916">
                        <a14:foregroundMark x1="29972" y1="23378" x2="29972" y2="23378"/>
                        <a14:foregroundMark x1="27824" y1="47736" x2="27824" y2="47736"/>
                        <a14:foregroundMark x1="53408" y1="80539" x2="53408" y2="80539"/>
                        <a14:foregroundMark x1="70121" y1="82130" x2="70121" y2="82130"/>
                        <a14:foregroundMark x1="71615" y1="67319" x2="71615" y2="67319"/>
                        <a14:foregroundMark x1="81139" y1="70135" x2="81139" y2="70135"/>
                        <a14:foregroundMark x1="19981" y1="69155" x2="19981" y2="69155"/>
                        <a14:foregroundMark x1="38375" y1="94247" x2="38375" y2="94247"/>
                        <a14:foregroundMark x1="24276" y1="35251" x2="30439" y2="21542"/>
                        <a14:foregroundMark x1="30439" y1="21542" x2="37162" y2="13464"/>
                        <a14:foregroundMark x1="37162" y1="13464" x2="52194" y2="9058"/>
                        <a14:foregroundMark x1="52194" y1="9058" x2="68161" y2="17870"/>
                        <a14:foregroundMark x1="68161" y1="17870" x2="74603" y2="30477"/>
                        <a14:foregroundMark x1="28198" y1="23623" x2="29972" y2="23011"/>
                        <a14:foregroundMark x1="28198" y1="50061" x2="27824" y2="74908"/>
                        <a14:foregroundMark x1="27824" y1="74908" x2="30345" y2="82252"/>
                        <a14:foregroundMark x1="30345" y1="82252" x2="33333" y2="84211"/>
                        <a14:foregroundMark x1="34547" y1="92778" x2="22689" y2="87638"/>
                        <a14:foregroundMark x1="22689" y1="87638" x2="19981" y2="81273"/>
                        <a14:foregroundMark x1="19981" y1="81273" x2="21755" y2="669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212"/>
            <a:ext cx="1700236" cy="1297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371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9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04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01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383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9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6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5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6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5E3E970-C8D5-4CBF-892D-00C52B09AD5A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01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63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5E3E970-C8D5-4CBF-892D-00C52B09AD5A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621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79F50-F3BB-4593-AA68-EEB988AB1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769606"/>
            <a:ext cx="10058400" cy="35661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600" b="1" dirty="0">
                <a:solidFill>
                  <a:srgbClr val="821517"/>
                </a:solidFill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سلطان الله وحريّة الإنسان</a:t>
            </a:r>
            <a:br>
              <a:rPr lang="ar-LB" sz="6600" b="1" dirty="0">
                <a:solidFill>
                  <a:srgbClr val="821517"/>
                </a:solidFill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6600" b="1" dirty="0">
                <a:solidFill>
                  <a:srgbClr val="821517"/>
                </a:solidFill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ما بين الكلفينيّة والأرمينيّة والفكر الكتابي</a:t>
            </a:r>
            <a:endParaRPr lang="en-US" sz="66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7095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ED334F-F526-441B-82FD-DA9DBFF4C4A3}"/>
              </a:ext>
            </a:extLst>
          </p:cNvPr>
          <p:cNvSpPr/>
          <p:nvPr/>
        </p:nvSpPr>
        <p:spPr>
          <a:xfrm rot="16200000">
            <a:off x="4520284" y="2699887"/>
            <a:ext cx="6391656" cy="99188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5400" dirty="0"/>
              <a:t>سيادة الله وسلطانه</a:t>
            </a:r>
            <a:endParaRPr lang="en-US" sz="5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C9FD9B-E0D3-4C8A-A358-16E0E1B6EBEB}"/>
              </a:ext>
            </a:extLst>
          </p:cNvPr>
          <p:cNvSpPr/>
          <p:nvPr/>
        </p:nvSpPr>
        <p:spPr>
          <a:xfrm rot="16200000">
            <a:off x="61174" y="2656490"/>
            <a:ext cx="6391656" cy="107867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5400" dirty="0"/>
              <a:t>حرية الإنسان ومسؤوليته</a:t>
            </a:r>
            <a:endParaRPr lang="en-US" sz="5400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4B674FCC-CC2C-498E-8CF9-DA092742B50A}"/>
              </a:ext>
            </a:extLst>
          </p:cNvPr>
          <p:cNvSpPr/>
          <p:nvPr/>
        </p:nvSpPr>
        <p:spPr>
          <a:xfrm>
            <a:off x="4222066" y="72933"/>
            <a:ext cx="2572379" cy="49312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3600" dirty="0"/>
              <a:t>الإنسان فاسد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920C256A-62A8-4375-8A6A-EB2480ECAFC7}"/>
              </a:ext>
            </a:extLst>
          </p:cNvPr>
          <p:cNvSpPr/>
          <p:nvPr/>
        </p:nvSpPr>
        <p:spPr>
          <a:xfrm>
            <a:off x="89047" y="966973"/>
            <a:ext cx="2572379" cy="109913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3600" dirty="0"/>
              <a:t>الإنسان يقدر أن يرجع إلى الله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CBE03F28-2579-4A9F-8232-7A160E792C16}"/>
              </a:ext>
            </a:extLst>
          </p:cNvPr>
          <p:cNvSpPr/>
          <p:nvPr/>
        </p:nvSpPr>
        <p:spPr>
          <a:xfrm>
            <a:off x="3829648" y="603068"/>
            <a:ext cx="3354567" cy="94705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3200" dirty="0"/>
              <a:t>الخلاص هو باختيار الله</a:t>
            </a:r>
          </a:p>
          <a:p>
            <a:pPr algn="ctr"/>
            <a:r>
              <a:rPr lang="ar-LB" sz="3200" dirty="0"/>
              <a:t>دون استحقاق الإنسان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3743FD6F-8B3D-477B-A24C-793EE23E849D}"/>
              </a:ext>
            </a:extLst>
          </p:cNvPr>
          <p:cNvSpPr/>
          <p:nvPr/>
        </p:nvSpPr>
        <p:spPr>
          <a:xfrm>
            <a:off x="8339180" y="930269"/>
            <a:ext cx="3763184" cy="10150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3600" dirty="0"/>
              <a:t>ا</a:t>
            </a:r>
            <a:r>
              <a:rPr lang="ar-LB" sz="2800" dirty="0"/>
              <a:t>لله اختار مجموعة للخلاص ومجموعة للهلاك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ACE07C48-A81E-498D-BAB5-3848B509373E}"/>
              </a:ext>
            </a:extLst>
          </p:cNvPr>
          <p:cNvSpPr/>
          <p:nvPr/>
        </p:nvSpPr>
        <p:spPr>
          <a:xfrm>
            <a:off x="3829648" y="1592576"/>
            <a:ext cx="3354567" cy="9470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2800" dirty="0"/>
              <a:t>الله يتدخّل بنعمته ليعين الإنسان لكي يؤمن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0F75F27A-DE4B-4A8D-9CF7-276F3C3457E1}"/>
              </a:ext>
            </a:extLst>
          </p:cNvPr>
          <p:cNvSpPr/>
          <p:nvPr/>
        </p:nvSpPr>
        <p:spPr>
          <a:xfrm>
            <a:off x="8324533" y="2008310"/>
            <a:ext cx="3763183" cy="49312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3600" dirty="0"/>
              <a:t>اختيار غير مشروط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041B9671-7CCE-40E3-A130-CA147EC25ACE}"/>
              </a:ext>
            </a:extLst>
          </p:cNvPr>
          <p:cNvSpPr/>
          <p:nvPr/>
        </p:nvSpPr>
        <p:spPr>
          <a:xfrm>
            <a:off x="8339180" y="2554720"/>
            <a:ext cx="3763183" cy="49312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3200" dirty="0"/>
              <a:t>المسيح مات عن المختارين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A2214C48-D501-4D02-85DE-939007760E2A}"/>
              </a:ext>
            </a:extLst>
          </p:cNvPr>
          <p:cNvSpPr/>
          <p:nvPr/>
        </p:nvSpPr>
        <p:spPr>
          <a:xfrm>
            <a:off x="3861335" y="2576209"/>
            <a:ext cx="3321260" cy="49312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2400" dirty="0"/>
              <a:t>الله يضمن الخلاص الأبدي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1703A961-08E4-48E7-B365-C4DF48310FA0}"/>
              </a:ext>
            </a:extLst>
          </p:cNvPr>
          <p:cNvSpPr/>
          <p:nvPr/>
        </p:nvSpPr>
        <p:spPr>
          <a:xfrm>
            <a:off x="8339180" y="4070820"/>
            <a:ext cx="3755490" cy="49312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3200" dirty="0"/>
              <a:t>الإيمان هو عمل للخلاص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886AAB2C-1D25-4A5E-BCC1-A630BFE249EC}"/>
              </a:ext>
            </a:extLst>
          </p:cNvPr>
          <p:cNvSpPr/>
          <p:nvPr/>
        </p:nvSpPr>
        <p:spPr>
          <a:xfrm>
            <a:off x="8314558" y="3116328"/>
            <a:ext cx="3755491" cy="90431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2800" dirty="0"/>
              <a:t>ا</a:t>
            </a:r>
            <a:r>
              <a:rPr lang="ar-LB" sz="3200" dirty="0"/>
              <a:t>لله يولد الإنسان من جديد ويعطيه هبة الإيمان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F657CF94-CCC4-412C-A8B8-49EC81685325}"/>
              </a:ext>
            </a:extLst>
          </p:cNvPr>
          <p:cNvSpPr/>
          <p:nvPr/>
        </p:nvSpPr>
        <p:spPr>
          <a:xfrm>
            <a:off x="8331487" y="5748960"/>
            <a:ext cx="3763183" cy="49312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3200" dirty="0"/>
              <a:t>القدريّة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0C9A3391-9757-4E53-ACF9-375DF2BFEE4D}"/>
              </a:ext>
            </a:extLst>
          </p:cNvPr>
          <p:cNvSpPr/>
          <p:nvPr/>
        </p:nvSpPr>
        <p:spPr>
          <a:xfrm>
            <a:off x="3852578" y="3096248"/>
            <a:ext cx="3321259" cy="72376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2600" dirty="0"/>
              <a:t>ا</a:t>
            </a:r>
            <a:r>
              <a:rPr lang="ar-LB" sz="2400" dirty="0"/>
              <a:t>لله يفعل كل شيء بحسب تدبيره المسبق ورأي مشيئته</a:t>
            </a:r>
            <a:endParaRPr lang="en-US" sz="2400" dirty="0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11940C78-8FC6-4534-BF1F-EE175D043D59}"/>
              </a:ext>
            </a:extLst>
          </p:cNvPr>
          <p:cNvSpPr/>
          <p:nvPr/>
        </p:nvSpPr>
        <p:spPr>
          <a:xfrm>
            <a:off x="8314558" y="5191808"/>
            <a:ext cx="3763183" cy="49312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2800" dirty="0"/>
              <a:t>المؤمن لا يصاب بالجسديّة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7932BB48-D1F1-4C4A-8623-8C4423527A7E}"/>
              </a:ext>
            </a:extLst>
          </p:cNvPr>
          <p:cNvSpPr/>
          <p:nvPr/>
        </p:nvSpPr>
        <p:spPr>
          <a:xfrm>
            <a:off x="8339180" y="4630200"/>
            <a:ext cx="3740843" cy="49312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2800" dirty="0"/>
              <a:t>المثابرة هي ضمان الخلاص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F7D38734-9BE3-42D4-8264-1B494691A35C}"/>
              </a:ext>
            </a:extLst>
          </p:cNvPr>
          <p:cNvSpPr/>
          <p:nvPr/>
        </p:nvSpPr>
        <p:spPr>
          <a:xfrm>
            <a:off x="8296891" y="369354"/>
            <a:ext cx="3773158" cy="49312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3200" dirty="0"/>
              <a:t>الإنسان لا يمكن أن يتجاوب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2CA3E29C-CA6F-4BE4-9F8E-C580608FF928}"/>
              </a:ext>
            </a:extLst>
          </p:cNvPr>
          <p:cNvSpPr/>
          <p:nvPr/>
        </p:nvSpPr>
        <p:spPr>
          <a:xfrm>
            <a:off x="89046" y="3226419"/>
            <a:ext cx="2572379" cy="196868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3600" dirty="0"/>
              <a:t>من الممكن للمؤمن المتجدّد أن يفقد خلاصه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A644D1DF-1F9D-483A-9A41-D3EA069E381D}"/>
              </a:ext>
            </a:extLst>
          </p:cNvPr>
          <p:cNvSpPr/>
          <p:nvPr/>
        </p:nvSpPr>
        <p:spPr>
          <a:xfrm>
            <a:off x="3861335" y="4964671"/>
            <a:ext cx="3256331" cy="75582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2400" dirty="0"/>
              <a:t>فداء المسيح هو عن كل الناس</a:t>
            </a:r>
          </a:p>
          <a:p>
            <a:pPr algn="ctr"/>
            <a:r>
              <a:rPr lang="ar-LB" sz="2400" dirty="0"/>
              <a:t>الخلاص لمن يؤمن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FA139A92-7948-4826-8C51-027892260D96}"/>
              </a:ext>
            </a:extLst>
          </p:cNvPr>
          <p:cNvSpPr/>
          <p:nvPr/>
        </p:nvSpPr>
        <p:spPr>
          <a:xfrm>
            <a:off x="76022" y="2096696"/>
            <a:ext cx="2572379" cy="109913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3200" dirty="0"/>
              <a:t>اختيار الله مبني</a:t>
            </a:r>
          </a:p>
          <a:p>
            <a:pPr algn="ctr"/>
            <a:r>
              <a:rPr lang="ar-LB" sz="3200" dirty="0"/>
              <a:t>على علمه السابق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8125EE0A-A1D3-477B-B3D8-71E25EE6ED97}"/>
              </a:ext>
            </a:extLst>
          </p:cNvPr>
          <p:cNvSpPr/>
          <p:nvPr/>
        </p:nvSpPr>
        <p:spPr>
          <a:xfrm>
            <a:off x="3829648" y="3883501"/>
            <a:ext cx="3321260" cy="49312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2300" dirty="0"/>
              <a:t>الإنسان لديه القدرة على التجاوب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9C36AF5B-84DB-4818-9C22-740A2346DE24}"/>
              </a:ext>
            </a:extLst>
          </p:cNvPr>
          <p:cNvSpPr/>
          <p:nvPr/>
        </p:nvSpPr>
        <p:spPr>
          <a:xfrm>
            <a:off x="3829648" y="4421225"/>
            <a:ext cx="3321260" cy="49312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2300" dirty="0"/>
              <a:t>الإنسان يتجاوب بالإيمان وثم يولد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4BD1D99B-F959-4831-83CF-3A0B777A2E22}"/>
              </a:ext>
            </a:extLst>
          </p:cNvPr>
          <p:cNvSpPr/>
          <p:nvPr/>
        </p:nvSpPr>
        <p:spPr>
          <a:xfrm>
            <a:off x="3861335" y="5761807"/>
            <a:ext cx="3321260" cy="49312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2100" dirty="0"/>
              <a:t>باستطاعة الإنسان أن يرفض الإنجيل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93478D31-EA54-4424-8578-BFB4E7B24EEF}"/>
              </a:ext>
            </a:extLst>
          </p:cNvPr>
          <p:cNvSpPr/>
          <p:nvPr/>
        </p:nvSpPr>
        <p:spPr>
          <a:xfrm>
            <a:off x="76022" y="5258293"/>
            <a:ext cx="2572379" cy="92440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2800" dirty="0"/>
              <a:t>الإنسان يحرس خلاصه بقداسته</a:t>
            </a:r>
          </a:p>
        </p:txBody>
      </p:sp>
    </p:spTree>
    <p:extLst>
      <p:ext uri="{BB962C8B-B14F-4D97-AF65-F5344CB8AC3E}">
        <p14:creationId xmlns:p14="http://schemas.microsoft.com/office/powerpoint/2010/main" val="234795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theme/theme1.xml><?xml version="1.0" encoding="utf-8"?>
<a:theme xmlns:a="http://schemas.openxmlformats.org/drawingml/2006/main" name="Retrospec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992</TotalTime>
  <Words>132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Traditional Arabic</vt:lpstr>
      <vt:lpstr>Retrospect</vt:lpstr>
      <vt:lpstr>سلطان الله وحريّة الإنسان ما بين الكلفينيّة والأرمينيّة والفكر الكتابي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المسامحة  في جوانبها الثلاثة</dc:title>
  <dc:creator>Grace Abou Mekhael</dc:creator>
  <cp:lastModifiedBy>Raymond AM</cp:lastModifiedBy>
  <cp:revision>285</cp:revision>
  <dcterms:created xsi:type="dcterms:W3CDTF">2021-05-08T10:36:34Z</dcterms:created>
  <dcterms:modified xsi:type="dcterms:W3CDTF">2021-11-12T16:28:06Z</dcterms:modified>
</cp:coreProperties>
</file>