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8" r:id="rId3"/>
    <p:sldId id="259" r:id="rId4"/>
    <p:sldId id="257" r:id="rId5"/>
    <p:sldId id="261" r:id="rId6"/>
    <p:sldId id="262" r:id="rId7"/>
    <p:sldId id="263" r:id="rId8"/>
    <p:sldId id="264" r:id="rId9"/>
    <p:sldId id="260"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428" y="4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3FADC29-ADFF-4857-82C3-74B13E9BB903}" type="datetimeFigureOut">
              <a:rPr lang="en-US" smtClean="0"/>
              <a:t>9/7/2021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2F9B93-94F8-410B-94D6-96BC7EC9622C}" type="slidenum">
              <a:rPr lang="en-US" smtClean="0"/>
              <a:t>‹#›</a:t>
            </a:fld>
            <a:endParaRPr lang="en-US"/>
          </a:p>
        </p:txBody>
      </p:sp>
    </p:spTree>
    <p:extLst>
      <p:ext uri="{BB962C8B-B14F-4D97-AF65-F5344CB8AC3E}">
        <p14:creationId xmlns:p14="http://schemas.microsoft.com/office/powerpoint/2010/main" val="30183596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9CBE0C7-85E4-46F3-AC87-7AB595D4AB82}" type="datetimeFigureOut">
              <a:rPr lang="en-US" smtClean="0"/>
              <a:t>9/7/2021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FF83F5-8633-4A0A-8B48-1B25C9154E02}" type="slidenum">
              <a:rPr lang="en-US" smtClean="0"/>
              <a:t>‹#›</a:t>
            </a:fld>
            <a:endParaRPr lang="en-US"/>
          </a:p>
        </p:txBody>
      </p:sp>
    </p:spTree>
    <p:extLst>
      <p:ext uri="{BB962C8B-B14F-4D97-AF65-F5344CB8AC3E}">
        <p14:creationId xmlns:p14="http://schemas.microsoft.com/office/powerpoint/2010/main" val="35115092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CBE0C7-85E4-46F3-AC87-7AB595D4AB82}" type="datetimeFigureOut">
              <a:rPr lang="en-US" smtClean="0"/>
              <a:t>9/7/2021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FF83F5-8633-4A0A-8B48-1B25C9154E02}" type="slidenum">
              <a:rPr lang="en-US" smtClean="0"/>
              <a:t>‹#›</a:t>
            </a:fld>
            <a:endParaRPr lang="en-US"/>
          </a:p>
        </p:txBody>
      </p:sp>
    </p:spTree>
    <p:extLst>
      <p:ext uri="{BB962C8B-B14F-4D97-AF65-F5344CB8AC3E}">
        <p14:creationId xmlns:p14="http://schemas.microsoft.com/office/powerpoint/2010/main" val="701611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CBE0C7-85E4-46F3-AC87-7AB595D4AB82}" type="datetimeFigureOut">
              <a:rPr lang="en-US" smtClean="0"/>
              <a:t>9/7/2021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FF83F5-8633-4A0A-8B48-1B25C9154E02}" type="slidenum">
              <a:rPr lang="en-US" smtClean="0"/>
              <a:t>‹#›</a:t>
            </a:fld>
            <a:endParaRPr lang="en-US"/>
          </a:p>
        </p:txBody>
      </p:sp>
    </p:spTree>
    <p:extLst>
      <p:ext uri="{BB962C8B-B14F-4D97-AF65-F5344CB8AC3E}">
        <p14:creationId xmlns:p14="http://schemas.microsoft.com/office/powerpoint/2010/main" val="15518430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CBE0C7-85E4-46F3-AC87-7AB595D4AB82}" type="datetimeFigureOut">
              <a:rPr lang="en-US" smtClean="0"/>
              <a:t>9/7/2021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FF83F5-8633-4A0A-8B48-1B25C9154E02}" type="slidenum">
              <a:rPr lang="en-US" smtClean="0"/>
              <a:t>‹#›</a:t>
            </a:fld>
            <a:endParaRPr lang="en-US"/>
          </a:p>
        </p:txBody>
      </p:sp>
    </p:spTree>
    <p:extLst>
      <p:ext uri="{BB962C8B-B14F-4D97-AF65-F5344CB8AC3E}">
        <p14:creationId xmlns:p14="http://schemas.microsoft.com/office/powerpoint/2010/main" val="42429247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9CBE0C7-85E4-46F3-AC87-7AB595D4AB82}" type="datetimeFigureOut">
              <a:rPr lang="en-US" smtClean="0"/>
              <a:t>9/7/2021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FF83F5-8633-4A0A-8B48-1B25C9154E02}" type="slidenum">
              <a:rPr lang="en-US" smtClean="0"/>
              <a:t>‹#›</a:t>
            </a:fld>
            <a:endParaRPr lang="en-US"/>
          </a:p>
        </p:txBody>
      </p:sp>
    </p:spTree>
    <p:extLst>
      <p:ext uri="{BB962C8B-B14F-4D97-AF65-F5344CB8AC3E}">
        <p14:creationId xmlns:p14="http://schemas.microsoft.com/office/powerpoint/2010/main" val="17610177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9CBE0C7-85E4-46F3-AC87-7AB595D4AB82}" type="datetimeFigureOut">
              <a:rPr lang="en-US" smtClean="0"/>
              <a:t>9/7/2021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FF83F5-8633-4A0A-8B48-1B25C9154E02}" type="slidenum">
              <a:rPr lang="en-US" smtClean="0"/>
              <a:t>‹#›</a:t>
            </a:fld>
            <a:endParaRPr lang="en-US"/>
          </a:p>
        </p:txBody>
      </p:sp>
    </p:spTree>
    <p:extLst>
      <p:ext uri="{BB962C8B-B14F-4D97-AF65-F5344CB8AC3E}">
        <p14:creationId xmlns:p14="http://schemas.microsoft.com/office/powerpoint/2010/main" val="14550074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9CBE0C7-85E4-46F3-AC87-7AB595D4AB82}" type="datetimeFigureOut">
              <a:rPr lang="en-US" smtClean="0"/>
              <a:t>9/7/2021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FF83F5-8633-4A0A-8B48-1B25C9154E02}" type="slidenum">
              <a:rPr lang="en-US" smtClean="0"/>
              <a:t>‹#›</a:t>
            </a:fld>
            <a:endParaRPr lang="en-US"/>
          </a:p>
        </p:txBody>
      </p:sp>
    </p:spTree>
    <p:extLst>
      <p:ext uri="{BB962C8B-B14F-4D97-AF65-F5344CB8AC3E}">
        <p14:creationId xmlns:p14="http://schemas.microsoft.com/office/powerpoint/2010/main" val="420165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9CBE0C7-85E4-46F3-AC87-7AB595D4AB82}" type="datetimeFigureOut">
              <a:rPr lang="en-US" smtClean="0"/>
              <a:t>9/7/2021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FF83F5-8633-4A0A-8B48-1B25C9154E02}" type="slidenum">
              <a:rPr lang="en-US" smtClean="0"/>
              <a:t>‹#›</a:t>
            </a:fld>
            <a:endParaRPr lang="en-US"/>
          </a:p>
        </p:txBody>
      </p:sp>
    </p:spTree>
    <p:extLst>
      <p:ext uri="{BB962C8B-B14F-4D97-AF65-F5344CB8AC3E}">
        <p14:creationId xmlns:p14="http://schemas.microsoft.com/office/powerpoint/2010/main" val="22261849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CBE0C7-85E4-46F3-AC87-7AB595D4AB82}" type="datetimeFigureOut">
              <a:rPr lang="en-US" smtClean="0"/>
              <a:t>9/7/2021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FF83F5-8633-4A0A-8B48-1B25C9154E02}" type="slidenum">
              <a:rPr lang="en-US" smtClean="0"/>
              <a:t>‹#›</a:t>
            </a:fld>
            <a:endParaRPr lang="en-US"/>
          </a:p>
        </p:txBody>
      </p:sp>
    </p:spTree>
    <p:extLst>
      <p:ext uri="{BB962C8B-B14F-4D97-AF65-F5344CB8AC3E}">
        <p14:creationId xmlns:p14="http://schemas.microsoft.com/office/powerpoint/2010/main" val="22016578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CBE0C7-85E4-46F3-AC87-7AB595D4AB82}" type="datetimeFigureOut">
              <a:rPr lang="en-US" smtClean="0"/>
              <a:t>9/7/2021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FF83F5-8633-4A0A-8B48-1B25C9154E02}" type="slidenum">
              <a:rPr lang="en-US" smtClean="0"/>
              <a:t>‹#›</a:t>
            </a:fld>
            <a:endParaRPr lang="en-US"/>
          </a:p>
        </p:txBody>
      </p:sp>
    </p:spTree>
    <p:extLst>
      <p:ext uri="{BB962C8B-B14F-4D97-AF65-F5344CB8AC3E}">
        <p14:creationId xmlns:p14="http://schemas.microsoft.com/office/powerpoint/2010/main" val="28297271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CBE0C7-85E4-46F3-AC87-7AB595D4AB82}" type="datetimeFigureOut">
              <a:rPr lang="en-US" smtClean="0"/>
              <a:t>9/7/2021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FF83F5-8633-4A0A-8B48-1B25C9154E02}" type="slidenum">
              <a:rPr lang="en-US" smtClean="0"/>
              <a:t>‹#›</a:t>
            </a:fld>
            <a:endParaRPr lang="en-US"/>
          </a:p>
        </p:txBody>
      </p:sp>
    </p:spTree>
    <p:extLst>
      <p:ext uri="{BB962C8B-B14F-4D97-AF65-F5344CB8AC3E}">
        <p14:creationId xmlns:p14="http://schemas.microsoft.com/office/powerpoint/2010/main" val="11609664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CBE0C7-85E4-46F3-AC87-7AB595D4AB82}" type="datetimeFigureOut">
              <a:rPr lang="en-US" smtClean="0"/>
              <a:t>9/7/2021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FF83F5-8633-4A0A-8B48-1B25C9154E02}" type="slidenum">
              <a:rPr lang="en-US" smtClean="0"/>
              <a:t>‹#›</a:t>
            </a:fld>
            <a:endParaRPr lang="en-US"/>
          </a:p>
        </p:txBody>
      </p:sp>
    </p:spTree>
    <p:extLst>
      <p:ext uri="{BB962C8B-B14F-4D97-AF65-F5344CB8AC3E}">
        <p14:creationId xmlns:p14="http://schemas.microsoft.com/office/powerpoint/2010/main" val="15649926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1295400" y="2306638"/>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700" b="0" i="0" u="none" strike="noStrike" cap="none" normalizeH="0" baseline="0" smtClean="0">
                    <a:ln>
                      <a:noFill/>
                    </a:ln>
                    <a:solidFill>
                      <a:srgbClr val="000000"/>
                    </a:solidFill>
                    <a:effectLst/>
                    <a:latin typeface="Calibri" pitchFamily="34" charset="0"/>
                    <a:ea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grpSp>
      <p:sp>
        <p:nvSpPr>
          <p:cNvPr id="1369" name="TextBox 1368"/>
          <p:cNvSpPr txBox="1"/>
          <p:nvPr/>
        </p:nvSpPr>
        <p:spPr>
          <a:xfrm>
            <a:off x="0" y="914400"/>
            <a:ext cx="9220200" cy="2800767"/>
          </a:xfrm>
          <a:prstGeom prst="rect">
            <a:avLst/>
          </a:prstGeom>
          <a:noFill/>
        </p:spPr>
        <p:txBody>
          <a:bodyPr wrap="square" rtlCol="0">
            <a:spAutoFit/>
          </a:bodyPr>
          <a:lstStyle/>
          <a:p>
            <a:pPr algn="ctr" rtl="1"/>
            <a:r>
              <a:rPr lang="ar-LB" sz="8800" b="1" dirty="0" smtClean="0">
                <a:solidFill>
                  <a:schemeClr val="tx2">
                    <a:lumMod val="75000"/>
                  </a:schemeClr>
                </a:solidFill>
                <a:latin typeface="Traditional Arabic" pitchFamily="18" charset="-78"/>
                <a:cs typeface="Traditional Arabic" pitchFamily="18" charset="-78"/>
              </a:rPr>
              <a:t>المؤمن البناء في كنيسة المسيح</a:t>
            </a:r>
          </a:p>
          <a:p>
            <a:pPr algn="ctr" rtl="1"/>
            <a:r>
              <a:rPr lang="ar-LB" sz="8800" b="1" dirty="0" smtClean="0">
                <a:solidFill>
                  <a:schemeClr val="tx2">
                    <a:lumMod val="75000"/>
                  </a:schemeClr>
                </a:solidFill>
                <a:latin typeface="Traditional Arabic" pitchFamily="18" charset="-78"/>
                <a:cs typeface="Traditional Arabic" pitchFamily="18" charset="-78"/>
              </a:rPr>
              <a:t>هو مؤمن يقبل الآخر</a:t>
            </a:r>
          </a:p>
        </p:txBody>
      </p:sp>
      <p:sp>
        <p:nvSpPr>
          <p:cNvPr id="2" name="TextBox 1"/>
          <p:cNvSpPr txBox="1"/>
          <p:nvPr/>
        </p:nvSpPr>
        <p:spPr>
          <a:xfrm>
            <a:off x="38100" y="5943600"/>
            <a:ext cx="9144000" cy="707886"/>
          </a:xfrm>
          <a:prstGeom prst="rect">
            <a:avLst/>
          </a:prstGeom>
          <a:noFill/>
        </p:spPr>
        <p:txBody>
          <a:bodyPr wrap="square" rtlCol="0">
            <a:spAutoFit/>
          </a:bodyPr>
          <a:lstStyle/>
          <a:p>
            <a:pPr algn="ctr"/>
            <a:r>
              <a:rPr lang="en-US" sz="4000" b="1" dirty="0" smtClean="0">
                <a:solidFill>
                  <a:srgbClr val="FF0000"/>
                </a:solidFill>
              </a:rPr>
              <a:t>www.cbbclebanon.com</a:t>
            </a:r>
            <a:endParaRPr lang="en-US" sz="4000" b="1" dirty="0">
              <a:solidFill>
                <a:srgbClr val="FF0000"/>
              </a:solidFill>
            </a:endParaRPr>
          </a:p>
        </p:txBody>
      </p:sp>
    </p:spTree>
    <p:extLst>
      <p:ext uri="{BB962C8B-B14F-4D97-AF65-F5344CB8AC3E}">
        <p14:creationId xmlns:p14="http://schemas.microsoft.com/office/powerpoint/2010/main" val="30662784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1295400" y="2306638"/>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700" b="0" i="0" u="none" strike="noStrike" cap="none" normalizeH="0" baseline="0" smtClean="0">
                    <a:ln>
                      <a:noFill/>
                    </a:ln>
                    <a:solidFill>
                      <a:srgbClr val="000000"/>
                    </a:solidFill>
                    <a:effectLst/>
                    <a:latin typeface="Calibri" pitchFamily="34" charset="0"/>
                    <a:ea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grpSp>
      <p:sp>
        <p:nvSpPr>
          <p:cNvPr id="2" name="TextBox 1"/>
          <p:cNvSpPr txBox="1"/>
          <p:nvPr/>
        </p:nvSpPr>
        <p:spPr>
          <a:xfrm>
            <a:off x="76200" y="2474416"/>
            <a:ext cx="9067800" cy="2585323"/>
          </a:xfrm>
          <a:prstGeom prst="rect">
            <a:avLst/>
          </a:prstGeom>
          <a:noFill/>
        </p:spPr>
        <p:txBody>
          <a:bodyPr wrap="square" rtlCol="0">
            <a:spAutoFit/>
          </a:bodyPr>
          <a:lstStyle/>
          <a:p>
            <a:pPr algn="just" rtl="1"/>
            <a:r>
              <a:rPr lang="ar-LB" sz="5400" b="1" dirty="0">
                <a:solidFill>
                  <a:srgbClr val="002060"/>
                </a:solidFill>
                <a:latin typeface="Traditional Arabic" pitchFamily="18" charset="-78"/>
                <a:cs typeface="Traditional Arabic" pitchFamily="18" charset="-78"/>
              </a:rPr>
              <a:t>ثالثا. المؤمن البناء في الكنيسة يقبل الآخر لمجد الله: </a:t>
            </a:r>
          </a:p>
          <a:p>
            <a:pPr algn="just" rtl="1"/>
            <a:r>
              <a:rPr lang="ar-LB" sz="5400" b="1" dirty="0">
                <a:solidFill>
                  <a:srgbClr val="002060"/>
                </a:solidFill>
                <a:latin typeface="Traditional Arabic" pitchFamily="18" charset="-78"/>
                <a:cs typeface="Traditional Arabic" pitchFamily="18" charset="-78"/>
              </a:rPr>
              <a:t> </a:t>
            </a:r>
            <a:r>
              <a:rPr lang="ar-LB" sz="5400" b="1" dirty="0" smtClean="0">
                <a:solidFill>
                  <a:srgbClr val="002060"/>
                </a:solidFill>
                <a:latin typeface="Traditional Arabic" pitchFamily="18" charset="-78"/>
                <a:cs typeface="Traditional Arabic" pitchFamily="18" charset="-78"/>
              </a:rPr>
              <a:t>                  لِمَجْدِ </a:t>
            </a:r>
            <a:r>
              <a:rPr lang="ar-LB" sz="5400" b="1" dirty="0">
                <a:solidFill>
                  <a:srgbClr val="002060"/>
                </a:solidFill>
                <a:latin typeface="Traditional Arabic" pitchFamily="18" charset="-78"/>
                <a:cs typeface="Traditional Arabic" pitchFamily="18" charset="-78"/>
              </a:rPr>
              <a:t>اللهِ.</a:t>
            </a:r>
          </a:p>
        </p:txBody>
      </p:sp>
      <p:sp>
        <p:nvSpPr>
          <p:cNvPr id="408" name="TextBox 407"/>
          <p:cNvSpPr txBox="1"/>
          <p:nvPr/>
        </p:nvSpPr>
        <p:spPr>
          <a:xfrm>
            <a:off x="0" y="42208"/>
            <a:ext cx="9143999" cy="1938992"/>
          </a:xfrm>
          <a:prstGeom prst="rect">
            <a:avLst/>
          </a:prstGeom>
          <a:noFill/>
        </p:spPr>
        <p:txBody>
          <a:bodyPr wrap="square" rtlCol="0">
            <a:spAutoFit/>
          </a:bodyPr>
          <a:lstStyle/>
          <a:p>
            <a:pPr algn="ctr" rtl="1"/>
            <a:r>
              <a:rPr lang="ar-LB" sz="6000" b="1" dirty="0" smtClean="0">
                <a:solidFill>
                  <a:schemeClr val="tx2">
                    <a:lumMod val="75000"/>
                  </a:schemeClr>
                </a:solidFill>
                <a:latin typeface="Traditional Arabic" pitchFamily="18" charset="-78"/>
                <a:cs typeface="Traditional Arabic" pitchFamily="18" charset="-78"/>
              </a:rPr>
              <a:t>المؤمن البناء في كنيسة المسيح </a:t>
            </a:r>
          </a:p>
          <a:p>
            <a:pPr algn="ctr" rtl="1"/>
            <a:r>
              <a:rPr lang="ar-LB" sz="6000" b="1" dirty="0" smtClean="0">
                <a:solidFill>
                  <a:schemeClr val="tx2">
                    <a:lumMod val="75000"/>
                  </a:schemeClr>
                </a:solidFill>
                <a:latin typeface="Traditional Arabic" pitchFamily="18" charset="-78"/>
                <a:cs typeface="Traditional Arabic" pitchFamily="18" charset="-78"/>
              </a:rPr>
              <a:t>هو مؤمن يقبل الآخر</a:t>
            </a:r>
          </a:p>
        </p:txBody>
      </p:sp>
      <p:sp>
        <p:nvSpPr>
          <p:cNvPr id="409" name="TextBox 408"/>
          <p:cNvSpPr txBox="1"/>
          <p:nvPr/>
        </p:nvSpPr>
        <p:spPr>
          <a:xfrm>
            <a:off x="38100" y="5943600"/>
            <a:ext cx="9144000" cy="707886"/>
          </a:xfrm>
          <a:prstGeom prst="rect">
            <a:avLst/>
          </a:prstGeom>
          <a:noFill/>
        </p:spPr>
        <p:txBody>
          <a:bodyPr wrap="square" rtlCol="0">
            <a:spAutoFit/>
          </a:bodyPr>
          <a:lstStyle/>
          <a:p>
            <a:pPr algn="ctr"/>
            <a:r>
              <a:rPr lang="en-US" sz="4000" b="1" dirty="0" smtClean="0">
                <a:solidFill>
                  <a:srgbClr val="FF0000"/>
                </a:solidFill>
              </a:rPr>
              <a:t>www.cbbclebanon.com</a:t>
            </a:r>
            <a:endParaRPr lang="en-US" sz="4000" b="1" dirty="0">
              <a:solidFill>
                <a:srgbClr val="FF0000"/>
              </a:solidFill>
            </a:endParaRPr>
          </a:p>
        </p:txBody>
      </p:sp>
    </p:spTree>
    <p:extLst>
      <p:ext uri="{BB962C8B-B14F-4D97-AF65-F5344CB8AC3E}">
        <p14:creationId xmlns:p14="http://schemas.microsoft.com/office/powerpoint/2010/main" val="12196525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1295400" y="2306638"/>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700" b="0" i="0" u="none" strike="noStrike" cap="none" normalizeH="0" baseline="0" smtClean="0">
                    <a:ln>
                      <a:noFill/>
                    </a:ln>
                    <a:solidFill>
                      <a:srgbClr val="000000"/>
                    </a:solidFill>
                    <a:effectLst/>
                    <a:latin typeface="Calibri" pitchFamily="34" charset="0"/>
                    <a:ea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grpSp>
      <p:sp>
        <p:nvSpPr>
          <p:cNvPr id="2" name="TextBox 1"/>
          <p:cNvSpPr txBox="1"/>
          <p:nvPr/>
        </p:nvSpPr>
        <p:spPr>
          <a:xfrm>
            <a:off x="76200" y="2057400"/>
            <a:ext cx="9067800" cy="4401205"/>
          </a:xfrm>
          <a:prstGeom prst="rect">
            <a:avLst/>
          </a:prstGeom>
          <a:noFill/>
        </p:spPr>
        <p:txBody>
          <a:bodyPr wrap="square" rtlCol="0">
            <a:spAutoFit/>
          </a:bodyPr>
          <a:lstStyle/>
          <a:p>
            <a:pPr algn="just" rtl="1"/>
            <a:r>
              <a:rPr lang="ar-LB" sz="4400" b="1" dirty="0">
                <a:solidFill>
                  <a:srgbClr val="002060"/>
                </a:solidFill>
                <a:latin typeface="Traditional Arabic" pitchFamily="18" charset="-78"/>
                <a:cs typeface="Traditional Arabic" pitchFamily="18" charset="-78"/>
              </a:rPr>
              <a:t>ثالثا. المؤمن البناء في الكنيسة يقبل الآخر لمجد الله: </a:t>
            </a:r>
            <a:endParaRPr lang="ar-LB" sz="4400" b="1" dirty="0" smtClean="0">
              <a:solidFill>
                <a:srgbClr val="002060"/>
              </a:solidFill>
              <a:latin typeface="Traditional Arabic" pitchFamily="18" charset="-78"/>
              <a:cs typeface="Traditional Arabic" pitchFamily="18" charset="-78"/>
            </a:endParaRPr>
          </a:p>
          <a:p>
            <a:pPr algn="just" rtl="1"/>
            <a:endParaRPr lang="ar-LB" sz="4400" b="1" dirty="0">
              <a:solidFill>
                <a:srgbClr val="002060"/>
              </a:solidFill>
              <a:latin typeface="Traditional Arabic" pitchFamily="18" charset="-78"/>
              <a:cs typeface="Traditional Arabic" pitchFamily="18" charset="-78"/>
            </a:endParaRPr>
          </a:p>
          <a:p>
            <a:pPr marL="742950" indent="-742950" algn="just" rtl="1">
              <a:buAutoNum type="arabicPeriod"/>
            </a:pPr>
            <a:r>
              <a:rPr lang="ar-LB" sz="4800" b="1" dirty="0" smtClean="0">
                <a:solidFill>
                  <a:srgbClr val="002060"/>
                </a:solidFill>
                <a:latin typeface="Traditional Arabic" pitchFamily="18" charset="-78"/>
                <a:cs typeface="Traditional Arabic" pitchFamily="18" charset="-78"/>
              </a:rPr>
              <a:t>قبول </a:t>
            </a:r>
            <a:r>
              <a:rPr lang="ar-LB" sz="4800" b="1" dirty="0">
                <a:solidFill>
                  <a:srgbClr val="002060"/>
                </a:solidFill>
                <a:latin typeface="Traditional Arabic" pitchFamily="18" charset="-78"/>
                <a:cs typeface="Traditional Arabic" pitchFamily="18" charset="-78"/>
              </a:rPr>
              <a:t>الآخر يمجّد الله من خلال إبراز صدق </a:t>
            </a:r>
            <a:r>
              <a:rPr lang="ar-LB" sz="4800" b="1" dirty="0" smtClean="0">
                <a:solidFill>
                  <a:srgbClr val="002060"/>
                </a:solidFill>
                <a:latin typeface="Traditional Arabic" pitchFamily="18" charset="-78"/>
                <a:cs typeface="Traditional Arabic" pitchFamily="18" charset="-78"/>
              </a:rPr>
              <a:t>الله</a:t>
            </a:r>
          </a:p>
          <a:p>
            <a:pPr marL="742950" indent="-742950" algn="just" rtl="1">
              <a:buAutoNum type="arabicPeriod"/>
            </a:pPr>
            <a:r>
              <a:rPr lang="ar-LB" sz="4800" b="1" dirty="0" smtClean="0">
                <a:solidFill>
                  <a:srgbClr val="002060"/>
                </a:solidFill>
                <a:latin typeface="Traditional Arabic" pitchFamily="18" charset="-78"/>
                <a:cs typeface="Traditional Arabic" pitchFamily="18" charset="-78"/>
              </a:rPr>
              <a:t>قبول </a:t>
            </a:r>
            <a:r>
              <a:rPr lang="ar-LB" sz="4800" b="1" dirty="0">
                <a:solidFill>
                  <a:srgbClr val="002060"/>
                </a:solidFill>
                <a:latin typeface="Traditional Arabic" pitchFamily="18" charset="-78"/>
                <a:cs typeface="Traditional Arabic" pitchFamily="18" charset="-78"/>
              </a:rPr>
              <a:t>الآخر يمجّد الله من خلال إبراز رحمة </a:t>
            </a:r>
            <a:r>
              <a:rPr lang="ar-LB" sz="4800" b="1" dirty="0" smtClean="0">
                <a:solidFill>
                  <a:srgbClr val="002060"/>
                </a:solidFill>
                <a:latin typeface="Traditional Arabic" pitchFamily="18" charset="-78"/>
                <a:cs typeface="Traditional Arabic" pitchFamily="18" charset="-78"/>
              </a:rPr>
              <a:t>الله</a:t>
            </a:r>
          </a:p>
          <a:p>
            <a:pPr marL="742950" indent="-742950" algn="just" rtl="1">
              <a:buAutoNum type="arabicPeriod"/>
            </a:pPr>
            <a:r>
              <a:rPr lang="ar-LB" sz="4800" b="1" dirty="0" smtClean="0">
                <a:solidFill>
                  <a:srgbClr val="002060"/>
                </a:solidFill>
                <a:latin typeface="Traditional Arabic" pitchFamily="18" charset="-78"/>
                <a:cs typeface="Traditional Arabic" pitchFamily="18" charset="-78"/>
              </a:rPr>
              <a:t>قبول </a:t>
            </a:r>
            <a:r>
              <a:rPr lang="ar-LB" sz="4800" b="1" dirty="0">
                <a:solidFill>
                  <a:srgbClr val="002060"/>
                </a:solidFill>
                <a:latin typeface="Traditional Arabic" pitchFamily="18" charset="-78"/>
                <a:cs typeface="Traditional Arabic" pitchFamily="18" charset="-78"/>
              </a:rPr>
              <a:t>الآخر يمجّد الله من خلال الفرح بتعاملات </a:t>
            </a:r>
            <a:r>
              <a:rPr lang="ar-LB" sz="4800" b="1" dirty="0" smtClean="0">
                <a:solidFill>
                  <a:srgbClr val="002060"/>
                </a:solidFill>
                <a:latin typeface="Traditional Arabic" pitchFamily="18" charset="-78"/>
                <a:cs typeface="Traditional Arabic" pitchFamily="18" charset="-78"/>
              </a:rPr>
              <a:t>الله</a:t>
            </a:r>
          </a:p>
        </p:txBody>
      </p:sp>
      <p:sp>
        <p:nvSpPr>
          <p:cNvPr id="408" name="TextBox 407"/>
          <p:cNvSpPr txBox="1"/>
          <p:nvPr/>
        </p:nvSpPr>
        <p:spPr>
          <a:xfrm>
            <a:off x="0" y="0"/>
            <a:ext cx="9143999" cy="1754326"/>
          </a:xfrm>
          <a:prstGeom prst="rect">
            <a:avLst/>
          </a:prstGeom>
          <a:noFill/>
        </p:spPr>
        <p:txBody>
          <a:bodyPr wrap="square" rtlCol="0">
            <a:spAutoFit/>
          </a:bodyPr>
          <a:lstStyle/>
          <a:p>
            <a:pPr algn="ctr" rtl="1"/>
            <a:r>
              <a:rPr lang="ar-LB" sz="5400" b="1" dirty="0" smtClean="0">
                <a:solidFill>
                  <a:schemeClr val="accent1">
                    <a:lumMod val="50000"/>
                  </a:schemeClr>
                </a:solidFill>
                <a:latin typeface="Traditional Arabic" pitchFamily="18" charset="-78"/>
                <a:cs typeface="Traditional Arabic" pitchFamily="18" charset="-78"/>
              </a:rPr>
              <a:t>المؤمن البناء في كنيسة المسيح </a:t>
            </a:r>
          </a:p>
          <a:p>
            <a:pPr algn="ctr" rtl="1"/>
            <a:r>
              <a:rPr lang="ar-LB" sz="5400" b="1" dirty="0" smtClean="0">
                <a:solidFill>
                  <a:schemeClr val="accent1">
                    <a:lumMod val="50000"/>
                  </a:schemeClr>
                </a:solidFill>
                <a:latin typeface="Traditional Arabic" pitchFamily="18" charset="-78"/>
                <a:cs typeface="Traditional Arabic" pitchFamily="18" charset="-78"/>
              </a:rPr>
              <a:t>هو مؤمن يقبل الآخر</a:t>
            </a:r>
          </a:p>
        </p:txBody>
      </p:sp>
      <p:sp>
        <p:nvSpPr>
          <p:cNvPr id="409" name="TextBox 408"/>
          <p:cNvSpPr txBox="1"/>
          <p:nvPr/>
        </p:nvSpPr>
        <p:spPr>
          <a:xfrm>
            <a:off x="38100" y="5943600"/>
            <a:ext cx="9144000" cy="707886"/>
          </a:xfrm>
          <a:prstGeom prst="rect">
            <a:avLst/>
          </a:prstGeom>
          <a:noFill/>
        </p:spPr>
        <p:txBody>
          <a:bodyPr wrap="square" rtlCol="0">
            <a:spAutoFit/>
          </a:bodyPr>
          <a:lstStyle/>
          <a:p>
            <a:pPr algn="ctr"/>
            <a:r>
              <a:rPr lang="en-US" sz="4000" b="1" dirty="0" smtClean="0">
                <a:solidFill>
                  <a:srgbClr val="FF0000"/>
                </a:solidFill>
              </a:rPr>
              <a:t>www.cbbclebanon.com</a:t>
            </a:r>
            <a:endParaRPr lang="en-US" sz="4000" b="1" dirty="0">
              <a:solidFill>
                <a:srgbClr val="FF0000"/>
              </a:solidFill>
            </a:endParaRPr>
          </a:p>
        </p:txBody>
      </p:sp>
    </p:spTree>
    <p:extLst>
      <p:ext uri="{BB962C8B-B14F-4D97-AF65-F5344CB8AC3E}">
        <p14:creationId xmlns:p14="http://schemas.microsoft.com/office/powerpoint/2010/main" val="874276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1295400" y="2306638"/>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700" b="0" i="0" u="none" strike="noStrike" cap="none" normalizeH="0" baseline="0" smtClean="0">
                    <a:ln>
                      <a:noFill/>
                    </a:ln>
                    <a:solidFill>
                      <a:srgbClr val="000000"/>
                    </a:solidFill>
                    <a:effectLst/>
                    <a:latin typeface="Calibri" pitchFamily="34" charset="0"/>
                    <a:ea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grpSp>
      <p:sp>
        <p:nvSpPr>
          <p:cNvPr id="2" name="TextBox 1"/>
          <p:cNvSpPr txBox="1"/>
          <p:nvPr/>
        </p:nvSpPr>
        <p:spPr>
          <a:xfrm>
            <a:off x="76200" y="1828800"/>
            <a:ext cx="8839200" cy="4462760"/>
          </a:xfrm>
          <a:prstGeom prst="rect">
            <a:avLst/>
          </a:prstGeom>
          <a:noFill/>
        </p:spPr>
        <p:txBody>
          <a:bodyPr wrap="square" rtlCol="0">
            <a:spAutoFit/>
          </a:bodyPr>
          <a:lstStyle/>
          <a:p>
            <a:pPr algn="just" rtl="1"/>
            <a:r>
              <a:rPr lang="ar-LB" sz="4400" b="1" dirty="0">
                <a:solidFill>
                  <a:srgbClr val="002060"/>
                </a:solidFill>
                <a:latin typeface="Traditional Arabic" pitchFamily="18" charset="-78"/>
                <a:cs typeface="Traditional Arabic" pitchFamily="18" charset="-78"/>
              </a:rPr>
              <a:t>ثالثا. المؤمن البناء في الكنيسة يقبل الآخر لمجد الله: </a:t>
            </a:r>
          </a:p>
          <a:p>
            <a:pPr marL="742950" indent="-742950" algn="just" rtl="1">
              <a:buAutoNum type="arabicPeriod"/>
            </a:pPr>
            <a:endParaRPr lang="ar-LB" sz="4800" b="1" dirty="0" smtClean="0">
              <a:solidFill>
                <a:srgbClr val="002060"/>
              </a:solidFill>
              <a:latin typeface="Traditional Arabic" pitchFamily="18" charset="-78"/>
              <a:cs typeface="Traditional Arabic" pitchFamily="18" charset="-78"/>
            </a:endParaRPr>
          </a:p>
          <a:p>
            <a:pPr algn="just" rtl="1"/>
            <a:r>
              <a:rPr lang="ar-LB" sz="4800" b="1" dirty="0" smtClean="0">
                <a:solidFill>
                  <a:srgbClr val="002060"/>
                </a:solidFill>
                <a:latin typeface="Traditional Arabic" pitchFamily="18" charset="-78"/>
                <a:cs typeface="Traditional Arabic" pitchFamily="18" charset="-78"/>
              </a:rPr>
              <a:t>4. قبول </a:t>
            </a:r>
            <a:r>
              <a:rPr lang="ar-LB" sz="4800" b="1" dirty="0">
                <a:solidFill>
                  <a:srgbClr val="002060"/>
                </a:solidFill>
                <a:latin typeface="Traditional Arabic" pitchFamily="18" charset="-78"/>
                <a:cs typeface="Traditional Arabic" pitchFamily="18" charset="-78"/>
              </a:rPr>
              <a:t>الآخر يمجّد الله بعبادة مباركة يسودها التسبيح والحمد لشخصه </a:t>
            </a:r>
            <a:r>
              <a:rPr lang="ar-LB" sz="4800" b="1" dirty="0" smtClean="0">
                <a:solidFill>
                  <a:srgbClr val="002060"/>
                </a:solidFill>
                <a:latin typeface="Traditional Arabic" pitchFamily="18" charset="-78"/>
                <a:cs typeface="Traditional Arabic" pitchFamily="18" charset="-78"/>
              </a:rPr>
              <a:t>المبارك</a:t>
            </a:r>
          </a:p>
          <a:p>
            <a:pPr algn="just" rtl="1"/>
            <a:r>
              <a:rPr lang="ar-LB" sz="4800" b="1" dirty="0" smtClean="0">
                <a:solidFill>
                  <a:srgbClr val="002060"/>
                </a:solidFill>
                <a:latin typeface="Traditional Arabic" pitchFamily="18" charset="-78"/>
                <a:cs typeface="Traditional Arabic" pitchFamily="18" charset="-78"/>
              </a:rPr>
              <a:t>5. قبول </a:t>
            </a:r>
            <a:r>
              <a:rPr lang="ar-LB" sz="4800" b="1" dirty="0">
                <a:solidFill>
                  <a:srgbClr val="002060"/>
                </a:solidFill>
                <a:latin typeface="Traditional Arabic" pitchFamily="18" charset="-78"/>
                <a:cs typeface="Traditional Arabic" pitchFamily="18" charset="-78"/>
              </a:rPr>
              <a:t>الآخر يمجّد الله لأنّه يخلق اجواء نموّ مباركة في الكنيسة</a:t>
            </a:r>
            <a:endParaRPr lang="ar-LB" sz="4800" b="1" dirty="0" smtClean="0">
              <a:solidFill>
                <a:srgbClr val="002060"/>
              </a:solidFill>
              <a:latin typeface="Traditional Arabic" pitchFamily="18" charset="-78"/>
              <a:cs typeface="Traditional Arabic" pitchFamily="18" charset="-78"/>
            </a:endParaRPr>
          </a:p>
        </p:txBody>
      </p:sp>
      <p:sp>
        <p:nvSpPr>
          <p:cNvPr id="408" name="TextBox 407"/>
          <p:cNvSpPr txBox="1"/>
          <p:nvPr/>
        </p:nvSpPr>
        <p:spPr>
          <a:xfrm>
            <a:off x="0" y="-76200"/>
            <a:ext cx="9143999" cy="1754326"/>
          </a:xfrm>
          <a:prstGeom prst="rect">
            <a:avLst/>
          </a:prstGeom>
          <a:noFill/>
        </p:spPr>
        <p:txBody>
          <a:bodyPr wrap="square" rtlCol="0">
            <a:spAutoFit/>
          </a:bodyPr>
          <a:lstStyle/>
          <a:p>
            <a:pPr algn="ctr" rtl="1"/>
            <a:r>
              <a:rPr lang="ar-LB" sz="5400" b="1" dirty="0" smtClean="0">
                <a:solidFill>
                  <a:schemeClr val="tx2">
                    <a:lumMod val="75000"/>
                  </a:schemeClr>
                </a:solidFill>
                <a:latin typeface="Traditional Arabic" pitchFamily="18" charset="-78"/>
                <a:cs typeface="Traditional Arabic" pitchFamily="18" charset="-78"/>
              </a:rPr>
              <a:t>المؤمن البناء في كنيسة المسيح</a:t>
            </a:r>
          </a:p>
          <a:p>
            <a:pPr algn="ctr" rtl="1"/>
            <a:r>
              <a:rPr lang="ar-LB" sz="5400" b="1" dirty="0" smtClean="0">
                <a:solidFill>
                  <a:schemeClr val="tx2">
                    <a:lumMod val="75000"/>
                  </a:schemeClr>
                </a:solidFill>
                <a:latin typeface="Traditional Arabic" pitchFamily="18" charset="-78"/>
                <a:cs typeface="Traditional Arabic" pitchFamily="18" charset="-78"/>
              </a:rPr>
              <a:t> هو مؤمن يقبل الآخر</a:t>
            </a:r>
          </a:p>
        </p:txBody>
      </p:sp>
      <p:sp>
        <p:nvSpPr>
          <p:cNvPr id="409" name="TextBox 408"/>
          <p:cNvSpPr txBox="1"/>
          <p:nvPr/>
        </p:nvSpPr>
        <p:spPr>
          <a:xfrm>
            <a:off x="38100" y="5943600"/>
            <a:ext cx="9144000" cy="707886"/>
          </a:xfrm>
          <a:prstGeom prst="rect">
            <a:avLst/>
          </a:prstGeom>
          <a:noFill/>
        </p:spPr>
        <p:txBody>
          <a:bodyPr wrap="square" rtlCol="0">
            <a:spAutoFit/>
          </a:bodyPr>
          <a:lstStyle/>
          <a:p>
            <a:pPr algn="ctr"/>
            <a:r>
              <a:rPr lang="en-US" sz="4000" b="1" dirty="0" smtClean="0">
                <a:solidFill>
                  <a:srgbClr val="FF0000"/>
                </a:solidFill>
              </a:rPr>
              <a:t>www.cbbclebanon.com</a:t>
            </a:r>
            <a:endParaRPr lang="en-US" sz="4000" b="1" dirty="0">
              <a:solidFill>
                <a:srgbClr val="FF0000"/>
              </a:solidFill>
            </a:endParaRPr>
          </a:p>
        </p:txBody>
      </p:sp>
    </p:spTree>
    <p:extLst>
      <p:ext uri="{BB962C8B-B14F-4D97-AF65-F5344CB8AC3E}">
        <p14:creationId xmlns:p14="http://schemas.microsoft.com/office/powerpoint/2010/main" val="17666473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1295400" y="2306638"/>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700" b="0" i="0" u="none" strike="noStrike" cap="none" normalizeH="0" baseline="0" smtClean="0">
                    <a:ln>
                      <a:noFill/>
                    </a:ln>
                    <a:solidFill>
                      <a:srgbClr val="000000"/>
                    </a:solidFill>
                    <a:effectLst/>
                    <a:latin typeface="Calibri" pitchFamily="34" charset="0"/>
                    <a:ea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grpSp>
      <p:sp>
        <p:nvSpPr>
          <p:cNvPr id="1369" name="TextBox 1368"/>
          <p:cNvSpPr txBox="1"/>
          <p:nvPr/>
        </p:nvSpPr>
        <p:spPr>
          <a:xfrm>
            <a:off x="0" y="1336597"/>
            <a:ext cx="9144000" cy="5078313"/>
          </a:xfrm>
          <a:prstGeom prst="rect">
            <a:avLst/>
          </a:prstGeom>
          <a:noFill/>
        </p:spPr>
        <p:txBody>
          <a:bodyPr wrap="square" rtlCol="0">
            <a:spAutoFit/>
          </a:bodyPr>
          <a:lstStyle/>
          <a:p>
            <a:pPr algn="ctr" rtl="1"/>
            <a:r>
              <a:rPr lang="ar-LB" sz="5400" b="1" dirty="0">
                <a:solidFill>
                  <a:schemeClr val="tx2">
                    <a:lumMod val="75000"/>
                  </a:schemeClr>
                </a:solidFill>
                <a:latin typeface="Traditional Arabic" pitchFamily="18" charset="-78"/>
                <a:cs typeface="Traditional Arabic" pitchFamily="18" charset="-78"/>
              </a:rPr>
              <a:t>7لِذلِكَ اقْبَلُوا بَعْضُكُمْ بَعْضًا كَمَا أَنَّ الْمَسِيحَ أَيْضًا قَبِلَنَا، لِمَجْدِ اللهِ. 8وَأَقُولُ: إِنَّ يَسُوعَ الْمَسِيحَ قَدْ صَارَ خَادِمَ الْخِتَانِ، مِنْ أَجْلِ صِدْقِ اللهِ، حَتَّى يُثَبِّتَ مَوَاعِيدَ الآبَاءِ. 9وَأَمَّا الأُمَمُ فَمَجَّدُوا اللهَ مِنْ أَجْلِ الرَّحْمَةِ، كَمَا هُوَ مَكْتُوبٌ:«مِنْ أَجْلِ ذلِكَ سَأَحْمَدُكَ فِي الأُمَمِ </a:t>
            </a:r>
            <a:r>
              <a:rPr lang="ar-LB" sz="5400" b="1" dirty="0" smtClean="0">
                <a:solidFill>
                  <a:schemeClr val="tx2">
                    <a:lumMod val="75000"/>
                  </a:schemeClr>
                </a:solidFill>
                <a:latin typeface="Traditional Arabic" pitchFamily="18" charset="-78"/>
                <a:cs typeface="Traditional Arabic" pitchFamily="18" charset="-78"/>
              </a:rPr>
              <a:t>وَأُرَتِّلُ</a:t>
            </a:r>
          </a:p>
        </p:txBody>
      </p:sp>
      <p:sp>
        <p:nvSpPr>
          <p:cNvPr id="2" name="TextBox 1"/>
          <p:cNvSpPr txBox="1"/>
          <p:nvPr/>
        </p:nvSpPr>
        <p:spPr>
          <a:xfrm>
            <a:off x="0" y="228600"/>
            <a:ext cx="9144000" cy="1015663"/>
          </a:xfrm>
          <a:prstGeom prst="rect">
            <a:avLst/>
          </a:prstGeom>
          <a:noFill/>
        </p:spPr>
        <p:txBody>
          <a:bodyPr wrap="square" rtlCol="0">
            <a:spAutoFit/>
          </a:bodyPr>
          <a:lstStyle/>
          <a:p>
            <a:pPr algn="ctr"/>
            <a:r>
              <a:rPr lang="ar-LB" sz="6000" b="1" dirty="0" smtClean="0">
                <a:solidFill>
                  <a:srgbClr val="002060"/>
                </a:solidFill>
                <a:latin typeface="Traditional Arabic" pitchFamily="18" charset="-78"/>
                <a:cs typeface="Traditional Arabic" pitchFamily="18" charset="-78"/>
              </a:rPr>
              <a:t>رو 15: 7-12</a:t>
            </a:r>
            <a:endParaRPr lang="en-US" sz="6000" b="1" dirty="0">
              <a:solidFill>
                <a:srgbClr val="002060"/>
              </a:solidFill>
              <a:latin typeface="Traditional Arabic" pitchFamily="18" charset="-78"/>
              <a:cs typeface="Traditional Arabic" pitchFamily="18" charset="-78"/>
            </a:endParaRPr>
          </a:p>
        </p:txBody>
      </p:sp>
      <p:sp>
        <p:nvSpPr>
          <p:cNvPr id="408" name="TextBox 407"/>
          <p:cNvSpPr txBox="1"/>
          <p:nvPr/>
        </p:nvSpPr>
        <p:spPr>
          <a:xfrm>
            <a:off x="38100" y="6073914"/>
            <a:ext cx="9144000" cy="707886"/>
          </a:xfrm>
          <a:prstGeom prst="rect">
            <a:avLst/>
          </a:prstGeom>
          <a:noFill/>
        </p:spPr>
        <p:txBody>
          <a:bodyPr wrap="square" rtlCol="0">
            <a:spAutoFit/>
          </a:bodyPr>
          <a:lstStyle/>
          <a:p>
            <a:pPr algn="ctr"/>
            <a:r>
              <a:rPr lang="en-US" sz="4000" b="1" dirty="0" smtClean="0">
                <a:solidFill>
                  <a:srgbClr val="FF0000"/>
                </a:solidFill>
              </a:rPr>
              <a:t>www.cbbclebanon.com</a:t>
            </a:r>
            <a:endParaRPr lang="en-US" sz="4000" b="1" dirty="0">
              <a:solidFill>
                <a:srgbClr val="FF0000"/>
              </a:solidFill>
            </a:endParaRPr>
          </a:p>
        </p:txBody>
      </p:sp>
    </p:spTree>
    <p:extLst>
      <p:ext uri="{BB962C8B-B14F-4D97-AF65-F5344CB8AC3E}">
        <p14:creationId xmlns:p14="http://schemas.microsoft.com/office/powerpoint/2010/main" val="41470351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1295400" y="2306638"/>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700" b="0" i="0" u="none" strike="noStrike" cap="none" normalizeH="0" baseline="0" smtClean="0">
                    <a:ln>
                      <a:noFill/>
                    </a:ln>
                    <a:solidFill>
                      <a:srgbClr val="000000"/>
                    </a:solidFill>
                    <a:effectLst/>
                    <a:latin typeface="Calibri" pitchFamily="34" charset="0"/>
                    <a:ea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grpSp>
      <p:sp>
        <p:nvSpPr>
          <p:cNvPr id="1369" name="TextBox 1368"/>
          <p:cNvSpPr txBox="1"/>
          <p:nvPr/>
        </p:nvSpPr>
        <p:spPr>
          <a:xfrm>
            <a:off x="0" y="1244263"/>
            <a:ext cx="9144000" cy="4247317"/>
          </a:xfrm>
          <a:prstGeom prst="rect">
            <a:avLst/>
          </a:prstGeom>
          <a:noFill/>
        </p:spPr>
        <p:txBody>
          <a:bodyPr wrap="square" rtlCol="0">
            <a:spAutoFit/>
          </a:bodyPr>
          <a:lstStyle/>
          <a:p>
            <a:pPr algn="ctr" rtl="1"/>
            <a:r>
              <a:rPr lang="ar-LB" sz="5400" b="1" dirty="0" smtClean="0">
                <a:solidFill>
                  <a:schemeClr val="tx2">
                    <a:lumMod val="75000"/>
                  </a:schemeClr>
                </a:solidFill>
                <a:latin typeface="Traditional Arabic" pitchFamily="18" charset="-78"/>
                <a:cs typeface="Traditional Arabic" pitchFamily="18" charset="-78"/>
              </a:rPr>
              <a:t>لاسْمِكَ</a:t>
            </a:r>
            <a:r>
              <a:rPr lang="ar-LB" sz="5400" b="1" dirty="0">
                <a:solidFill>
                  <a:schemeClr val="tx2">
                    <a:lumMod val="75000"/>
                  </a:schemeClr>
                </a:solidFill>
                <a:latin typeface="Traditional Arabic" pitchFamily="18" charset="-78"/>
                <a:cs typeface="Traditional Arabic" pitchFamily="18" charset="-78"/>
              </a:rPr>
              <a:t>» 10وَيَقُولُ أَيْضًا:«تَهَلَّلُوا أَيُّهَا الأُمَمُ مَعَ شَعْبِهِ» 11وَأَيْضًا:«سَبِّحُوا الرَّبَّ يَا جَمِيعَ الأُمَمِ، وَامْدَحُوهُ يَا جَمِيعَ الشُّعُوبِ» 12وَأَيْضًا يَقُولُ إِشَعْيَاءُ:«سَيَكُونُ أَصْلُ يَسَّى وَالْقَائِمُ لِيَسُودَ عَلَى الأُمَمِ، عَلَيْهِ سَيَكُونُ رَجَاءُ الأُمَمِ».</a:t>
            </a:r>
            <a:endParaRPr lang="ar-LB" sz="5400" b="1" dirty="0" smtClean="0">
              <a:solidFill>
                <a:schemeClr val="tx2">
                  <a:lumMod val="75000"/>
                </a:schemeClr>
              </a:solidFill>
              <a:latin typeface="Traditional Arabic" pitchFamily="18" charset="-78"/>
              <a:cs typeface="Traditional Arabic" pitchFamily="18" charset="-78"/>
            </a:endParaRPr>
          </a:p>
        </p:txBody>
      </p:sp>
      <p:sp>
        <p:nvSpPr>
          <p:cNvPr id="2" name="TextBox 1"/>
          <p:cNvSpPr txBox="1"/>
          <p:nvPr/>
        </p:nvSpPr>
        <p:spPr>
          <a:xfrm>
            <a:off x="0" y="228600"/>
            <a:ext cx="9144000" cy="1015663"/>
          </a:xfrm>
          <a:prstGeom prst="rect">
            <a:avLst/>
          </a:prstGeom>
          <a:noFill/>
        </p:spPr>
        <p:txBody>
          <a:bodyPr wrap="square" rtlCol="0">
            <a:spAutoFit/>
          </a:bodyPr>
          <a:lstStyle/>
          <a:p>
            <a:pPr algn="ctr"/>
            <a:r>
              <a:rPr lang="ar-LB" sz="6000" b="1" dirty="0" smtClean="0">
                <a:solidFill>
                  <a:srgbClr val="002060"/>
                </a:solidFill>
                <a:latin typeface="Traditional Arabic" pitchFamily="18" charset="-78"/>
                <a:cs typeface="Traditional Arabic" pitchFamily="18" charset="-78"/>
              </a:rPr>
              <a:t>رو 15: 7-12</a:t>
            </a:r>
            <a:endParaRPr lang="en-US" sz="6000" b="1" dirty="0">
              <a:solidFill>
                <a:srgbClr val="002060"/>
              </a:solidFill>
              <a:latin typeface="Traditional Arabic" pitchFamily="18" charset="-78"/>
              <a:cs typeface="Traditional Arabic" pitchFamily="18" charset="-78"/>
            </a:endParaRPr>
          </a:p>
        </p:txBody>
      </p:sp>
      <p:sp>
        <p:nvSpPr>
          <p:cNvPr id="408" name="TextBox 407"/>
          <p:cNvSpPr txBox="1"/>
          <p:nvPr/>
        </p:nvSpPr>
        <p:spPr>
          <a:xfrm>
            <a:off x="38100" y="5943600"/>
            <a:ext cx="9144000" cy="707886"/>
          </a:xfrm>
          <a:prstGeom prst="rect">
            <a:avLst/>
          </a:prstGeom>
          <a:noFill/>
        </p:spPr>
        <p:txBody>
          <a:bodyPr wrap="square" rtlCol="0">
            <a:spAutoFit/>
          </a:bodyPr>
          <a:lstStyle/>
          <a:p>
            <a:pPr algn="ctr"/>
            <a:r>
              <a:rPr lang="en-US" sz="4000" b="1" dirty="0" smtClean="0">
                <a:solidFill>
                  <a:srgbClr val="FF0000"/>
                </a:solidFill>
              </a:rPr>
              <a:t>www.cbbclebanon.com</a:t>
            </a:r>
            <a:endParaRPr lang="en-US" sz="4000" b="1" dirty="0">
              <a:solidFill>
                <a:srgbClr val="FF0000"/>
              </a:solidFill>
            </a:endParaRPr>
          </a:p>
        </p:txBody>
      </p:sp>
    </p:spTree>
    <p:extLst>
      <p:ext uri="{BB962C8B-B14F-4D97-AF65-F5344CB8AC3E}">
        <p14:creationId xmlns:p14="http://schemas.microsoft.com/office/powerpoint/2010/main" val="14168692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1295400" y="2306638"/>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700" b="0" i="0" u="none" strike="noStrike" cap="none" normalizeH="0" baseline="0" smtClean="0">
                    <a:ln>
                      <a:noFill/>
                    </a:ln>
                    <a:solidFill>
                      <a:srgbClr val="000000"/>
                    </a:solidFill>
                    <a:effectLst/>
                    <a:latin typeface="Calibri" pitchFamily="34" charset="0"/>
                    <a:ea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grpSp>
      <p:sp>
        <p:nvSpPr>
          <p:cNvPr id="2" name="TextBox 1"/>
          <p:cNvSpPr txBox="1"/>
          <p:nvPr/>
        </p:nvSpPr>
        <p:spPr>
          <a:xfrm>
            <a:off x="76199" y="2474416"/>
            <a:ext cx="9067799" cy="2585323"/>
          </a:xfrm>
          <a:prstGeom prst="rect">
            <a:avLst/>
          </a:prstGeom>
          <a:noFill/>
        </p:spPr>
        <p:txBody>
          <a:bodyPr wrap="square" rtlCol="0">
            <a:spAutoFit/>
          </a:bodyPr>
          <a:lstStyle/>
          <a:p>
            <a:pPr algn="just" rtl="1"/>
            <a:r>
              <a:rPr lang="ar-LB" sz="5400" b="1" dirty="0">
                <a:solidFill>
                  <a:srgbClr val="002060"/>
                </a:solidFill>
                <a:latin typeface="Traditional Arabic" pitchFamily="18" charset="-78"/>
                <a:cs typeface="Traditional Arabic" pitchFamily="18" charset="-78"/>
              </a:rPr>
              <a:t>أولا. المؤمن البنّاء </a:t>
            </a:r>
            <a:r>
              <a:rPr lang="ar-LB" sz="5400" b="1" dirty="0" smtClean="0">
                <a:solidFill>
                  <a:srgbClr val="002060"/>
                </a:solidFill>
                <a:latin typeface="Traditional Arabic" pitchFamily="18" charset="-78"/>
                <a:cs typeface="Traditional Arabic" pitchFamily="18" charset="-78"/>
              </a:rPr>
              <a:t>يقبل </a:t>
            </a:r>
            <a:r>
              <a:rPr lang="ar-LB" sz="5400" b="1" dirty="0">
                <a:solidFill>
                  <a:srgbClr val="002060"/>
                </a:solidFill>
                <a:latin typeface="Traditional Arabic" pitchFamily="18" charset="-78"/>
                <a:cs typeface="Traditional Arabic" pitchFamily="18" charset="-78"/>
              </a:rPr>
              <a:t>الآخر في الكنيسة</a:t>
            </a:r>
            <a:r>
              <a:rPr lang="ar-LB" sz="5400" b="1" dirty="0" smtClean="0">
                <a:solidFill>
                  <a:srgbClr val="002060"/>
                </a:solidFill>
                <a:latin typeface="Traditional Arabic" pitchFamily="18" charset="-78"/>
                <a:cs typeface="Traditional Arabic" pitchFamily="18" charset="-78"/>
              </a:rPr>
              <a:t>:</a:t>
            </a:r>
          </a:p>
          <a:p>
            <a:pPr algn="just" rtl="1"/>
            <a:endParaRPr lang="ar-LB" sz="5400" b="1" dirty="0">
              <a:solidFill>
                <a:srgbClr val="002060"/>
              </a:solidFill>
              <a:latin typeface="Traditional Arabic" pitchFamily="18" charset="-78"/>
              <a:cs typeface="Traditional Arabic" pitchFamily="18" charset="-78"/>
            </a:endParaRPr>
          </a:p>
          <a:p>
            <a:pPr algn="just" rtl="1"/>
            <a:r>
              <a:rPr lang="ar-LB" sz="5400" b="1" dirty="0">
                <a:solidFill>
                  <a:srgbClr val="002060"/>
                </a:solidFill>
                <a:latin typeface="Traditional Arabic" pitchFamily="18" charset="-78"/>
                <a:cs typeface="Traditional Arabic" pitchFamily="18" charset="-78"/>
              </a:rPr>
              <a:t> </a:t>
            </a:r>
            <a:r>
              <a:rPr lang="ar-LB" sz="5400" b="1" dirty="0" smtClean="0">
                <a:solidFill>
                  <a:srgbClr val="002060"/>
                </a:solidFill>
                <a:latin typeface="Traditional Arabic" pitchFamily="18" charset="-78"/>
                <a:cs typeface="Traditional Arabic" pitchFamily="18" charset="-78"/>
              </a:rPr>
              <a:t>       "</a:t>
            </a:r>
            <a:r>
              <a:rPr lang="ar-LB" sz="5400" b="1" dirty="0">
                <a:solidFill>
                  <a:srgbClr val="002060"/>
                </a:solidFill>
                <a:latin typeface="Traditional Arabic" pitchFamily="18" charset="-78"/>
                <a:cs typeface="Traditional Arabic" pitchFamily="18" charset="-78"/>
              </a:rPr>
              <a:t>7لِذلِكَ اقْبَلُوا بَعْضُكُمْ بَعْضًا ..."</a:t>
            </a:r>
          </a:p>
        </p:txBody>
      </p:sp>
      <p:sp>
        <p:nvSpPr>
          <p:cNvPr id="408" name="TextBox 407"/>
          <p:cNvSpPr txBox="1"/>
          <p:nvPr/>
        </p:nvSpPr>
        <p:spPr>
          <a:xfrm>
            <a:off x="0" y="9942"/>
            <a:ext cx="9143999" cy="2123658"/>
          </a:xfrm>
          <a:prstGeom prst="rect">
            <a:avLst/>
          </a:prstGeom>
          <a:noFill/>
        </p:spPr>
        <p:txBody>
          <a:bodyPr wrap="square" rtlCol="0">
            <a:spAutoFit/>
          </a:bodyPr>
          <a:lstStyle/>
          <a:p>
            <a:pPr algn="ctr" rtl="1"/>
            <a:r>
              <a:rPr lang="ar-LB" sz="6600" b="1" dirty="0" smtClean="0">
                <a:solidFill>
                  <a:schemeClr val="tx2">
                    <a:lumMod val="75000"/>
                  </a:schemeClr>
                </a:solidFill>
                <a:latin typeface="Traditional Arabic" pitchFamily="18" charset="-78"/>
                <a:cs typeface="Traditional Arabic" pitchFamily="18" charset="-78"/>
              </a:rPr>
              <a:t>المؤمن البناء في كنيسة المسيح </a:t>
            </a:r>
          </a:p>
          <a:p>
            <a:pPr algn="ctr" rtl="1"/>
            <a:r>
              <a:rPr lang="ar-LB" sz="6600" b="1" dirty="0" smtClean="0">
                <a:solidFill>
                  <a:schemeClr val="tx2">
                    <a:lumMod val="75000"/>
                  </a:schemeClr>
                </a:solidFill>
                <a:latin typeface="Traditional Arabic" pitchFamily="18" charset="-78"/>
                <a:cs typeface="Traditional Arabic" pitchFamily="18" charset="-78"/>
              </a:rPr>
              <a:t>هو مؤمن يقبل الآخر</a:t>
            </a:r>
          </a:p>
        </p:txBody>
      </p:sp>
      <p:sp>
        <p:nvSpPr>
          <p:cNvPr id="409" name="TextBox 408"/>
          <p:cNvSpPr txBox="1"/>
          <p:nvPr/>
        </p:nvSpPr>
        <p:spPr>
          <a:xfrm>
            <a:off x="38100" y="5943600"/>
            <a:ext cx="9144000" cy="707886"/>
          </a:xfrm>
          <a:prstGeom prst="rect">
            <a:avLst/>
          </a:prstGeom>
          <a:noFill/>
        </p:spPr>
        <p:txBody>
          <a:bodyPr wrap="square" rtlCol="0">
            <a:spAutoFit/>
          </a:bodyPr>
          <a:lstStyle/>
          <a:p>
            <a:pPr algn="ctr"/>
            <a:r>
              <a:rPr lang="en-US" sz="4000" b="1" dirty="0" smtClean="0">
                <a:solidFill>
                  <a:srgbClr val="FF0000"/>
                </a:solidFill>
              </a:rPr>
              <a:t>www.cbbclebanon.com</a:t>
            </a:r>
            <a:endParaRPr lang="en-US" sz="4000" b="1" dirty="0">
              <a:solidFill>
                <a:srgbClr val="FF0000"/>
              </a:solidFill>
            </a:endParaRPr>
          </a:p>
        </p:txBody>
      </p:sp>
    </p:spTree>
    <p:extLst>
      <p:ext uri="{BB962C8B-B14F-4D97-AF65-F5344CB8AC3E}">
        <p14:creationId xmlns:p14="http://schemas.microsoft.com/office/powerpoint/2010/main" val="1011750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1295400" y="2306638"/>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700" b="0" i="0" u="none" strike="noStrike" cap="none" normalizeH="0" baseline="0" smtClean="0">
                    <a:ln>
                      <a:noFill/>
                    </a:ln>
                    <a:solidFill>
                      <a:srgbClr val="000000"/>
                    </a:solidFill>
                    <a:effectLst/>
                    <a:latin typeface="Calibri" pitchFamily="34" charset="0"/>
                    <a:ea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grpSp>
      <p:sp>
        <p:nvSpPr>
          <p:cNvPr id="1369" name="TextBox 1368"/>
          <p:cNvSpPr txBox="1"/>
          <p:nvPr/>
        </p:nvSpPr>
        <p:spPr>
          <a:xfrm>
            <a:off x="0" y="1419285"/>
            <a:ext cx="9144000" cy="4524315"/>
          </a:xfrm>
          <a:prstGeom prst="rect">
            <a:avLst/>
          </a:prstGeom>
          <a:noFill/>
        </p:spPr>
        <p:txBody>
          <a:bodyPr wrap="square" rtlCol="0">
            <a:spAutoFit/>
          </a:bodyPr>
          <a:lstStyle/>
          <a:p>
            <a:pPr algn="ctr" rtl="1"/>
            <a:r>
              <a:rPr lang="ar-LB" sz="4800" b="1" dirty="0">
                <a:solidFill>
                  <a:schemeClr val="tx2">
                    <a:lumMod val="75000"/>
                  </a:schemeClr>
                </a:solidFill>
                <a:latin typeface="Traditional Arabic" pitchFamily="18" charset="-78"/>
                <a:cs typeface="Traditional Arabic" pitchFamily="18" charset="-78"/>
              </a:rPr>
              <a:t>"1يَا إِخْوَتِي، لاَ يَكُنْ لَكُمْ إِيمَانُ رَبِّنَا يَسُوعَ الْمَسِيحِ، رَبِّ الْمَجْدِ، فِي الْمُحَابَاةِ. 2فَإِنَّهُ إِنْ دَخَلَ إِلَى مَجْمَعِكُمْ رَجُلٌ بِخَوَاتِمِ ذَهَبٍ فِي لِبَاسٍ بَهِيٍّ، وَدَخَلَ أَيْضًا فَقِيرٌ بِلِبَاسٍ وَسِخٍ، 3فَنَظَرْتُمْ إِلَى اللاَّبِسِ اللِّبَاسَ الْبَهِيَّ وَقُلْتُمْ لَهُ:«اجْلِسْ أَنْتَ هُنَا حَسَنًا». وَقُلْتُمْ لِلْفَقِيرِ:«قِفْ أَنْتَ هُنَاكَ» أَوِ</a:t>
            </a:r>
            <a:r>
              <a:rPr lang="ar-LB" sz="4800" b="1" dirty="0" smtClean="0">
                <a:solidFill>
                  <a:schemeClr val="tx2">
                    <a:lumMod val="75000"/>
                  </a:schemeClr>
                </a:solidFill>
                <a:latin typeface="Traditional Arabic" pitchFamily="18" charset="-78"/>
                <a:cs typeface="Traditional Arabic" pitchFamily="18" charset="-78"/>
              </a:rPr>
              <a:t>:</a:t>
            </a:r>
          </a:p>
        </p:txBody>
      </p:sp>
      <p:sp>
        <p:nvSpPr>
          <p:cNvPr id="2" name="TextBox 1"/>
          <p:cNvSpPr txBox="1"/>
          <p:nvPr/>
        </p:nvSpPr>
        <p:spPr>
          <a:xfrm>
            <a:off x="0" y="228600"/>
            <a:ext cx="9144000" cy="1015663"/>
          </a:xfrm>
          <a:prstGeom prst="rect">
            <a:avLst/>
          </a:prstGeom>
          <a:noFill/>
        </p:spPr>
        <p:txBody>
          <a:bodyPr wrap="square" rtlCol="0">
            <a:spAutoFit/>
          </a:bodyPr>
          <a:lstStyle/>
          <a:p>
            <a:pPr algn="ctr"/>
            <a:r>
              <a:rPr lang="ar-LB" sz="6000" b="1" dirty="0" smtClean="0">
                <a:solidFill>
                  <a:schemeClr val="accent1">
                    <a:lumMod val="50000"/>
                  </a:schemeClr>
                </a:solidFill>
                <a:latin typeface="Traditional Arabic" pitchFamily="18" charset="-78"/>
                <a:cs typeface="Traditional Arabic" pitchFamily="18" charset="-78"/>
              </a:rPr>
              <a:t>يعقوب 2: 1-6</a:t>
            </a:r>
            <a:endParaRPr lang="en-US" sz="6000" b="1" dirty="0">
              <a:solidFill>
                <a:schemeClr val="accent1">
                  <a:lumMod val="50000"/>
                </a:schemeClr>
              </a:solidFill>
              <a:latin typeface="Traditional Arabic" pitchFamily="18" charset="-78"/>
              <a:cs typeface="Traditional Arabic" pitchFamily="18" charset="-78"/>
            </a:endParaRPr>
          </a:p>
        </p:txBody>
      </p:sp>
      <p:sp>
        <p:nvSpPr>
          <p:cNvPr id="408" name="TextBox 407"/>
          <p:cNvSpPr txBox="1"/>
          <p:nvPr/>
        </p:nvSpPr>
        <p:spPr>
          <a:xfrm>
            <a:off x="38100" y="5943600"/>
            <a:ext cx="9144000" cy="707886"/>
          </a:xfrm>
          <a:prstGeom prst="rect">
            <a:avLst/>
          </a:prstGeom>
          <a:noFill/>
        </p:spPr>
        <p:txBody>
          <a:bodyPr wrap="square" rtlCol="0">
            <a:spAutoFit/>
          </a:bodyPr>
          <a:lstStyle/>
          <a:p>
            <a:pPr algn="ctr"/>
            <a:r>
              <a:rPr lang="en-US" sz="4000" b="1" dirty="0" smtClean="0">
                <a:solidFill>
                  <a:srgbClr val="FF0000"/>
                </a:solidFill>
              </a:rPr>
              <a:t>www.cbbclebanon.com</a:t>
            </a:r>
            <a:endParaRPr lang="en-US" sz="4000" b="1" dirty="0">
              <a:solidFill>
                <a:srgbClr val="FF0000"/>
              </a:solidFill>
            </a:endParaRPr>
          </a:p>
        </p:txBody>
      </p:sp>
    </p:spTree>
    <p:extLst>
      <p:ext uri="{BB962C8B-B14F-4D97-AF65-F5344CB8AC3E}">
        <p14:creationId xmlns:p14="http://schemas.microsoft.com/office/powerpoint/2010/main" val="32717128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1295400" y="2306638"/>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700" b="0" i="0" u="none" strike="noStrike" cap="none" normalizeH="0" baseline="0" smtClean="0">
                    <a:ln>
                      <a:noFill/>
                    </a:ln>
                    <a:solidFill>
                      <a:srgbClr val="000000"/>
                    </a:solidFill>
                    <a:effectLst/>
                    <a:latin typeface="Calibri" pitchFamily="34" charset="0"/>
                    <a:ea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grpSp>
      <p:sp>
        <p:nvSpPr>
          <p:cNvPr id="1369" name="TextBox 1368"/>
          <p:cNvSpPr txBox="1"/>
          <p:nvPr/>
        </p:nvSpPr>
        <p:spPr>
          <a:xfrm>
            <a:off x="0" y="1143001"/>
            <a:ext cx="9144000" cy="4524315"/>
          </a:xfrm>
          <a:prstGeom prst="rect">
            <a:avLst/>
          </a:prstGeom>
          <a:noFill/>
        </p:spPr>
        <p:txBody>
          <a:bodyPr wrap="square" rtlCol="0">
            <a:spAutoFit/>
          </a:bodyPr>
          <a:lstStyle/>
          <a:p>
            <a:pPr algn="ctr" rtl="1"/>
            <a:r>
              <a:rPr lang="ar-LB" sz="4800" b="1" dirty="0" smtClean="0">
                <a:solidFill>
                  <a:schemeClr val="tx2">
                    <a:lumMod val="75000"/>
                  </a:schemeClr>
                </a:solidFill>
                <a:latin typeface="Traditional Arabic" pitchFamily="18" charset="-78"/>
                <a:cs typeface="Traditional Arabic" pitchFamily="18" charset="-78"/>
              </a:rPr>
              <a:t>«</a:t>
            </a:r>
            <a:r>
              <a:rPr lang="ar-LB" sz="4800" b="1" dirty="0">
                <a:solidFill>
                  <a:schemeClr val="tx2">
                    <a:lumMod val="75000"/>
                  </a:schemeClr>
                </a:solidFill>
                <a:latin typeface="Traditional Arabic" pitchFamily="18" charset="-78"/>
                <a:cs typeface="Traditional Arabic" pitchFamily="18" charset="-78"/>
              </a:rPr>
              <a:t>اجْلِسْ هُنَا تَحْتَ مَوْطِئِ قَدَمَيَّ» 4فَهَلْ لاَ تَرْتَابُونَ فِي أَنْفُسِكُمْ، وَتَصِيرُونَ قُضَاةَ أَفْكَارٍ شِرِّيرَةٍ؟ 5اسْمَعُوا يَا إِخْوَتِي الأَحِبَّاءَ: أَمَا اخْتَارَ اللهُ فُقَرَاءَ هذَا الْعَالَمِ أَغْنِيَاءَ فِي الإِيمَانِ، وَوَرَثَةَ الْمَلَكُوتِ الَّذِي وَعَدَ بِهِ الَّذِينَ يُحِبُّونَهُ؟ 6وَأَمَّا أَنْتُمْ فَأَهَنْتُمُ الْفَقِيرَ. أَلَيْسَ الأَغْنِيَاءُ يَتَسَلَّطُونَ عَلَيْكُمْ وَهُمْ يَجُرُّونَكُمْ إِلَى الْمَحَاكِمِ</a:t>
            </a:r>
            <a:r>
              <a:rPr lang="ar-LB" sz="4800" b="1" dirty="0" smtClean="0">
                <a:solidFill>
                  <a:schemeClr val="tx2">
                    <a:lumMod val="75000"/>
                  </a:schemeClr>
                </a:solidFill>
                <a:latin typeface="Traditional Arabic" pitchFamily="18" charset="-78"/>
                <a:cs typeface="Traditional Arabic" pitchFamily="18" charset="-78"/>
              </a:rPr>
              <a:t>؟"</a:t>
            </a:r>
          </a:p>
        </p:txBody>
      </p:sp>
      <p:sp>
        <p:nvSpPr>
          <p:cNvPr id="2" name="TextBox 1"/>
          <p:cNvSpPr txBox="1"/>
          <p:nvPr/>
        </p:nvSpPr>
        <p:spPr>
          <a:xfrm>
            <a:off x="0" y="127337"/>
            <a:ext cx="9144000" cy="1015663"/>
          </a:xfrm>
          <a:prstGeom prst="rect">
            <a:avLst/>
          </a:prstGeom>
          <a:noFill/>
        </p:spPr>
        <p:txBody>
          <a:bodyPr wrap="square" rtlCol="0">
            <a:spAutoFit/>
          </a:bodyPr>
          <a:lstStyle/>
          <a:p>
            <a:pPr algn="ctr"/>
            <a:r>
              <a:rPr lang="ar-LB" sz="6000" b="1" dirty="0" smtClean="0">
                <a:solidFill>
                  <a:schemeClr val="accent1">
                    <a:lumMod val="50000"/>
                  </a:schemeClr>
                </a:solidFill>
                <a:latin typeface="Traditional Arabic" pitchFamily="18" charset="-78"/>
                <a:cs typeface="Traditional Arabic" pitchFamily="18" charset="-78"/>
              </a:rPr>
              <a:t>يعقوب 2: 1-6</a:t>
            </a:r>
            <a:endParaRPr lang="en-US" sz="6000" b="1" dirty="0">
              <a:solidFill>
                <a:schemeClr val="accent1">
                  <a:lumMod val="50000"/>
                </a:schemeClr>
              </a:solidFill>
              <a:latin typeface="Traditional Arabic" pitchFamily="18" charset="-78"/>
              <a:cs typeface="Traditional Arabic" pitchFamily="18" charset="-78"/>
            </a:endParaRPr>
          </a:p>
        </p:txBody>
      </p:sp>
      <p:sp>
        <p:nvSpPr>
          <p:cNvPr id="408" name="TextBox 407"/>
          <p:cNvSpPr txBox="1"/>
          <p:nvPr/>
        </p:nvSpPr>
        <p:spPr>
          <a:xfrm>
            <a:off x="38100" y="5943600"/>
            <a:ext cx="9144000" cy="707886"/>
          </a:xfrm>
          <a:prstGeom prst="rect">
            <a:avLst/>
          </a:prstGeom>
          <a:noFill/>
        </p:spPr>
        <p:txBody>
          <a:bodyPr wrap="square" rtlCol="0">
            <a:spAutoFit/>
          </a:bodyPr>
          <a:lstStyle/>
          <a:p>
            <a:pPr algn="ctr"/>
            <a:r>
              <a:rPr lang="en-US" sz="4000" b="1" dirty="0" smtClean="0">
                <a:solidFill>
                  <a:srgbClr val="FF0000"/>
                </a:solidFill>
              </a:rPr>
              <a:t>www.cbbclebanon.com</a:t>
            </a:r>
            <a:endParaRPr lang="en-US" sz="4000" b="1" dirty="0">
              <a:solidFill>
                <a:srgbClr val="FF0000"/>
              </a:solidFill>
            </a:endParaRPr>
          </a:p>
        </p:txBody>
      </p:sp>
    </p:spTree>
    <p:extLst>
      <p:ext uri="{BB962C8B-B14F-4D97-AF65-F5344CB8AC3E}">
        <p14:creationId xmlns:p14="http://schemas.microsoft.com/office/powerpoint/2010/main" val="9630921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1295400" y="2306638"/>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700" b="0" i="0" u="none" strike="noStrike" cap="none" normalizeH="0" baseline="0" smtClean="0">
                    <a:ln>
                      <a:noFill/>
                    </a:ln>
                    <a:solidFill>
                      <a:srgbClr val="000000"/>
                    </a:solidFill>
                    <a:effectLst/>
                    <a:latin typeface="Calibri" pitchFamily="34" charset="0"/>
                    <a:ea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grpSp>
      <p:sp>
        <p:nvSpPr>
          <p:cNvPr id="1369" name="TextBox 1368"/>
          <p:cNvSpPr txBox="1"/>
          <p:nvPr/>
        </p:nvSpPr>
        <p:spPr>
          <a:xfrm>
            <a:off x="0" y="1066800"/>
            <a:ext cx="9144000" cy="4876800"/>
          </a:xfrm>
          <a:prstGeom prst="rect">
            <a:avLst/>
          </a:prstGeom>
          <a:noFill/>
        </p:spPr>
        <p:txBody>
          <a:bodyPr wrap="square" rtlCol="0">
            <a:spAutoFit/>
          </a:bodyPr>
          <a:lstStyle/>
          <a:p>
            <a:pPr algn="ctr" rtl="1"/>
            <a:r>
              <a:rPr lang="ar-LB" sz="4400" b="1" dirty="0">
                <a:solidFill>
                  <a:schemeClr val="tx2">
                    <a:lumMod val="75000"/>
                  </a:schemeClr>
                </a:solidFill>
                <a:latin typeface="Traditional Arabic" pitchFamily="18" charset="-78"/>
                <a:cs typeface="Traditional Arabic" pitchFamily="18" charset="-78"/>
              </a:rPr>
              <a:t>"9كَتَبْتُ إِلَى الْكَنِيسَةِ، وَلكِنَّ دِيُوتْرِيفِسَ ­ الَّذِي يُحِبُّ أَنْ يَكُونَ الأَوَّلَ بَيْنَهُمْ ­ لاَ يَقْبَلُنَا. 10مِنْ أَجْلِ ذلِكَ، إِذَا جِئْتُ فَسَأُذَكِّرُهُ بِأَعْمَالِهِ الَّتِي يَعْمَلُهَا، هَاذِرًا عَلَيْنَا بِأَقْوَال خَبِيثَةٍ. وَإِذْ هُوَ غَيْرُ مُكْتَفٍ بِهذِهِ، لاَ يَقْبَلُ الإِخْوَةَ، وَيَمْنَعُ أَيْضًا الَّذِينَ يُرِيدُونَ، وَيَطْرُدُهُمْ مِنَ الْكَنِيسَةِ. 11أَيُّهَا الْحَبِيبُ، لاَ تَتَمَثَّلْ بِالشَّرِّ بَلْ بِالْخَيْرِ، لأَنَّ مَنْ يَصْنَعُ الْخَيْرَ هُوَ مِنَ اللهِ، وَمَنْ يَصْنَعُ الشَّرَّ، فَلَمْ يُبْصِرِ اللهَ</a:t>
            </a:r>
            <a:r>
              <a:rPr lang="ar-LB" sz="4400" b="1" dirty="0" smtClean="0">
                <a:solidFill>
                  <a:schemeClr val="tx2">
                    <a:lumMod val="75000"/>
                  </a:schemeClr>
                </a:solidFill>
                <a:latin typeface="Traditional Arabic" pitchFamily="18" charset="-78"/>
                <a:cs typeface="Traditional Arabic" pitchFamily="18" charset="-78"/>
              </a:rPr>
              <a:t>."</a:t>
            </a:r>
          </a:p>
        </p:txBody>
      </p:sp>
      <p:sp>
        <p:nvSpPr>
          <p:cNvPr id="2" name="TextBox 1"/>
          <p:cNvSpPr txBox="1"/>
          <p:nvPr/>
        </p:nvSpPr>
        <p:spPr>
          <a:xfrm>
            <a:off x="0" y="143470"/>
            <a:ext cx="9144000" cy="923330"/>
          </a:xfrm>
          <a:prstGeom prst="rect">
            <a:avLst/>
          </a:prstGeom>
          <a:noFill/>
        </p:spPr>
        <p:txBody>
          <a:bodyPr wrap="square" rtlCol="0">
            <a:spAutoFit/>
          </a:bodyPr>
          <a:lstStyle/>
          <a:p>
            <a:pPr algn="ctr"/>
            <a:r>
              <a:rPr lang="ar-LB" sz="5400" b="1" dirty="0" smtClean="0">
                <a:solidFill>
                  <a:schemeClr val="accent1">
                    <a:lumMod val="50000"/>
                  </a:schemeClr>
                </a:solidFill>
                <a:latin typeface="Traditional Arabic" pitchFamily="18" charset="-78"/>
                <a:cs typeface="Traditional Arabic" pitchFamily="18" charset="-78"/>
              </a:rPr>
              <a:t>3 يوحنا 9-11</a:t>
            </a:r>
            <a:endParaRPr lang="en-US" sz="5400" b="1" dirty="0">
              <a:solidFill>
                <a:schemeClr val="accent1">
                  <a:lumMod val="50000"/>
                </a:schemeClr>
              </a:solidFill>
              <a:latin typeface="Traditional Arabic" pitchFamily="18" charset="-78"/>
              <a:cs typeface="Traditional Arabic" pitchFamily="18" charset="-78"/>
            </a:endParaRPr>
          </a:p>
        </p:txBody>
      </p:sp>
      <p:sp>
        <p:nvSpPr>
          <p:cNvPr id="408" name="TextBox 407"/>
          <p:cNvSpPr txBox="1"/>
          <p:nvPr/>
        </p:nvSpPr>
        <p:spPr>
          <a:xfrm>
            <a:off x="38100" y="5943600"/>
            <a:ext cx="9144000" cy="707886"/>
          </a:xfrm>
          <a:prstGeom prst="rect">
            <a:avLst/>
          </a:prstGeom>
          <a:noFill/>
        </p:spPr>
        <p:txBody>
          <a:bodyPr wrap="square" rtlCol="0">
            <a:spAutoFit/>
          </a:bodyPr>
          <a:lstStyle/>
          <a:p>
            <a:pPr algn="ctr"/>
            <a:r>
              <a:rPr lang="en-US" sz="4000" b="1" dirty="0" smtClean="0">
                <a:solidFill>
                  <a:srgbClr val="FF0000"/>
                </a:solidFill>
              </a:rPr>
              <a:t>www.cbbclebanon.com</a:t>
            </a:r>
            <a:endParaRPr lang="en-US" sz="4000" b="1" dirty="0">
              <a:solidFill>
                <a:srgbClr val="FF0000"/>
              </a:solidFill>
            </a:endParaRPr>
          </a:p>
        </p:txBody>
      </p:sp>
    </p:spTree>
    <p:extLst>
      <p:ext uri="{BB962C8B-B14F-4D97-AF65-F5344CB8AC3E}">
        <p14:creationId xmlns:p14="http://schemas.microsoft.com/office/powerpoint/2010/main" val="11022581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1295400" y="2306638"/>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700" b="0" i="0" u="none" strike="noStrike" cap="none" normalizeH="0" baseline="0" smtClean="0">
                    <a:ln>
                      <a:noFill/>
                    </a:ln>
                    <a:solidFill>
                      <a:srgbClr val="000000"/>
                    </a:solidFill>
                    <a:effectLst/>
                    <a:latin typeface="Calibri" pitchFamily="34" charset="0"/>
                    <a:ea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grpSp>
      <p:sp>
        <p:nvSpPr>
          <p:cNvPr id="1369" name="TextBox 1368"/>
          <p:cNvSpPr txBox="1"/>
          <p:nvPr/>
        </p:nvSpPr>
        <p:spPr>
          <a:xfrm>
            <a:off x="39804" y="1467683"/>
            <a:ext cx="9104195" cy="4247317"/>
          </a:xfrm>
          <a:prstGeom prst="rect">
            <a:avLst/>
          </a:prstGeom>
          <a:noFill/>
        </p:spPr>
        <p:txBody>
          <a:bodyPr wrap="square" rtlCol="0">
            <a:spAutoFit/>
          </a:bodyPr>
          <a:lstStyle/>
          <a:p>
            <a:pPr algn="ctr" rtl="1"/>
            <a:r>
              <a:rPr lang="ar-LB" sz="5400" b="1" dirty="0">
                <a:solidFill>
                  <a:schemeClr val="tx2">
                    <a:lumMod val="75000"/>
                  </a:schemeClr>
                </a:solidFill>
                <a:latin typeface="Traditional Arabic" pitchFamily="18" charset="-78"/>
                <a:cs typeface="Traditional Arabic" pitchFamily="18" charset="-78"/>
              </a:rPr>
              <a:t>"27فَأَخَذَهُ بَرْنَابَا وَأَحْضَرَهُ إِلَى الرُّسُلِ، وَحَدَّثَهُمْ كَيْفَ أَبْصَرَ الرَّبَّ فِي الطَّرِيقِ وَأَنَّهُ كَلَّمَهُ، وَكَيْفَ جَاهَرَ فِي دِمَشْقَ بِاسْمِ يَسُوعَ. 28فَكَانَ مَعَهُمْ يَدْخُلُ وَيَخْرُجُ فِي أُورُشَلِيمَ وَيُجَاهِرُ بِاسْمِ الرَّبِّ يَسُوعَ." </a:t>
            </a:r>
            <a:endParaRPr lang="ar-LB" sz="5400" b="1" dirty="0" smtClean="0">
              <a:solidFill>
                <a:schemeClr val="tx2">
                  <a:lumMod val="75000"/>
                </a:schemeClr>
              </a:solidFill>
              <a:latin typeface="Traditional Arabic" pitchFamily="18" charset="-78"/>
              <a:cs typeface="Traditional Arabic" pitchFamily="18" charset="-78"/>
            </a:endParaRPr>
          </a:p>
        </p:txBody>
      </p:sp>
      <p:sp>
        <p:nvSpPr>
          <p:cNvPr id="2" name="TextBox 1"/>
          <p:cNvSpPr txBox="1"/>
          <p:nvPr/>
        </p:nvSpPr>
        <p:spPr>
          <a:xfrm>
            <a:off x="2274" y="143470"/>
            <a:ext cx="9141725" cy="923330"/>
          </a:xfrm>
          <a:prstGeom prst="rect">
            <a:avLst/>
          </a:prstGeom>
          <a:noFill/>
        </p:spPr>
        <p:txBody>
          <a:bodyPr wrap="square" rtlCol="0">
            <a:spAutoFit/>
          </a:bodyPr>
          <a:lstStyle/>
          <a:p>
            <a:pPr algn="ctr"/>
            <a:r>
              <a:rPr lang="ar-LB" sz="5400" b="1" dirty="0" smtClean="0">
                <a:solidFill>
                  <a:schemeClr val="accent1">
                    <a:lumMod val="50000"/>
                  </a:schemeClr>
                </a:solidFill>
                <a:latin typeface="Traditional Arabic" pitchFamily="18" charset="-78"/>
                <a:cs typeface="Traditional Arabic" pitchFamily="18" charset="-78"/>
              </a:rPr>
              <a:t>اعمال الرسل 9: 27-28</a:t>
            </a:r>
            <a:endParaRPr lang="en-US" sz="5400" b="1" dirty="0">
              <a:solidFill>
                <a:schemeClr val="accent1">
                  <a:lumMod val="50000"/>
                </a:schemeClr>
              </a:solidFill>
              <a:latin typeface="Traditional Arabic" pitchFamily="18" charset="-78"/>
              <a:cs typeface="Traditional Arabic" pitchFamily="18" charset="-78"/>
            </a:endParaRPr>
          </a:p>
        </p:txBody>
      </p:sp>
      <p:sp>
        <p:nvSpPr>
          <p:cNvPr id="408" name="TextBox 407"/>
          <p:cNvSpPr txBox="1"/>
          <p:nvPr/>
        </p:nvSpPr>
        <p:spPr>
          <a:xfrm>
            <a:off x="38100" y="5943600"/>
            <a:ext cx="9144000" cy="707886"/>
          </a:xfrm>
          <a:prstGeom prst="rect">
            <a:avLst/>
          </a:prstGeom>
          <a:noFill/>
        </p:spPr>
        <p:txBody>
          <a:bodyPr wrap="square" rtlCol="0">
            <a:spAutoFit/>
          </a:bodyPr>
          <a:lstStyle/>
          <a:p>
            <a:pPr algn="ctr"/>
            <a:r>
              <a:rPr lang="en-US" sz="4000" b="1" dirty="0" smtClean="0">
                <a:solidFill>
                  <a:srgbClr val="FF0000"/>
                </a:solidFill>
              </a:rPr>
              <a:t>www.cbbclebanon.com</a:t>
            </a:r>
            <a:endParaRPr lang="en-US" sz="4000" b="1" dirty="0">
              <a:solidFill>
                <a:srgbClr val="FF0000"/>
              </a:solidFill>
            </a:endParaRPr>
          </a:p>
        </p:txBody>
      </p:sp>
    </p:spTree>
    <p:extLst>
      <p:ext uri="{BB962C8B-B14F-4D97-AF65-F5344CB8AC3E}">
        <p14:creationId xmlns:p14="http://schemas.microsoft.com/office/powerpoint/2010/main" val="737257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1295400" y="2306638"/>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700" b="0" i="0" u="none" strike="noStrike" cap="none" normalizeH="0" baseline="0" smtClean="0">
                    <a:ln>
                      <a:noFill/>
                    </a:ln>
                    <a:solidFill>
                      <a:srgbClr val="000000"/>
                    </a:solidFill>
                    <a:effectLst/>
                    <a:latin typeface="Calibri" pitchFamily="34" charset="0"/>
                    <a:ea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grpSp>
      <p:sp>
        <p:nvSpPr>
          <p:cNvPr id="2" name="TextBox 1"/>
          <p:cNvSpPr txBox="1"/>
          <p:nvPr/>
        </p:nvSpPr>
        <p:spPr>
          <a:xfrm>
            <a:off x="76200" y="2474416"/>
            <a:ext cx="9067800" cy="3046988"/>
          </a:xfrm>
          <a:prstGeom prst="rect">
            <a:avLst/>
          </a:prstGeom>
          <a:noFill/>
        </p:spPr>
        <p:txBody>
          <a:bodyPr wrap="square" rtlCol="0">
            <a:spAutoFit/>
          </a:bodyPr>
          <a:lstStyle/>
          <a:p>
            <a:pPr algn="just" rtl="1"/>
            <a:r>
              <a:rPr lang="ar-LB" sz="4800" b="1" dirty="0">
                <a:solidFill>
                  <a:srgbClr val="002060"/>
                </a:solidFill>
                <a:latin typeface="Traditional Arabic" pitchFamily="18" charset="-78"/>
                <a:cs typeface="Traditional Arabic" pitchFamily="18" charset="-78"/>
              </a:rPr>
              <a:t>ثانيا. المؤمن </a:t>
            </a:r>
            <a:r>
              <a:rPr lang="ar-LB" sz="4800" b="1" dirty="0" smtClean="0">
                <a:solidFill>
                  <a:srgbClr val="002060"/>
                </a:solidFill>
                <a:latin typeface="Traditional Arabic" pitchFamily="18" charset="-78"/>
                <a:cs typeface="Traditional Arabic" pitchFamily="18" charset="-78"/>
              </a:rPr>
              <a:t>البناء</a:t>
            </a:r>
            <a:r>
              <a:rPr lang="en-US" sz="4800" b="1" dirty="0" smtClean="0">
                <a:solidFill>
                  <a:srgbClr val="002060"/>
                </a:solidFill>
                <a:latin typeface="Traditional Arabic" pitchFamily="18" charset="-78"/>
                <a:cs typeface="Traditional Arabic" pitchFamily="18" charset="-78"/>
              </a:rPr>
              <a:t> </a:t>
            </a:r>
            <a:r>
              <a:rPr lang="ar-LB" sz="4800" b="1" dirty="0" smtClean="0">
                <a:solidFill>
                  <a:srgbClr val="002060"/>
                </a:solidFill>
                <a:latin typeface="Traditional Arabic" pitchFamily="18" charset="-78"/>
                <a:cs typeface="Traditional Arabic" pitchFamily="18" charset="-78"/>
              </a:rPr>
              <a:t>في </a:t>
            </a:r>
            <a:r>
              <a:rPr lang="ar-LB" sz="4800" b="1" dirty="0">
                <a:solidFill>
                  <a:srgbClr val="002060"/>
                </a:solidFill>
                <a:latin typeface="Traditional Arabic" pitchFamily="18" charset="-78"/>
                <a:cs typeface="Traditional Arabic" pitchFamily="18" charset="-78"/>
              </a:rPr>
              <a:t>الكنيسة يقبل الآخر بمثال المسيح: </a:t>
            </a:r>
            <a:endParaRPr lang="ar-LB" sz="4800" b="1" dirty="0" smtClean="0">
              <a:solidFill>
                <a:srgbClr val="002060"/>
              </a:solidFill>
              <a:latin typeface="Traditional Arabic" pitchFamily="18" charset="-78"/>
              <a:cs typeface="Traditional Arabic" pitchFamily="18" charset="-78"/>
            </a:endParaRPr>
          </a:p>
          <a:p>
            <a:pPr algn="just" rtl="1"/>
            <a:endParaRPr lang="ar-LB" sz="4800" b="1" dirty="0">
              <a:solidFill>
                <a:srgbClr val="002060"/>
              </a:solidFill>
              <a:latin typeface="Traditional Arabic" pitchFamily="18" charset="-78"/>
              <a:cs typeface="Traditional Arabic" pitchFamily="18" charset="-78"/>
            </a:endParaRPr>
          </a:p>
          <a:p>
            <a:pPr algn="just" rtl="1"/>
            <a:r>
              <a:rPr lang="ar-LB" sz="4800" b="1" dirty="0" smtClean="0">
                <a:solidFill>
                  <a:srgbClr val="002060"/>
                </a:solidFill>
                <a:latin typeface="Traditional Arabic" pitchFamily="18" charset="-78"/>
                <a:cs typeface="Traditional Arabic" pitchFamily="18" charset="-78"/>
              </a:rPr>
              <a:t>               كَمَا </a:t>
            </a:r>
            <a:r>
              <a:rPr lang="ar-LB" sz="4800" b="1" dirty="0">
                <a:solidFill>
                  <a:srgbClr val="002060"/>
                </a:solidFill>
                <a:latin typeface="Traditional Arabic" pitchFamily="18" charset="-78"/>
                <a:cs typeface="Traditional Arabic" pitchFamily="18" charset="-78"/>
              </a:rPr>
              <a:t>أَنَّ الْمَسِيحَ أَيْضًا قَبِلَنَا، </a:t>
            </a:r>
          </a:p>
        </p:txBody>
      </p:sp>
      <p:sp>
        <p:nvSpPr>
          <p:cNvPr id="408" name="TextBox 407"/>
          <p:cNvSpPr txBox="1"/>
          <p:nvPr/>
        </p:nvSpPr>
        <p:spPr>
          <a:xfrm>
            <a:off x="0" y="42208"/>
            <a:ext cx="9143999" cy="1938992"/>
          </a:xfrm>
          <a:prstGeom prst="rect">
            <a:avLst/>
          </a:prstGeom>
          <a:noFill/>
        </p:spPr>
        <p:txBody>
          <a:bodyPr wrap="square" rtlCol="0">
            <a:spAutoFit/>
          </a:bodyPr>
          <a:lstStyle/>
          <a:p>
            <a:pPr algn="ctr" rtl="1"/>
            <a:r>
              <a:rPr lang="ar-LB" sz="6000" b="1" dirty="0" smtClean="0">
                <a:solidFill>
                  <a:schemeClr val="tx2">
                    <a:lumMod val="75000"/>
                  </a:schemeClr>
                </a:solidFill>
                <a:latin typeface="Traditional Arabic" pitchFamily="18" charset="-78"/>
                <a:cs typeface="Traditional Arabic" pitchFamily="18" charset="-78"/>
              </a:rPr>
              <a:t>المؤمن البناء في كنيسة المسيح</a:t>
            </a:r>
          </a:p>
          <a:p>
            <a:pPr algn="ctr" rtl="1"/>
            <a:r>
              <a:rPr lang="ar-LB" sz="6000" b="1" dirty="0" smtClean="0">
                <a:solidFill>
                  <a:schemeClr val="tx2">
                    <a:lumMod val="75000"/>
                  </a:schemeClr>
                </a:solidFill>
                <a:latin typeface="Traditional Arabic" pitchFamily="18" charset="-78"/>
                <a:cs typeface="Traditional Arabic" pitchFamily="18" charset="-78"/>
              </a:rPr>
              <a:t> هو مؤمن يقبل الآخر</a:t>
            </a:r>
          </a:p>
        </p:txBody>
      </p:sp>
      <p:sp>
        <p:nvSpPr>
          <p:cNvPr id="409" name="TextBox 408"/>
          <p:cNvSpPr txBox="1"/>
          <p:nvPr/>
        </p:nvSpPr>
        <p:spPr>
          <a:xfrm>
            <a:off x="38100" y="5943600"/>
            <a:ext cx="9144000" cy="707886"/>
          </a:xfrm>
          <a:prstGeom prst="rect">
            <a:avLst/>
          </a:prstGeom>
          <a:noFill/>
        </p:spPr>
        <p:txBody>
          <a:bodyPr wrap="square" rtlCol="0">
            <a:spAutoFit/>
          </a:bodyPr>
          <a:lstStyle/>
          <a:p>
            <a:pPr algn="ctr"/>
            <a:r>
              <a:rPr lang="en-US" sz="4000" b="1" dirty="0" smtClean="0">
                <a:solidFill>
                  <a:srgbClr val="FF0000"/>
                </a:solidFill>
              </a:rPr>
              <a:t>www.cbbclebanon.com</a:t>
            </a:r>
            <a:endParaRPr lang="en-US" sz="4000" b="1" dirty="0">
              <a:solidFill>
                <a:srgbClr val="FF0000"/>
              </a:solidFill>
            </a:endParaRPr>
          </a:p>
        </p:txBody>
      </p:sp>
    </p:spTree>
    <p:extLst>
      <p:ext uri="{BB962C8B-B14F-4D97-AF65-F5344CB8AC3E}">
        <p14:creationId xmlns:p14="http://schemas.microsoft.com/office/powerpoint/2010/main" val="767442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693</TotalTime>
  <Words>546</Words>
  <Application>Microsoft Office PowerPoint</Application>
  <PresentationFormat>On-screen Show (4:3)</PresentationFormat>
  <Paragraphs>65</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Traditional Arabic</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Raymond AM</dc:creator>
  <cp:lastModifiedBy>USER</cp:lastModifiedBy>
  <cp:revision>87</cp:revision>
  <dcterms:created xsi:type="dcterms:W3CDTF">2014-01-18T13:18:16Z</dcterms:created>
  <dcterms:modified xsi:type="dcterms:W3CDTF">2021-09-07T10:23:45Z</dcterms:modified>
</cp:coreProperties>
</file>