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61" r:id="rId5"/>
    <p:sldId id="262"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BE0C7-85E4-46F3-AC87-7AB595D4AB82}" type="datetimeFigureOut">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BE0C7-85E4-46F3-AC87-7AB595D4AB82}" type="datetimeFigureOut">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369" name="TextBox 1368"/>
          <p:cNvSpPr txBox="1"/>
          <p:nvPr/>
        </p:nvSpPr>
        <p:spPr>
          <a:xfrm>
            <a:off x="0" y="990600"/>
            <a:ext cx="9144000" cy="3631763"/>
          </a:xfrm>
          <a:prstGeom prst="rect">
            <a:avLst/>
          </a:prstGeom>
          <a:noFill/>
        </p:spPr>
        <p:txBody>
          <a:bodyPr wrap="square" rtlCol="0">
            <a:spAutoFit/>
          </a:bodyPr>
          <a:lstStyle/>
          <a:p>
            <a:pPr algn="ctr" rtl="1"/>
            <a:r>
              <a:rPr lang="ar-LB" sz="11500" b="1" dirty="0" smtClean="0">
                <a:solidFill>
                  <a:schemeClr val="tx2">
                    <a:lumMod val="75000"/>
                  </a:schemeClr>
                </a:solidFill>
                <a:latin typeface="Traditional Arabic" pitchFamily="18" charset="-78"/>
                <a:cs typeface="Traditional Arabic" pitchFamily="18" charset="-78"/>
              </a:rPr>
              <a:t>مشيئة الرّب وسط </a:t>
            </a:r>
          </a:p>
          <a:p>
            <a:pPr algn="ctr" rtl="1"/>
            <a:r>
              <a:rPr lang="ar-LB" sz="11500" b="1" dirty="0" smtClean="0">
                <a:solidFill>
                  <a:schemeClr val="tx2">
                    <a:lumMod val="75000"/>
                  </a:schemeClr>
                </a:solidFill>
                <a:latin typeface="Traditional Arabic" pitchFamily="18" charset="-78"/>
                <a:cs typeface="Traditional Arabic" pitchFamily="18" charset="-78"/>
              </a:rPr>
              <a:t>مخاوف شعبه</a:t>
            </a:r>
          </a:p>
        </p:txBody>
      </p:sp>
      <p:sp>
        <p:nvSpPr>
          <p:cNvPr id="407" name="TextBox 406"/>
          <p:cNvSpPr txBox="1"/>
          <p:nvPr/>
        </p:nvSpPr>
        <p:spPr>
          <a:xfrm>
            <a:off x="0" y="58674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306627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304800" y="1537186"/>
            <a:ext cx="8610600" cy="4939814"/>
          </a:xfrm>
          <a:prstGeom prst="rect">
            <a:avLst/>
          </a:prstGeom>
          <a:noFill/>
        </p:spPr>
        <p:txBody>
          <a:bodyPr wrap="square" rtlCol="0">
            <a:spAutoFit/>
          </a:bodyPr>
          <a:lstStyle/>
          <a:p>
            <a:pPr algn="ctr" rtl="1"/>
            <a:r>
              <a:rPr lang="ar-LB" sz="4500" b="1" dirty="0">
                <a:solidFill>
                  <a:srgbClr val="002060"/>
                </a:solidFill>
                <a:latin typeface="Traditional Arabic" pitchFamily="18" charset="-78"/>
                <a:cs typeface="Traditional Arabic" pitchFamily="18" charset="-78"/>
              </a:rPr>
              <a:t>"9وَصَعِدَ الْفِلِسْطِينِيُّونَ وَنَزَلُوا فِي يَهُوذَا وَتَفَرَّقُوا فِي لَحْيٍ. 10فَقَالَ رِجَالُ يَهُوذَا: «لِمَاذَا صَعِدْتُمْ عَلَيْنَا؟» فَقَالُوا: «صَعِدْنَا لِكَيْ نُوثِقَ شَمْشُونَ لِنَفْعَلَ بِهِ كَمَا فَعَلَ بِنَا». 11فَنَزَلَ ثَلاَثَةُ آلاَفِ رَجُل مِنْ يَهُوذَا إِلَى شَقِّ صَخْرَةِ عِيطَمَ، وَقَالُوا لِشَمْشُونَ: «أَمَا عَلِمْتَ أَنَّ الْفِلِسْطِينِيِّينَ مُتَسَلِّطُونَ عَلَيْنَا؟ فَمَاذَا فَعَلْتَ بِنَا؟» فَقَالَ لَهُمْ: «كَمَا فَعَلُوا بِي هكَذَا فَعَلْتُ بِهِمْ». </a:t>
            </a:r>
            <a:endParaRPr lang="ar-LB" sz="4500" b="1" dirty="0" smtClean="0">
              <a:solidFill>
                <a:srgbClr val="002060"/>
              </a:solidFill>
              <a:latin typeface="Traditional Arabic" pitchFamily="18" charset="-78"/>
              <a:cs typeface="Traditional Arabic" pitchFamily="18" charset="-78"/>
            </a:endParaRPr>
          </a:p>
        </p:txBody>
      </p:sp>
      <p:sp>
        <p:nvSpPr>
          <p:cNvPr id="408" name="TextBox 407"/>
          <p:cNvSpPr txBox="1"/>
          <p:nvPr/>
        </p:nvSpPr>
        <p:spPr>
          <a:xfrm>
            <a:off x="0" y="-52328"/>
            <a:ext cx="9144000" cy="2062103"/>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r>
              <a:rPr lang="ar-LB" sz="4000" b="1" dirty="0" smtClean="0">
                <a:solidFill>
                  <a:schemeClr val="tx2">
                    <a:lumMod val="75000"/>
                  </a:schemeClr>
                </a:solidFill>
                <a:latin typeface="Traditional Arabic" pitchFamily="18" charset="-78"/>
                <a:cs typeface="Traditional Arabic" pitchFamily="18" charset="-78"/>
              </a:rPr>
              <a:t>قضاة 15: 9-17</a:t>
            </a:r>
            <a:endParaRPr lang="ar-LB" sz="4000" b="1" dirty="0">
              <a:solidFill>
                <a:schemeClr val="tx2">
                  <a:lumMod val="75000"/>
                </a:schemeClr>
              </a:solidFill>
              <a:latin typeface="Traditional Arabic" pitchFamily="18" charset="-78"/>
              <a:cs typeface="Traditional Arabic" pitchFamily="18" charset="-78"/>
            </a:endParaRPr>
          </a:p>
          <a:p>
            <a:pPr algn="ctr" rtl="1"/>
            <a:endParaRPr lang="ar-LB" sz="4000" b="1" dirty="0" smtClean="0">
              <a:solidFill>
                <a:schemeClr val="tx2">
                  <a:lumMod val="75000"/>
                </a:schemeClr>
              </a:solidFill>
              <a:latin typeface="Traditional Arabic" pitchFamily="18" charset="-78"/>
              <a:cs typeface="Traditional Arabic" pitchFamily="18" charset="-78"/>
            </a:endParaRPr>
          </a:p>
        </p:txBody>
      </p:sp>
      <p:sp>
        <p:nvSpPr>
          <p:cNvPr id="409" name="TextBox 408"/>
          <p:cNvSpPr txBox="1"/>
          <p:nvPr/>
        </p:nvSpPr>
        <p:spPr>
          <a:xfrm>
            <a:off x="0" y="6088559"/>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01175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1371600"/>
            <a:ext cx="9144000" cy="4939814"/>
          </a:xfrm>
          <a:prstGeom prst="rect">
            <a:avLst/>
          </a:prstGeom>
          <a:noFill/>
        </p:spPr>
        <p:txBody>
          <a:bodyPr wrap="square" rtlCol="0">
            <a:spAutoFit/>
          </a:bodyPr>
          <a:lstStyle/>
          <a:p>
            <a:pPr algn="ctr" rtl="1"/>
            <a:r>
              <a:rPr lang="ar-LB" sz="4500" b="1" dirty="0" smtClean="0">
                <a:solidFill>
                  <a:srgbClr val="002060"/>
                </a:solidFill>
                <a:latin typeface="Traditional Arabic" pitchFamily="18" charset="-78"/>
                <a:cs typeface="Traditional Arabic" pitchFamily="18" charset="-78"/>
              </a:rPr>
              <a:t>12فَقَالُوا </a:t>
            </a:r>
            <a:r>
              <a:rPr lang="ar-LB" sz="4500" b="1" dirty="0">
                <a:solidFill>
                  <a:srgbClr val="002060"/>
                </a:solidFill>
                <a:latin typeface="Traditional Arabic" pitchFamily="18" charset="-78"/>
                <a:cs typeface="Traditional Arabic" pitchFamily="18" charset="-78"/>
              </a:rPr>
              <a:t>لَهُ: «نَزَلْنَا لِكَيْ نُوثِقَكَ وَنُسَلِّمَكَ إِلَى يَدِ الْفِلِسْطِينِيِّينَ». فَقَالَ لَهُمْ شَمْشُونُ: «احْلِفُوا لِي أَنَّكُمْ أَنْتُمْ لاَ تَقَعُونَ عَلَيَّ». 13فَكَلَّمُوهُ قَائِلِينَ: «كَلاَّ. وَلكِنَّنَا نُوثِقُكَ وَنُسَلِّمُكَ إِلَى يَدِهِمْ، وَقَتْلاً لاَ نَقْتُلُكَ». فَأَوْثَقُوهُ بِحَبْلَيْنِ جَدِيدَيْنِ وَأَصْعَدُوهُ مِنَ الصَّخْرَةِ. 14وَلَمَّا جَاءَ إِلَى لَحْيٍ، صَاحَ الْفِلِسْطِينِيُّونَ لِلِقَائِهِ. فَحَلَّ عَلَيْهِ رُوحُ الرَّبِّ، فَكَانَ الْحَبْلاَنِ اللَّذَانِ عَلَى ذِرَاعَيْهِ كَكَتَّانٍ </a:t>
            </a:r>
            <a:r>
              <a:rPr lang="ar-LB" sz="4500" b="1" dirty="0" smtClean="0">
                <a:solidFill>
                  <a:srgbClr val="002060"/>
                </a:solidFill>
                <a:latin typeface="Traditional Arabic" pitchFamily="18" charset="-78"/>
                <a:cs typeface="Traditional Arabic" pitchFamily="18" charset="-78"/>
              </a:rPr>
              <a:t>أُحْرِقَ</a:t>
            </a:r>
          </a:p>
        </p:txBody>
      </p:sp>
      <p:sp>
        <p:nvSpPr>
          <p:cNvPr id="409" name="TextBox 408"/>
          <p:cNvSpPr txBox="1"/>
          <p:nvPr/>
        </p:nvSpPr>
        <p:spPr>
          <a:xfrm>
            <a:off x="0" y="-52328"/>
            <a:ext cx="9144000" cy="2062103"/>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r>
              <a:rPr lang="ar-LB" sz="4000" b="1" dirty="0" smtClean="0">
                <a:solidFill>
                  <a:schemeClr val="tx2">
                    <a:lumMod val="75000"/>
                  </a:schemeClr>
                </a:solidFill>
                <a:latin typeface="Traditional Arabic" pitchFamily="18" charset="-78"/>
                <a:cs typeface="Traditional Arabic" pitchFamily="18" charset="-78"/>
              </a:rPr>
              <a:t>قضاة 15: 9-17</a:t>
            </a:r>
            <a:endParaRPr lang="ar-LB" sz="4000" b="1" dirty="0">
              <a:solidFill>
                <a:schemeClr val="tx2">
                  <a:lumMod val="75000"/>
                </a:schemeClr>
              </a:solidFill>
              <a:latin typeface="Traditional Arabic" pitchFamily="18" charset="-78"/>
              <a:cs typeface="Traditional Arabic" pitchFamily="18" charset="-78"/>
            </a:endParaRPr>
          </a:p>
          <a:p>
            <a:pPr algn="ctr" rtl="1"/>
            <a:endParaRPr lang="ar-LB" sz="4000" b="1" dirty="0" smtClean="0">
              <a:solidFill>
                <a:schemeClr val="tx2">
                  <a:lumMod val="75000"/>
                </a:schemeClr>
              </a:solidFill>
              <a:latin typeface="Traditional Arabic" pitchFamily="18" charset="-78"/>
              <a:cs typeface="Traditional Arabic" pitchFamily="18" charset="-78"/>
            </a:endParaRPr>
          </a:p>
        </p:txBody>
      </p:sp>
      <p:sp>
        <p:nvSpPr>
          <p:cNvPr id="410" name="TextBox 409"/>
          <p:cNvSpPr txBox="1"/>
          <p:nvPr/>
        </p:nvSpPr>
        <p:spPr>
          <a:xfrm>
            <a:off x="0" y="6088559"/>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403633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1371600"/>
            <a:ext cx="9144000" cy="4939814"/>
          </a:xfrm>
          <a:prstGeom prst="rect">
            <a:avLst/>
          </a:prstGeom>
          <a:noFill/>
        </p:spPr>
        <p:txBody>
          <a:bodyPr wrap="square" rtlCol="0">
            <a:spAutoFit/>
          </a:bodyPr>
          <a:lstStyle/>
          <a:p>
            <a:pPr algn="ctr" rtl="1"/>
            <a:r>
              <a:rPr lang="ar-LB" sz="4500" b="1" dirty="0" smtClean="0">
                <a:solidFill>
                  <a:srgbClr val="002060"/>
                </a:solidFill>
                <a:latin typeface="Traditional Arabic" pitchFamily="18" charset="-78"/>
                <a:cs typeface="Traditional Arabic" pitchFamily="18" charset="-78"/>
              </a:rPr>
              <a:t>بِالنَّارِ</a:t>
            </a:r>
            <a:r>
              <a:rPr lang="ar-LB" sz="4500" b="1" dirty="0">
                <a:solidFill>
                  <a:srgbClr val="002060"/>
                </a:solidFill>
                <a:latin typeface="Traditional Arabic" pitchFamily="18" charset="-78"/>
                <a:cs typeface="Traditional Arabic" pitchFamily="18" charset="-78"/>
              </a:rPr>
              <a:t>، فَانْحَلَّ الْوِثَاقُ عَنْ يَدَيْهِ. 15وَوَجَدَ لَحْيَ حِمَارٍ طَرِيًّا، فَمَدَّ يَدَهُ وَأَخَذَهُ وَضَرَبَ بِهِ أَلْفَ رَجُل. 16فَقَالَ شَمْشُونُ: «بِلَحْيِ حِمَارٍ كُومَةً كُومَتَيْنِ. بِلَحْيِ حِمَارٍ قَتَلْتُ أَلْفَ رَجُل». 17وَلَمَّا فَرَغَ مِنَ الْكَلاَمِ رَمَى اللَّحْيِ مِنْ يَدِهِ، وَدَعَا ذلِكَ الْمَكَانَ «رَمَتَ لَحْيٍ». 18ثُمَّ عَطِشَ جِدًّا فَدَعَا الرَّبَّ وَقَالَ: «إِنَّكَ قَدْ جَعَلْتَ بِيَدِ عَبْدِكَ هذَا الْخَلاَصَ الْعَظِيمَ، وَالآنَ أَمُوتُ مِنَ الْعَطَشِ وَأَسْقُطُ </a:t>
            </a:r>
            <a:r>
              <a:rPr lang="ar-LB" sz="4500" b="1" dirty="0" smtClean="0">
                <a:solidFill>
                  <a:srgbClr val="002060"/>
                </a:solidFill>
                <a:latin typeface="Traditional Arabic" pitchFamily="18" charset="-78"/>
                <a:cs typeface="Traditional Arabic" pitchFamily="18" charset="-78"/>
              </a:rPr>
              <a:t>بِيَدِ</a:t>
            </a:r>
          </a:p>
        </p:txBody>
      </p:sp>
      <p:sp>
        <p:nvSpPr>
          <p:cNvPr id="409" name="TextBox 408"/>
          <p:cNvSpPr txBox="1"/>
          <p:nvPr/>
        </p:nvSpPr>
        <p:spPr>
          <a:xfrm>
            <a:off x="0" y="-52328"/>
            <a:ext cx="9144000" cy="2062103"/>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r>
              <a:rPr lang="ar-LB" sz="4000" b="1" dirty="0" smtClean="0">
                <a:solidFill>
                  <a:schemeClr val="tx2">
                    <a:lumMod val="75000"/>
                  </a:schemeClr>
                </a:solidFill>
                <a:latin typeface="Traditional Arabic" pitchFamily="18" charset="-78"/>
                <a:cs typeface="Traditional Arabic" pitchFamily="18" charset="-78"/>
              </a:rPr>
              <a:t>قضاة 15: 9-17</a:t>
            </a:r>
            <a:endParaRPr lang="ar-LB" sz="4000" b="1" dirty="0">
              <a:solidFill>
                <a:schemeClr val="tx2">
                  <a:lumMod val="75000"/>
                </a:schemeClr>
              </a:solidFill>
              <a:latin typeface="Traditional Arabic" pitchFamily="18" charset="-78"/>
              <a:cs typeface="Traditional Arabic" pitchFamily="18" charset="-78"/>
            </a:endParaRPr>
          </a:p>
          <a:p>
            <a:pPr algn="ctr" rtl="1"/>
            <a:endParaRPr lang="ar-LB" sz="4000" b="1" dirty="0" smtClean="0">
              <a:solidFill>
                <a:schemeClr val="tx2">
                  <a:lumMod val="75000"/>
                </a:schemeClr>
              </a:solidFill>
              <a:latin typeface="Traditional Arabic" pitchFamily="18" charset="-78"/>
              <a:cs typeface="Traditional Arabic" pitchFamily="18" charset="-78"/>
            </a:endParaRPr>
          </a:p>
        </p:txBody>
      </p:sp>
      <p:sp>
        <p:nvSpPr>
          <p:cNvPr id="410" name="TextBox 409"/>
          <p:cNvSpPr txBox="1"/>
          <p:nvPr/>
        </p:nvSpPr>
        <p:spPr>
          <a:xfrm>
            <a:off x="0" y="6012359"/>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028400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1905000"/>
            <a:ext cx="9144000" cy="3046988"/>
          </a:xfrm>
          <a:prstGeom prst="rect">
            <a:avLst/>
          </a:prstGeom>
          <a:noFill/>
        </p:spPr>
        <p:txBody>
          <a:bodyPr wrap="square" rtlCol="0">
            <a:spAutoFit/>
          </a:bodyPr>
          <a:lstStyle/>
          <a:p>
            <a:pPr algn="ctr" rtl="1"/>
            <a:r>
              <a:rPr lang="ar-LB" sz="4800" b="1" dirty="0" smtClean="0">
                <a:solidFill>
                  <a:srgbClr val="002060"/>
                </a:solidFill>
                <a:latin typeface="Traditional Arabic" pitchFamily="18" charset="-78"/>
                <a:cs typeface="Traditional Arabic" pitchFamily="18" charset="-78"/>
              </a:rPr>
              <a:t>الْغُلْفِ</a:t>
            </a:r>
            <a:r>
              <a:rPr lang="ar-LB" sz="4800" b="1" dirty="0">
                <a:solidFill>
                  <a:srgbClr val="002060"/>
                </a:solidFill>
                <a:latin typeface="Traditional Arabic" pitchFamily="18" charset="-78"/>
                <a:cs typeface="Traditional Arabic" pitchFamily="18" charset="-78"/>
              </a:rPr>
              <a:t>». 19فَشَقَّ اللهُ الْكِفَّةَ الَّتِي فِي لَحْيِ، فَخَرَجَ مِنْهَا مَاءٌ، فَشَرِبَ وَرَجَعَتْ رُوحُهُ فَانْتَعَشَ. لِذلِكَ دَعَا اسْمَهُ «عَيْنَ هَقُّورِي» الَّتِي فِي لَحْيٍ إِلَى هذَا الْيَوْمِ. 20وَقَضَى لإِسْرَائِيلَ فِي أَيَّامِ الْفِلِسْطِينِيِّينَ عِشْرِينَ سَنَةً."</a:t>
            </a:r>
            <a:endParaRPr lang="ar-LB" sz="4800" b="1" dirty="0" smtClean="0">
              <a:solidFill>
                <a:srgbClr val="002060"/>
              </a:solidFill>
              <a:latin typeface="Traditional Arabic" pitchFamily="18" charset="-78"/>
              <a:cs typeface="Traditional Arabic" pitchFamily="18" charset="-78"/>
            </a:endParaRPr>
          </a:p>
        </p:txBody>
      </p:sp>
      <p:sp>
        <p:nvSpPr>
          <p:cNvPr id="409" name="TextBox 408"/>
          <p:cNvSpPr txBox="1"/>
          <p:nvPr/>
        </p:nvSpPr>
        <p:spPr>
          <a:xfrm>
            <a:off x="0" y="-52328"/>
            <a:ext cx="9144000" cy="2062103"/>
          </a:xfrm>
          <a:prstGeom prst="rect">
            <a:avLst/>
          </a:prstGeom>
          <a:noFill/>
        </p:spPr>
        <p:txBody>
          <a:bodyPr wrap="square" rtlCol="0">
            <a:spAutoFit/>
          </a:bodyPr>
          <a:lstStyle/>
          <a:p>
            <a:pPr algn="ctr" rtl="1"/>
            <a:r>
              <a:rPr lang="ar-LB" sz="48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r>
              <a:rPr lang="ar-LB" sz="4000" b="1" dirty="0" smtClean="0">
                <a:solidFill>
                  <a:schemeClr val="tx2">
                    <a:lumMod val="75000"/>
                  </a:schemeClr>
                </a:solidFill>
                <a:latin typeface="Traditional Arabic" pitchFamily="18" charset="-78"/>
                <a:cs typeface="Traditional Arabic" pitchFamily="18" charset="-78"/>
              </a:rPr>
              <a:t>قضاة 15: 9-17</a:t>
            </a:r>
            <a:endParaRPr lang="ar-LB" sz="4000" b="1" dirty="0">
              <a:solidFill>
                <a:schemeClr val="tx2">
                  <a:lumMod val="75000"/>
                </a:schemeClr>
              </a:solidFill>
              <a:latin typeface="Traditional Arabic" pitchFamily="18" charset="-78"/>
              <a:cs typeface="Traditional Arabic" pitchFamily="18" charset="-78"/>
            </a:endParaRPr>
          </a:p>
          <a:p>
            <a:pPr algn="ctr" rtl="1"/>
            <a:endParaRPr lang="ar-LB" sz="4000" b="1" dirty="0" smtClean="0">
              <a:solidFill>
                <a:schemeClr val="tx2">
                  <a:lumMod val="75000"/>
                </a:schemeClr>
              </a:solidFill>
              <a:latin typeface="Traditional Arabic" pitchFamily="18" charset="-78"/>
              <a:cs typeface="Traditional Arabic" pitchFamily="18" charset="-78"/>
            </a:endParaRPr>
          </a:p>
        </p:txBody>
      </p:sp>
      <p:sp>
        <p:nvSpPr>
          <p:cNvPr id="410" name="TextBox 409"/>
          <p:cNvSpPr txBox="1"/>
          <p:nvPr/>
        </p:nvSpPr>
        <p:spPr>
          <a:xfrm>
            <a:off x="0" y="58674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4248225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1905000"/>
            <a:ext cx="8610600" cy="4154984"/>
          </a:xfrm>
          <a:prstGeom prst="rect">
            <a:avLst/>
          </a:prstGeom>
          <a:noFill/>
        </p:spPr>
        <p:txBody>
          <a:bodyPr wrap="square" rtlCol="0">
            <a:spAutoFit/>
          </a:bodyPr>
          <a:lstStyle/>
          <a:p>
            <a:pPr marL="742950" indent="-742950" algn="r" rtl="1">
              <a:buAutoNum type="arabicPeriod"/>
            </a:pPr>
            <a:r>
              <a:rPr lang="ar-LB" sz="6600" b="1" dirty="0" smtClean="0">
                <a:solidFill>
                  <a:srgbClr val="002060"/>
                </a:solidFill>
                <a:latin typeface="Traditional Arabic" pitchFamily="18" charset="-78"/>
                <a:cs typeface="Traditional Arabic" pitchFamily="18" charset="-78"/>
              </a:rPr>
              <a:t>الفلسطينيون يطلبون شمشون</a:t>
            </a:r>
          </a:p>
          <a:p>
            <a:pPr marL="742950" indent="-742950" algn="r" rtl="1">
              <a:buAutoNum type="arabicPeriod"/>
            </a:pPr>
            <a:r>
              <a:rPr lang="ar-LB" sz="6600" b="1" dirty="0" smtClean="0">
                <a:solidFill>
                  <a:srgbClr val="002060"/>
                </a:solidFill>
                <a:latin typeface="Traditional Arabic" pitchFamily="18" charset="-78"/>
                <a:cs typeface="Traditional Arabic" pitchFamily="18" charset="-78"/>
              </a:rPr>
              <a:t>خوف رجال يهوذا </a:t>
            </a:r>
          </a:p>
          <a:p>
            <a:pPr marL="742950" indent="-742950" algn="r" rtl="1">
              <a:buAutoNum type="arabicPeriod"/>
            </a:pPr>
            <a:r>
              <a:rPr lang="ar-LB" sz="6600" b="1" dirty="0">
                <a:solidFill>
                  <a:srgbClr val="002060"/>
                </a:solidFill>
                <a:latin typeface="Traditional Arabic" pitchFamily="18" charset="-78"/>
                <a:cs typeface="Traditional Arabic" pitchFamily="18" charset="-78"/>
              </a:rPr>
              <a:t> </a:t>
            </a:r>
            <a:r>
              <a:rPr lang="ar-LB" sz="6600" b="1" dirty="0" smtClean="0">
                <a:solidFill>
                  <a:srgbClr val="002060"/>
                </a:solidFill>
                <a:latin typeface="Traditional Arabic" pitchFamily="18" charset="-78"/>
                <a:cs typeface="Traditional Arabic" pitchFamily="18" charset="-78"/>
              </a:rPr>
              <a:t>تسليم شمشون</a:t>
            </a:r>
          </a:p>
          <a:p>
            <a:pPr marL="742950" indent="-742950" algn="r" rtl="1">
              <a:buAutoNum type="arabicPeriod"/>
            </a:pPr>
            <a:r>
              <a:rPr lang="ar-LB" sz="6600" b="1" dirty="0" smtClean="0">
                <a:solidFill>
                  <a:srgbClr val="002060"/>
                </a:solidFill>
                <a:latin typeface="Traditional Arabic" pitchFamily="18" charset="-78"/>
                <a:cs typeface="Traditional Arabic" pitchFamily="18" charset="-78"/>
              </a:rPr>
              <a:t>الرّب يستخدم شمشون</a:t>
            </a:r>
          </a:p>
        </p:txBody>
      </p:sp>
      <p:sp>
        <p:nvSpPr>
          <p:cNvPr id="409" name="TextBox 408"/>
          <p:cNvSpPr txBox="1"/>
          <p:nvPr/>
        </p:nvSpPr>
        <p:spPr>
          <a:xfrm>
            <a:off x="0" y="181451"/>
            <a:ext cx="9144000" cy="1723549"/>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endParaRPr lang="ar-LB" sz="4000" b="1" dirty="0" smtClean="0">
              <a:solidFill>
                <a:schemeClr val="tx2">
                  <a:lumMod val="75000"/>
                </a:schemeClr>
              </a:solidFill>
              <a:latin typeface="Traditional Arabic" pitchFamily="18" charset="-78"/>
              <a:cs typeface="Traditional Arabic" pitchFamily="18" charset="-78"/>
            </a:endParaRPr>
          </a:p>
        </p:txBody>
      </p:sp>
      <p:sp>
        <p:nvSpPr>
          <p:cNvPr id="410" name="TextBox 409"/>
          <p:cNvSpPr txBox="1"/>
          <p:nvPr/>
        </p:nvSpPr>
        <p:spPr>
          <a:xfrm>
            <a:off x="0" y="58674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16798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2" name="TextBox 1"/>
          <p:cNvSpPr txBox="1"/>
          <p:nvPr/>
        </p:nvSpPr>
        <p:spPr>
          <a:xfrm>
            <a:off x="0" y="2133600"/>
            <a:ext cx="8534400" cy="2123658"/>
          </a:xfrm>
          <a:prstGeom prst="rect">
            <a:avLst/>
          </a:prstGeom>
          <a:noFill/>
        </p:spPr>
        <p:txBody>
          <a:bodyPr wrap="square" rtlCol="0">
            <a:spAutoFit/>
          </a:bodyPr>
          <a:lstStyle/>
          <a:p>
            <a:pPr algn="r" rtl="1"/>
            <a:r>
              <a:rPr lang="ar-LB" sz="6600" b="1" dirty="0" smtClean="0">
                <a:solidFill>
                  <a:srgbClr val="002060"/>
                </a:solidFill>
                <a:latin typeface="Traditional Arabic" pitchFamily="18" charset="-78"/>
                <a:cs typeface="Traditional Arabic" pitchFamily="18" charset="-78"/>
              </a:rPr>
              <a:t>5. الرّب يعتني بشمشون</a:t>
            </a:r>
          </a:p>
          <a:p>
            <a:pPr algn="r" rtl="1"/>
            <a:r>
              <a:rPr lang="ar-LB" sz="6600" b="1" dirty="0" smtClean="0">
                <a:solidFill>
                  <a:srgbClr val="002060"/>
                </a:solidFill>
                <a:latin typeface="Traditional Arabic" pitchFamily="18" charset="-78"/>
                <a:cs typeface="Traditional Arabic" pitchFamily="18" charset="-78"/>
              </a:rPr>
              <a:t>6. الرّب يثبّت خدمة شمشون</a:t>
            </a:r>
          </a:p>
        </p:txBody>
      </p:sp>
      <p:sp>
        <p:nvSpPr>
          <p:cNvPr id="409" name="TextBox 408"/>
          <p:cNvSpPr txBox="1"/>
          <p:nvPr/>
        </p:nvSpPr>
        <p:spPr>
          <a:xfrm>
            <a:off x="0" y="194608"/>
            <a:ext cx="9144000" cy="1938992"/>
          </a:xfrm>
          <a:prstGeom prst="rect">
            <a:avLst/>
          </a:prstGeom>
          <a:noFill/>
        </p:spPr>
        <p:txBody>
          <a:bodyPr wrap="square" rtlCol="0">
            <a:spAutoFit/>
          </a:bodyPr>
          <a:lstStyle/>
          <a:p>
            <a:pPr algn="ctr" rtl="1"/>
            <a:r>
              <a:rPr lang="ar-LB" sz="6600" b="1" dirty="0" smtClean="0">
                <a:solidFill>
                  <a:schemeClr val="tx2">
                    <a:lumMod val="75000"/>
                  </a:schemeClr>
                </a:solidFill>
                <a:latin typeface="Traditional Arabic" pitchFamily="18" charset="-78"/>
                <a:cs typeface="Traditional Arabic" pitchFamily="18" charset="-78"/>
              </a:rPr>
              <a:t>مشيئة الرّب وسط مخاوف شعبه</a:t>
            </a:r>
          </a:p>
          <a:p>
            <a:pPr algn="ctr" rtl="1"/>
            <a:endParaRPr lang="ar-LB" sz="5400" b="1" dirty="0" smtClean="0">
              <a:solidFill>
                <a:schemeClr val="tx2">
                  <a:lumMod val="75000"/>
                </a:schemeClr>
              </a:solidFill>
              <a:latin typeface="Traditional Arabic" pitchFamily="18" charset="-78"/>
              <a:cs typeface="Traditional Arabic" pitchFamily="18" charset="-78"/>
            </a:endParaRPr>
          </a:p>
        </p:txBody>
      </p:sp>
      <p:sp>
        <p:nvSpPr>
          <p:cNvPr id="3" name="TextBox 2"/>
          <p:cNvSpPr txBox="1"/>
          <p:nvPr/>
        </p:nvSpPr>
        <p:spPr>
          <a:xfrm>
            <a:off x="0" y="5867400"/>
            <a:ext cx="9144000" cy="769441"/>
          </a:xfrm>
          <a:prstGeom prst="rect">
            <a:avLst/>
          </a:prstGeom>
          <a:noFill/>
        </p:spPr>
        <p:txBody>
          <a:bodyPr wrap="square" rtlCol="0">
            <a:spAutoFit/>
          </a:bodyPr>
          <a:lstStyle/>
          <a:p>
            <a:pPr algn="ctr"/>
            <a:r>
              <a:rPr lang="en-US" sz="4400" b="1" dirty="0" smtClean="0">
                <a:solidFill>
                  <a:srgbClr val="FF0000"/>
                </a:solidFill>
              </a:rPr>
              <a:t>www.cbbclebanon.com</a:t>
            </a:r>
            <a:endParaRPr lang="en-US" sz="4400" b="1" dirty="0">
              <a:solidFill>
                <a:srgbClr val="FF0000"/>
              </a:solidFill>
            </a:endParaRPr>
          </a:p>
        </p:txBody>
      </p:sp>
    </p:spTree>
    <p:extLst>
      <p:ext uri="{BB962C8B-B14F-4D97-AF65-F5344CB8AC3E}">
        <p14:creationId xmlns:p14="http://schemas.microsoft.com/office/powerpoint/2010/main" val="107378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340</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USER</cp:lastModifiedBy>
  <cp:revision>87</cp:revision>
  <dcterms:created xsi:type="dcterms:W3CDTF">2014-01-18T13:18:16Z</dcterms:created>
  <dcterms:modified xsi:type="dcterms:W3CDTF">2021-09-07T11:17:23Z</dcterms:modified>
</cp:coreProperties>
</file>