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78" r:id="rId3"/>
    <p:sldId id="280" r:id="rId4"/>
    <p:sldId id="282" r:id="rId5"/>
    <p:sldId id="27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28"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FADC29-ADFF-4857-82C3-74B13E9BB903}" type="datetimeFigureOut">
              <a:rPr lang="en-US" smtClean="0"/>
              <a:t>9/7/2021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F9B93-94F8-410B-94D6-96BC7EC9622C}" type="slidenum">
              <a:rPr lang="en-US" smtClean="0"/>
              <a:t>‹#›</a:t>
            </a:fld>
            <a:endParaRPr lang="en-US"/>
          </a:p>
        </p:txBody>
      </p:sp>
    </p:spTree>
    <p:extLst>
      <p:ext uri="{BB962C8B-B14F-4D97-AF65-F5344CB8AC3E}">
        <p14:creationId xmlns:p14="http://schemas.microsoft.com/office/powerpoint/2010/main" val="3018359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2F9B93-94F8-410B-94D6-96BC7EC9622C}" type="slidenum">
              <a:rPr lang="en-US" smtClean="0"/>
              <a:t>2</a:t>
            </a:fld>
            <a:endParaRPr lang="en-US"/>
          </a:p>
        </p:txBody>
      </p:sp>
    </p:spTree>
    <p:extLst>
      <p:ext uri="{BB962C8B-B14F-4D97-AF65-F5344CB8AC3E}">
        <p14:creationId xmlns:p14="http://schemas.microsoft.com/office/powerpoint/2010/main" val="4158332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2F9B93-94F8-410B-94D6-96BC7EC9622C}" type="slidenum">
              <a:rPr lang="en-US" smtClean="0"/>
              <a:t>3</a:t>
            </a:fld>
            <a:endParaRPr lang="en-US"/>
          </a:p>
        </p:txBody>
      </p:sp>
    </p:spTree>
    <p:extLst>
      <p:ext uri="{BB962C8B-B14F-4D97-AF65-F5344CB8AC3E}">
        <p14:creationId xmlns:p14="http://schemas.microsoft.com/office/powerpoint/2010/main" val="4158332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2F9B93-94F8-410B-94D6-96BC7EC9622C}" type="slidenum">
              <a:rPr lang="en-US" smtClean="0"/>
              <a:t>4</a:t>
            </a:fld>
            <a:endParaRPr lang="en-US"/>
          </a:p>
        </p:txBody>
      </p:sp>
    </p:spTree>
    <p:extLst>
      <p:ext uri="{BB962C8B-B14F-4D97-AF65-F5344CB8AC3E}">
        <p14:creationId xmlns:p14="http://schemas.microsoft.com/office/powerpoint/2010/main" val="4158332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2F9B93-94F8-410B-94D6-96BC7EC9622C}" type="slidenum">
              <a:rPr lang="en-US" smtClean="0"/>
              <a:t>5</a:t>
            </a:fld>
            <a:endParaRPr lang="en-US"/>
          </a:p>
        </p:txBody>
      </p:sp>
    </p:spTree>
    <p:extLst>
      <p:ext uri="{BB962C8B-B14F-4D97-AF65-F5344CB8AC3E}">
        <p14:creationId xmlns:p14="http://schemas.microsoft.com/office/powerpoint/2010/main" val="4158332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351150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7016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55184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4292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76101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45500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CBE0C7-85E4-46F3-AC87-7AB595D4AB82}" type="datetimeFigureOut">
              <a:rPr lang="en-US" smtClean="0"/>
              <a:t>9/7/2021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0165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CBE0C7-85E4-46F3-AC87-7AB595D4AB82}" type="datetimeFigureOut">
              <a:rPr lang="en-US" smtClean="0"/>
              <a:t>9/7/2021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2618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BE0C7-85E4-46F3-AC87-7AB595D4AB82}" type="datetimeFigureOut">
              <a:rPr lang="en-US" smtClean="0"/>
              <a:t>9/7/2021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0165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82972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16096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BE0C7-85E4-46F3-AC87-7AB595D4AB82}" type="datetimeFigureOut">
              <a:rPr lang="en-US" smtClean="0"/>
              <a:t>9/7/2021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F83F5-8633-4A0A-8B48-1B25C9154E02}" type="slidenum">
              <a:rPr lang="en-US" smtClean="0"/>
              <a:t>‹#›</a:t>
            </a:fld>
            <a:endParaRPr lang="en-US"/>
          </a:p>
        </p:txBody>
      </p:sp>
    </p:spTree>
    <p:extLst>
      <p:ext uri="{BB962C8B-B14F-4D97-AF65-F5344CB8AC3E}">
        <p14:creationId xmlns:p14="http://schemas.microsoft.com/office/powerpoint/2010/main" val="156499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76200" y="1620233"/>
            <a:ext cx="9067800" cy="1569660"/>
          </a:xfrm>
          <a:prstGeom prst="rect">
            <a:avLst/>
          </a:prstGeom>
          <a:noFill/>
        </p:spPr>
        <p:txBody>
          <a:bodyPr wrap="square" rtlCol="0">
            <a:spAutoFit/>
          </a:bodyPr>
          <a:lstStyle/>
          <a:p>
            <a:pPr algn="ctr" rtl="1"/>
            <a:r>
              <a:rPr lang="ar-LB" sz="9600" b="1" dirty="0" smtClean="0">
                <a:solidFill>
                  <a:schemeClr val="tx2">
                    <a:lumMod val="75000"/>
                  </a:schemeClr>
                </a:solidFill>
                <a:latin typeface="Traditional Arabic" pitchFamily="18" charset="-78"/>
                <a:cs typeface="Traditional Arabic" pitchFamily="18" charset="-78"/>
              </a:rPr>
              <a:t>دعوة الرّب للمهمّة الصعبة</a:t>
            </a:r>
          </a:p>
        </p:txBody>
      </p:sp>
      <p:sp>
        <p:nvSpPr>
          <p:cNvPr id="2" name="TextBox 1"/>
          <p:cNvSpPr txBox="1"/>
          <p:nvPr/>
        </p:nvSpPr>
        <p:spPr>
          <a:xfrm>
            <a:off x="2209800" y="3558692"/>
            <a:ext cx="5486400" cy="1200329"/>
          </a:xfrm>
          <a:prstGeom prst="rect">
            <a:avLst/>
          </a:prstGeom>
          <a:noFill/>
        </p:spPr>
        <p:txBody>
          <a:bodyPr wrap="square" rtlCol="0">
            <a:spAutoFit/>
          </a:bodyPr>
          <a:lstStyle/>
          <a:p>
            <a:r>
              <a:rPr lang="ar-LB" sz="7200" b="1" dirty="0" smtClean="0">
                <a:solidFill>
                  <a:srgbClr val="002060"/>
                </a:solidFill>
                <a:latin typeface="Traditional Arabic" panose="02020603050405020304" pitchFamily="18" charset="-78"/>
                <a:cs typeface="Traditional Arabic" panose="02020603050405020304" pitchFamily="18" charset="-78"/>
              </a:rPr>
              <a:t>تكوين 6: 13-22</a:t>
            </a:r>
            <a:endParaRPr lang="en-US" sz="7200" b="1" dirty="0">
              <a:solidFill>
                <a:srgbClr val="002060"/>
              </a:solidFill>
              <a:latin typeface="Traditional Arabic" panose="02020603050405020304" pitchFamily="18" charset="-78"/>
              <a:cs typeface="Traditional Arabic" panose="02020603050405020304" pitchFamily="18" charset="-78"/>
            </a:endParaRPr>
          </a:p>
        </p:txBody>
      </p:sp>
      <p:sp>
        <p:nvSpPr>
          <p:cNvPr id="3" name="TextBox 2"/>
          <p:cNvSpPr txBox="1"/>
          <p:nvPr/>
        </p:nvSpPr>
        <p:spPr>
          <a:xfrm>
            <a:off x="2609362" y="6096000"/>
            <a:ext cx="4687275" cy="584775"/>
          </a:xfrm>
          <a:prstGeom prst="rect">
            <a:avLst/>
          </a:prstGeom>
          <a:noFill/>
        </p:spPr>
        <p:txBody>
          <a:bodyPr wrap="square" rtlCol="0">
            <a:spAutoFit/>
          </a:bodyPr>
          <a:lstStyle/>
          <a:p>
            <a:r>
              <a:rPr lang="en-US" sz="3200" b="1" dirty="0" smtClean="0">
                <a:solidFill>
                  <a:srgbClr val="FF0000"/>
                </a:solidFill>
              </a:rPr>
              <a:t>www.cbbclebanon.com</a:t>
            </a:r>
            <a:endParaRPr lang="en-US" b="1" dirty="0">
              <a:solidFill>
                <a:srgbClr val="FF0000"/>
              </a:solidFill>
            </a:endParaRPr>
          </a:p>
        </p:txBody>
      </p:sp>
    </p:spTree>
    <p:extLst>
      <p:ext uri="{BB962C8B-B14F-4D97-AF65-F5344CB8AC3E}">
        <p14:creationId xmlns:p14="http://schemas.microsoft.com/office/powerpoint/2010/main" val="3066278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12" name="TextBox 411"/>
          <p:cNvSpPr txBox="1"/>
          <p:nvPr/>
        </p:nvSpPr>
        <p:spPr>
          <a:xfrm>
            <a:off x="76200" y="1111508"/>
            <a:ext cx="8991600" cy="4832092"/>
          </a:xfrm>
          <a:prstGeom prst="rect">
            <a:avLst/>
          </a:prstGeom>
          <a:noFill/>
        </p:spPr>
        <p:txBody>
          <a:bodyPr wrap="square" rtlCol="0">
            <a:spAutoFit/>
          </a:bodyPr>
          <a:lstStyle/>
          <a:p>
            <a:pPr algn="r" rtl="1"/>
            <a:r>
              <a:rPr lang="ar-LB" sz="4400" b="1" dirty="0">
                <a:solidFill>
                  <a:schemeClr val="tx2">
                    <a:lumMod val="75000"/>
                  </a:schemeClr>
                </a:solidFill>
                <a:latin typeface="Traditional Arabic" pitchFamily="18" charset="-78"/>
                <a:cs typeface="Traditional Arabic" pitchFamily="18" charset="-78"/>
              </a:rPr>
              <a:t>13فَقَالَ اللهُ لِنُوحٍ: «نِهَايَةُ كُلِّ بَشَرٍ قَدْ أَتَتْ أَمَامِي لأَنَّ الأَرْضَ امْتَلَأَتْ ظُلْماً مِنْهُمْ. فَهَا أَنَا مُهْلِكُهُمْ مَعَ الأَرْضِ. 14اِصْنَعْ لِنَفْسِكَ فُلْكاً مِنْ خَشَبِ جُفْرٍ. تَجْعَلُ الْفُلْكَ مَسَاكِنَ وَتَطْلِيهِ مِنْ دَاخِلٍ وَمِنْ خَارِجٍ بِالْقَارِ. 15وَهَكَذَا تَصْنَعُهُ: ثَلاَثَ مِئَةِ ذِرَاعٍ يَكُونُ طُولُ الْفُلْكِ وَخَمْسِينَ ذِرَاعاً عَرْضُهُ وَثَلاَثِينَ ذِرَاعاً ارْتِفَاعُهُ. 16وَتَصْنَعُ كَوّاً لِلْفُلْكِ وَتُكَمِّلُهُ إِلَى حَدِّ ذِرَاعٍ مِنْ فَوْقُ. وَتَضَعُ بَابَ الْفُلْكِ فِي جَانِبِهِ. </a:t>
            </a:r>
            <a:r>
              <a:rPr lang="ar-LB" sz="4400" b="1" dirty="0" smtClean="0">
                <a:solidFill>
                  <a:schemeClr val="tx2">
                    <a:lumMod val="75000"/>
                  </a:schemeClr>
                </a:solidFill>
                <a:latin typeface="Traditional Arabic" pitchFamily="18" charset="-78"/>
                <a:cs typeface="Traditional Arabic" pitchFamily="18" charset="-78"/>
              </a:rPr>
              <a:t>مَسَاكِنَ</a:t>
            </a:r>
            <a:endParaRPr lang="ar-LB" sz="4400" b="1" dirty="0" smtClean="0">
              <a:latin typeface="Traditional Arabic" pitchFamily="18" charset="-78"/>
              <a:cs typeface="Traditional Arabic" pitchFamily="18" charset="-78"/>
            </a:endParaRPr>
          </a:p>
        </p:txBody>
      </p:sp>
      <p:sp>
        <p:nvSpPr>
          <p:cNvPr id="408" name="TextBox 407"/>
          <p:cNvSpPr txBox="1"/>
          <p:nvPr/>
        </p:nvSpPr>
        <p:spPr>
          <a:xfrm>
            <a:off x="1371600" y="76200"/>
            <a:ext cx="6629400" cy="1107996"/>
          </a:xfrm>
          <a:prstGeom prst="rect">
            <a:avLst/>
          </a:prstGeom>
          <a:noFill/>
        </p:spPr>
        <p:txBody>
          <a:bodyPr wrap="square" rtlCol="0">
            <a:spAutoFit/>
          </a:bodyPr>
          <a:lstStyle/>
          <a:p>
            <a:pPr algn="ctr" rtl="1"/>
            <a:r>
              <a:rPr lang="ar-LB" sz="6600" b="1" dirty="0" smtClean="0">
                <a:solidFill>
                  <a:schemeClr val="tx2">
                    <a:lumMod val="75000"/>
                  </a:schemeClr>
                </a:solidFill>
                <a:latin typeface="Traditional Arabic" pitchFamily="18" charset="-78"/>
                <a:cs typeface="Traditional Arabic" pitchFamily="18" charset="-78"/>
              </a:rPr>
              <a:t>دعوة الرّب للمهمّة الصعبة</a:t>
            </a:r>
          </a:p>
        </p:txBody>
      </p:sp>
      <p:sp>
        <p:nvSpPr>
          <p:cNvPr id="409" name="TextBox 408"/>
          <p:cNvSpPr txBox="1"/>
          <p:nvPr/>
        </p:nvSpPr>
        <p:spPr>
          <a:xfrm>
            <a:off x="2609362" y="6096000"/>
            <a:ext cx="4687275" cy="584775"/>
          </a:xfrm>
          <a:prstGeom prst="rect">
            <a:avLst/>
          </a:prstGeom>
          <a:noFill/>
        </p:spPr>
        <p:txBody>
          <a:bodyPr wrap="square" rtlCol="0">
            <a:spAutoFit/>
          </a:bodyPr>
          <a:lstStyle/>
          <a:p>
            <a:r>
              <a:rPr lang="en-US" sz="3200" b="1" dirty="0" smtClean="0">
                <a:solidFill>
                  <a:srgbClr val="FF0000"/>
                </a:solidFill>
              </a:rPr>
              <a:t>www.cbbclebanon.com</a:t>
            </a:r>
            <a:endParaRPr lang="en-US" b="1" dirty="0">
              <a:solidFill>
                <a:srgbClr val="FF0000"/>
              </a:solidFill>
            </a:endParaRPr>
          </a:p>
        </p:txBody>
      </p:sp>
    </p:spTree>
    <p:extLst>
      <p:ext uri="{BB962C8B-B14F-4D97-AF65-F5344CB8AC3E}">
        <p14:creationId xmlns:p14="http://schemas.microsoft.com/office/powerpoint/2010/main" val="2398840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12" name="TextBox 411"/>
          <p:cNvSpPr txBox="1"/>
          <p:nvPr/>
        </p:nvSpPr>
        <p:spPr>
          <a:xfrm>
            <a:off x="0" y="1295400"/>
            <a:ext cx="9067800" cy="5585400"/>
          </a:xfrm>
          <a:prstGeom prst="rect">
            <a:avLst/>
          </a:prstGeom>
          <a:noFill/>
        </p:spPr>
        <p:txBody>
          <a:bodyPr wrap="square" rtlCol="0">
            <a:spAutoFit/>
          </a:bodyPr>
          <a:lstStyle/>
          <a:p>
            <a:pPr algn="r" rtl="1"/>
            <a:r>
              <a:rPr lang="ar-LB" sz="4400" b="1" dirty="0" smtClean="0">
                <a:solidFill>
                  <a:schemeClr val="tx2">
                    <a:lumMod val="75000"/>
                  </a:schemeClr>
                </a:solidFill>
                <a:latin typeface="Traditional Arabic" pitchFamily="18" charset="-78"/>
                <a:cs typeface="Traditional Arabic" pitchFamily="18" charset="-78"/>
              </a:rPr>
              <a:t>سُفْلِيَّةً </a:t>
            </a:r>
            <a:r>
              <a:rPr lang="ar-LB" sz="4400" b="1" dirty="0">
                <a:solidFill>
                  <a:schemeClr val="tx2">
                    <a:lumMod val="75000"/>
                  </a:schemeClr>
                </a:solidFill>
                <a:latin typeface="Traditional Arabic" pitchFamily="18" charset="-78"/>
                <a:cs typeface="Traditional Arabic" pitchFamily="18" charset="-78"/>
              </a:rPr>
              <a:t>وَمُتَوَسِّطَةً وَعُلْوِيَّةً تَجْعَلُهُ. 17فَهَا أَنَا آتٍ بِطُوفَانِ الْمَاءِ عَلَى الأَرْضِ لِأُهْلِكَ كُلَّ جَسَدٍ فِيهِ رُوحُ حَيَاةٍ مِنْ تَحْتِ السَّمَاءِ. كُلُّ مَا فِي الأَرْضِ يَمُوتُ. 18وَلَكِنْ أُقِيمُ عَهْدِي مَعَكَ فَتَدْخُلُ الْفُلْكَ أَنْتَ وَبَنُوكَ وَامْرَأَتُكَ وَنِسَاءُ بَنِيكَ مَعَكَ. 19وَمِنْ كُلِّ حَيٍّ مِنْ كُلِّ ذِي جَسَدٍ اثْنَيْنِ مِنْ كُلٍّ تُدْخِلُ إِلَى الْفُلْكِ لِاسْتِبْقَائِهَا مَعَكَ. تَكُونُ ذَكَراً وَأُنْثَى. 20مِنَ الطُّيُورِ كَأَجْنَاسِهَا وَمِنَ الْبَهَائِمَ كَأَجْنَاسِهَا وَمِنْ كُلِّ </a:t>
            </a:r>
            <a:r>
              <a:rPr lang="ar-LB" sz="4400" b="1" dirty="0" smtClean="0">
                <a:solidFill>
                  <a:schemeClr val="tx2">
                    <a:lumMod val="75000"/>
                  </a:schemeClr>
                </a:solidFill>
                <a:latin typeface="Traditional Arabic" pitchFamily="18" charset="-78"/>
                <a:cs typeface="Traditional Arabic" pitchFamily="18" charset="-78"/>
              </a:rPr>
              <a:t>دَباَّبَاتِ</a:t>
            </a:r>
            <a:endParaRPr lang="ar-LB" sz="4400" b="1" dirty="0" smtClean="0">
              <a:latin typeface="Traditional Arabic" pitchFamily="18" charset="-78"/>
              <a:cs typeface="Traditional Arabic" pitchFamily="18" charset="-78"/>
            </a:endParaRPr>
          </a:p>
        </p:txBody>
      </p:sp>
      <p:sp>
        <p:nvSpPr>
          <p:cNvPr id="408" name="TextBox 407"/>
          <p:cNvSpPr txBox="1"/>
          <p:nvPr/>
        </p:nvSpPr>
        <p:spPr>
          <a:xfrm>
            <a:off x="0" y="114879"/>
            <a:ext cx="9144000" cy="1107996"/>
          </a:xfrm>
          <a:prstGeom prst="rect">
            <a:avLst/>
          </a:prstGeom>
          <a:noFill/>
        </p:spPr>
        <p:txBody>
          <a:bodyPr wrap="square" rtlCol="0">
            <a:spAutoFit/>
          </a:bodyPr>
          <a:lstStyle/>
          <a:p>
            <a:pPr algn="ctr" rtl="1"/>
            <a:r>
              <a:rPr lang="ar-LB" sz="6600" b="1" dirty="0" smtClean="0">
                <a:solidFill>
                  <a:schemeClr val="tx2">
                    <a:lumMod val="75000"/>
                  </a:schemeClr>
                </a:solidFill>
                <a:latin typeface="Traditional Arabic" pitchFamily="18" charset="-78"/>
                <a:cs typeface="Traditional Arabic" pitchFamily="18" charset="-78"/>
              </a:rPr>
              <a:t>دعوة الرّب للمهمّة الصعبة</a:t>
            </a:r>
          </a:p>
        </p:txBody>
      </p:sp>
      <p:sp>
        <p:nvSpPr>
          <p:cNvPr id="409" name="TextBox 408"/>
          <p:cNvSpPr txBox="1"/>
          <p:nvPr/>
        </p:nvSpPr>
        <p:spPr>
          <a:xfrm>
            <a:off x="2609362" y="6096000"/>
            <a:ext cx="4687275" cy="584775"/>
          </a:xfrm>
          <a:prstGeom prst="rect">
            <a:avLst/>
          </a:prstGeom>
          <a:noFill/>
        </p:spPr>
        <p:txBody>
          <a:bodyPr wrap="square" rtlCol="0">
            <a:spAutoFit/>
          </a:bodyPr>
          <a:lstStyle/>
          <a:p>
            <a:r>
              <a:rPr lang="en-US" sz="3200" b="1" dirty="0" smtClean="0">
                <a:solidFill>
                  <a:srgbClr val="FF0000"/>
                </a:solidFill>
              </a:rPr>
              <a:t>www.cbbclebanon.com</a:t>
            </a:r>
            <a:endParaRPr lang="en-US" b="1" dirty="0">
              <a:solidFill>
                <a:srgbClr val="FF0000"/>
              </a:solidFill>
            </a:endParaRPr>
          </a:p>
        </p:txBody>
      </p:sp>
    </p:spTree>
    <p:extLst>
      <p:ext uri="{BB962C8B-B14F-4D97-AF65-F5344CB8AC3E}">
        <p14:creationId xmlns:p14="http://schemas.microsoft.com/office/powerpoint/2010/main" val="3918188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12" name="TextBox 411"/>
          <p:cNvSpPr txBox="1"/>
          <p:nvPr/>
        </p:nvSpPr>
        <p:spPr>
          <a:xfrm>
            <a:off x="152400" y="1828800"/>
            <a:ext cx="8839200" cy="6186309"/>
          </a:xfrm>
          <a:prstGeom prst="rect">
            <a:avLst/>
          </a:prstGeom>
          <a:noFill/>
        </p:spPr>
        <p:txBody>
          <a:bodyPr wrap="square" rtlCol="0">
            <a:spAutoFit/>
          </a:bodyPr>
          <a:lstStyle/>
          <a:p>
            <a:pPr algn="r" rtl="1"/>
            <a:r>
              <a:rPr lang="ar-LB" sz="4400" b="1" dirty="0" smtClean="0">
                <a:solidFill>
                  <a:schemeClr val="tx2">
                    <a:lumMod val="75000"/>
                  </a:schemeClr>
                </a:solidFill>
                <a:latin typeface="Traditional Arabic" pitchFamily="18" charset="-78"/>
                <a:cs typeface="Traditional Arabic" pitchFamily="18" charset="-78"/>
              </a:rPr>
              <a:t>الأَرْضِ </a:t>
            </a:r>
            <a:r>
              <a:rPr lang="ar-LB" sz="4400" b="1" dirty="0">
                <a:solidFill>
                  <a:schemeClr val="tx2">
                    <a:lumMod val="75000"/>
                  </a:schemeClr>
                </a:solidFill>
                <a:latin typeface="Traditional Arabic" pitchFamily="18" charset="-78"/>
                <a:cs typeface="Traditional Arabic" pitchFamily="18" charset="-78"/>
              </a:rPr>
              <a:t>كَأَجْنَاسِهِ. اثْنَيْنِ مِنْ كُلٍّ تُدْخِلُ إِلَيْكَ لِاسْتِبْقَائِهَا. 21وَأَنْتَ فَخُذْ لِنَفْسِكَ مِنْ كُلِّ طَعَامٍ يُؤْكَلُ وَاجْمَعْهُ عِنْدَكَ فَيَكُونَ لَكَ وَلَهَا طَعَاماً». 22فَفَعَلَ نُوحٌ حَسَبَ كُلِّ مَا أَمَرَهُ بِهِ اللهُ. هَكَذَا فَعَلَ.</a:t>
            </a:r>
            <a:endParaRPr lang="ar-LB" sz="4400" b="1" dirty="0" smtClean="0">
              <a:solidFill>
                <a:schemeClr val="tx2">
                  <a:lumMod val="75000"/>
                </a:schemeClr>
              </a:solidFill>
              <a:latin typeface="Traditional Arabic" pitchFamily="18" charset="-78"/>
              <a:cs typeface="Traditional Arabic" pitchFamily="18" charset="-78"/>
            </a:endParaRPr>
          </a:p>
          <a:p>
            <a:pPr algn="r" rtl="1"/>
            <a:r>
              <a:rPr lang="ar-LB" sz="4400" b="1" dirty="0">
                <a:solidFill>
                  <a:schemeClr val="tx2">
                    <a:lumMod val="75000"/>
                  </a:schemeClr>
                </a:solidFill>
                <a:latin typeface="Traditional Arabic" pitchFamily="18" charset="-78"/>
                <a:cs typeface="Traditional Arabic" pitchFamily="18" charset="-78"/>
              </a:rPr>
              <a:t> </a:t>
            </a:r>
            <a:r>
              <a:rPr lang="ar-LB" sz="4400" b="1" dirty="0" smtClean="0">
                <a:solidFill>
                  <a:schemeClr val="tx2">
                    <a:lumMod val="75000"/>
                  </a:schemeClr>
                </a:solidFill>
                <a:latin typeface="Traditional Arabic" pitchFamily="18" charset="-78"/>
                <a:cs typeface="Traditional Arabic" pitchFamily="18" charset="-78"/>
              </a:rPr>
              <a:t>     </a:t>
            </a:r>
          </a:p>
          <a:p>
            <a:pPr algn="r" rtl="1"/>
            <a:endParaRPr lang="ar-LB" sz="4400" b="1" dirty="0" smtClean="0">
              <a:solidFill>
                <a:schemeClr val="tx2">
                  <a:lumMod val="75000"/>
                </a:schemeClr>
              </a:solidFill>
              <a:latin typeface="Traditional Arabic" pitchFamily="18" charset="-78"/>
              <a:cs typeface="Traditional Arabic" pitchFamily="18" charset="-78"/>
            </a:endParaRPr>
          </a:p>
          <a:p>
            <a:pPr algn="r" rtl="1"/>
            <a:endParaRPr lang="ar-LB" sz="4400" b="1" dirty="0" smtClean="0">
              <a:latin typeface="Traditional Arabic" pitchFamily="18" charset="-78"/>
              <a:cs typeface="Traditional Arabic" pitchFamily="18" charset="-78"/>
            </a:endParaRPr>
          </a:p>
          <a:p>
            <a:pPr marL="571500" lvl="0" indent="-571500" algn="r" rtl="1">
              <a:buFont typeface="Arial" pitchFamily="34" charset="0"/>
              <a:buChar char="•"/>
            </a:pPr>
            <a:endParaRPr lang="ar-LB" sz="4400" b="1" dirty="0">
              <a:latin typeface="Traditional Arabic" pitchFamily="18" charset="-78"/>
              <a:cs typeface="Traditional Arabic" pitchFamily="18" charset="-78"/>
            </a:endParaRPr>
          </a:p>
          <a:p>
            <a:pPr lvl="0" algn="ctr" rtl="1"/>
            <a:r>
              <a:rPr lang="ar-LB" sz="4400" b="1" dirty="0" smtClean="0">
                <a:latin typeface="Traditional Arabic" pitchFamily="18" charset="-78"/>
                <a:cs typeface="Traditional Arabic" pitchFamily="18" charset="-78"/>
              </a:rPr>
              <a:t> </a:t>
            </a:r>
          </a:p>
        </p:txBody>
      </p:sp>
      <p:sp>
        <p:nvSpPr>
          <p:cNvPr id="408" name="TextBox 407"/>
          <p:cNvSpPr txBox="1"/>
          <p:nvPr/>
        </p:nvSpPr>
        <p:spPr>
          <a:xfrm>
            <a:off x="0" y="111204"/>
            <a:ext cx="9144000" cy="1107996"/>
          </a:xfrm>
          <a:prstGeom prst="rect">
            <a:avLst/>
          </a:prstGeom>
          <a:noFill/>
        </p:spPr>
        <p:txBody>
          <a:bodyPr wrap="square" rtlCol="0">
            <a:spAutoFit/>
          </a:bodyPr>
          <a:lstStyle/>
          <a:p>
            <a:pPr algn="ctr" rtl="1"/>
            <a:r>
              <a:rPr lang="ar-LB" sz="6600" b="1" dirty="0" smtClean="0">
                <a:solidFill>
                  <a:schemeClr val="tx2">
                    <a:lumMod val="75000"/>
                  </a:schemeClr>
                </a:solidFill>
                <a:latin typeface="Traditional Arabic" pitchFamily="18" charset="-78"/>
                <a:cs typeface="Traditional Arabic" pitchFamily="18" charset="-78"/>
              </a:rPr>
              <a:t>دعوة الرّب للمهمّة الصعبة</a:t>
            </a:r>
          </a:p>
        </p:txBody>
      </p:sp>
      <p:sp>
        <p:nvSpPr>
          <p:cNvPr id="409" name="TextBox 408"/>
          <p:cNvSpPr txBox="1"/>
          <p:nvPr/>
        </p:nvSpPr>
        <p:spPr>
          <a:xfrm>
            <a:off x="2609362" y="6096000"/>
            <a:ext cx="4687275" cy="584775"/>
          </a:xfrm>
          <a:prstGeom prst="rect">
            <a:avLst/>
          </a:prstGeom>
          <a:noFill/>
        </p:spPr>
        <p:txBody>
          <a:bodyPr wrap="square" rtlCol="0">
            <a:spAutoFit/>
          </a:bodyPr>
          <a:lstStyle/>
          <a:p>
            <a:r>
              <a:rPr lang="en-US" sz="3200" b="1" dirty="0" smtClean="0">
                <a:solidFill>
                  <a:srgbClr val="FF0000"/>
                </a:solidFill>
              </a:rPr>
              <a:t>www.cbbclebanon.com</a:t>
            </a:r>
            <a:endParaRPr lang="en-US" b="1" dirty="0">
              <a:solidFill>
                <a:srgbClr val="FF0000"/>
              </a:solidFill>
            </a:endParaRPr>
          </a:p>
        </p:txBody>
      </p:sp>
    </p:spTree>
    <p:extLst>
      <p:ext uri="{BB962C8B-B14F-4D97-AF65-F5344CB8AC3E}">
        <p14:creationId xmlns:p14="http://schemas.microsoft.com/office/powerpoint/2010/main" val="107701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412" name="TextBox 411"/>
          <p:cNvSpPr txBox="1"/>
          <p:nvPr/>
        </p:nvSpPr>
        <p:spPr>
          <a:xfrm>
            <a:off x="-381000" y="990600"/>
            <a:ext cx="9144000" cy="9123343"/>
          </a:xfrm>
          <a:prstGeom prst="rect">
            <a:avLst/>
          </a:prstGeom>
          <a:noFill/>
        </p:spPr>
        <p:txBody>
          <a:bodyPr wrap="square" rtlCol="0">
            <a:spAutoFit/>
          </a:bodyPr>
          <a:lstStyle/>
          <a:p>
            <a:pPr marL="742950" indent="-742950" algn="r" rtl="1">
              <a:buAutoNum type="arabicPeriod"/>
            </a:pPr>
            <a:r>
              <a:rPr lang="ar-LB" sz="4400" b="1" dirty="0" smtClean="0">
                <a:solidFill>
                  <a:schemeClr val="tx2">
                    <a:lumMod val="75000"/>
                  </a:schemeClr>
                </a:solidFill>
                <a:latin typeface="Traditional Arabic" pitchFamily="18" charset="-78"/>
                <a:cs typeface="Traditional Arabic" pitchFamily="18" charset="-78"/>
              </a:rPr>
              <a:t>دعوة الرّب للمهمّة الصعبة لها أسبابها الوجيهة</a:t>
            </a:r>
          </a:p>
          <a:p>
            <a:pPr marL="742950" indent="-742950" algn="r" rtl="1">
              <a:buAutoNum type="arabicPeriod"/>
            </a:pPr>
            <a:r>
              <a:rPr lang="ar-LB" sz="4400" b="1" dirty="0" smtClean="0">
                <a:solidFill>
                  <a:schemeClr val="tx2">
                    <a:lumMod val="75000"/>
                  </a:schemeClr>
                </a:solidFill>
                <a:latin typeface="Traditional Arabic" pitchFamily="18" charset="-78"/>
                <a:cs typeface="Traditional Arabic" pitchFamily="18" charset="-78"/>
              </a:rPr>
              <a:t>دعوة الرّب للمهمّة الصعبة لها توجيهاتها الدقيقة</a:t>
            </a:r>
          </a:p>
          <a:p>
            <a:pPr marL="742950" indent="-742950" algn="r" rtl="1">
              <a:buAutoNum type="arabicPeriod"/>
            </a:pPr>
            <a:r>
              <a:rPr lang="ar-LB" sz="4400" b="1" dirty="0" smtClean="0">
                <a:solidFill>
                  <a:schemeClr val="tx2">
                    <a:lumMod val="75000"/>
                  </a:schemeClr>
                </a:solidFill>
                <a:latin typeface="Traditional Arabic" pitchFamily="18" charset="-78"/>
                <a:cs typeface="Traditional Arabic" pitchFamily="18" charset="-78"/>
              </a:rPr>
              <a:t>دعوة الرّب للمهمّة الصعبة لها أهدافها الواضحة</a:t>
            </a:r>
          </a:p>
          <a:p>
            <a:pPr algn="r" rtl="1"/>
            <a:r>
              <a:rPr lang="ar-LB" sz="4400" b="1" dirty="0">
                <a:solidFill>
                  <a:schemeClr val="tx2">
                    <a:lumMod val="75000"/>
                  </a:schemeClr>
                </a:solidFill>
                <a:latin typeface="Traditional Arabic" pitchFamily="18" charset="-78"/>
                <a:cs typeface="Traditional Arabic" pitchFamily="18" charset="-78"/>
              </a:rPr>
              <a:t> </a:t>
            </a:r>
            <a:r>
              <a:rPr lang="ar-LB" sz="4400" b="1" dirty="0" smtClean="0">
                <a:solidFill>
                  <a:schemeClr val="tx2">
                    <a:lumMod val="75000"/>
                  </a:schemeClr>
                </a:solidFill>
                <a:latin typeface="Traditional Arabic" pitchFamily="18" charset="-78"/>
                <a:cs typeface="Traditional Arabic" pitchFamily="18" charset="-78"/>
              </a:rPr>
              <a:t>     (1) دينونة الخطاة</a:t>
            </a:r>
          </a:p>
          <a:p>
            <a:pPr algn="r" rtl="1"/>
            <a:r>
              <a:rPr lang="ar-LB" sz="4400" b="1" dirty="0">
                <a:solidFill>
                  <a:schemeClr val="tx2">
                    <a:lumMod val="75000"/>
                  </a:schemeClr>
                </a:solidFill>
                <a:latin typeface="Traditional Arabic" pitchFamily="18" charset="-78"/>
                <a:cs typeface="Traditional Arabic" pitchFamily="18" charset="-78"/>
              </a:rPr>
              <a:t> </a:t>
            </a:r>
            <a:r>
              <a:rPr lang="ar-LB" sz="4400" b="1" dirty="0" smtClean="0">
                <a:solidFill>
                  <a:schemeClr val="tx2">
                    <a:lumMod val="75000"/>
                  </a:schemeClr>
                </a:solidFill>
                <a:latin typeface="Traditional Arabic" pitchFamily="18" charset="-78"/>
                <a:cs typeface="Traditional Arabic" pitchFamily="18" charset="-78"/>
              </a:rPr>
              <a:t>     (2) عهد الخلاص</a:t>
            </a:r>
          </a:p>
          <a:p>
            <a:pPr algn="r" rtl="1"/>
            <a:r>
              <a:rPr lang="ar-LB" sz="4400" b="1" dirty="0" smtClean="0">
                <a:solidFill>
                  <a:schemeClr val="tx2">
                    <a:lumMod val="75000"/>
                  </a:schemeClr>
                </a:solidFill>
                <a:latin typeface="Traditional Arabic" pitchFamily="18" charset="-78"/>
                <a:cs typeface="Traditional Arabic" pitchFamily="18" charset="-78"/>
              </a:rPr>
              <a:t>4. دعوة الرّب للمهمّة الصعبة لها متطلباتها</a:t>
            </a:r>
          </a:p>
          <a:p>
            <a:pPr algn="r" rtl="1"/>
            <a:r>
              <a:rPr lang="ar-LB" sz="4400" b="1" dirty="0">
                <a:solidFill>
                  <a:schemeClr val="tx2">
                    <a:lumMod val="75000"/>
                  </a:schemeClr>
                </a:solidFill>
                <a:latin typeface="Traditional Arabic" pitchFamily="18" charset="-78"/>
                <a:cs typeface="Traditional Arabic" pitchFamily="18" charset="-78"/>
              </a:rPr>
              <a:t> </a:t>
            </a:r>
            <a:r>
              <a:rPr lang="ar-LB" sz="4400" b="1" dirty="0" smtClean="0">
                <a:solidFill>
                  <a:schemeClr val="tx2">
                    <a:lumMod val="75000"/>
                  </a:schemeClr>
                </a:solidFill>
                <a:latin typeface="Traditional Arabic" pitchFamily="18" charset="-78"/>
                <a:cs typeface="Traditional Arabic" pitchFamily="18" charset="-78"/>
              </a:rPr>
              <a:t>     (1) الإيمان</a:t>
            </a:r>
          </a:p>
          <a:p>
            <a:pPr algn="r" rtl="1"/>
            <a:r>
              <a:rPr lang="ar-LB" sz="4400" b="1" dirty="0">
                <a:solidFill>
                  <a:schemeClr val="tx2">
                    <a:lumMod val="75000"/>
                  </a:schemeClr>
                </a:solidFill>
                <a:latin typeface="Traditional Arabic" pitchFamily="18" charset="-78"/>
                <a:cs typeface="Traditional Arabic" pitchFamily="18" charset="-78"/>
              </a:rPr>
              <a:t> </a:t>
            </a:r>
            <a:r>
              <a:rPr lang="ar-LB" sz="4400" b="1" dirty="0" smtClean="0">
                <a:solidFill>
                  <a:schemeClr val="tx2">
                    <a:lumMod val="75000"/>
                  </a:schemeClr>
                </a:solidFill>
                <a:latin typeface="Traditional Arabic" pitchFamily="18" charset="-78"/>
                <a:cs typeface="Traditional Arabic" pitchFamily="18" charset="-78"/>
              </a:rPr>
              <a:t>     (2) الطاعة</a:t>
            </a:r>
          </a:p>
          <a:p>
            <a:pPr algn="r" rtl="1"/>
            <a:r>
              <a:rPr lang="ar-LB" sz="4400" b="1" dirty="0">
                <a:solidFill>
                  <a:schemeClr val="tx2">
                    <a:lumMod val="75000"/>
                  </a:schemeClr>
                </a:solidFill>
                <a:latin typeface="Traditional Arabic" pitchFamily="18" charset="-78"/>
                <a:cs typeface="Traditional Arabic" pitchFamily="18" charset="-78"/>
              </a:rPr>
              <a:t> </a:t>
            </a:r>
            <a:r>
              <a:rPr lang="ar-LB" sz="4400" b="1" dirty="0" smtClean="0">
                <a:solidFill>
                  <a:schemeClr val="tx2">
                    <a:lumMod val="75000"/>
                  </a:schemeClr>
                </a:solidFill>
                <a:latin typeface="Traditional Arabic" pitchFamily="18" charset="-78"/>
                <a:cs typeface="Traditional Arabic" pitchFamily="18" charset="-78"/>
              </a:rPr>
              <a:t>     </a:t>
            </a:r>
          </a:p>
          <a:p>
            <a:pPr algn="r" rtl="1"/>
            <a:endParaRPr lang="ar-LB" sz="4400" b="1" dirty="0" smtClean="0">
              <a:solidFill>
                <a:schemeClr val="tx2">
                  <a:lumMod val="75000"/>
                </a:schemeClr>
              </a:solidFill>
              <a:latin typeface="Traditional Arabic" pitchFamily="18" charset="-78"/>
              <a:cs typeface="Traditional Arabic" pitchFamily="18" charset="-78"/>
            </a:endParaRPr>
          </a:p>
          <a:p>
            <a:pPr algn="r" rtl="1"/>
            <a:endParaRPr lang="ar-LB" sz="4400" b="1" dirty="0" smtClean="0">
              <a:latin typeface="Traditional Arabic" pitchFamily="18" charset="-78"/>
              <a:cs typeface="Traditional Arabic" pitchFamily="18" charset="-78"/>
            </a:endParaRPr>
          </a:p>
          <a:p>
            <a:pPr marL="571500" lvl="0" indent="-571500" algn="r" rtl="1">
              <a:buFont typeface="Arial" pitchFamily="34" charset="0"/>
              <a:buChar char="•"/>
            </a:pPr>
            <a:endParaRPr lang="ar-LB" sz="4400" b="1" dirty="0">
              <a:latin typeface="Traditional Arabic" pitchFamily="18" charset="-78"/>
              <a:cs typeface="Traditional Arabic" pitchFamily="18" charset="-78"/>
            </a:endParaRPr>
          </a:p>
          <a:p>
            <a:pPr lvl="0" algn="ctr" rtl="1"/>
            <a:r>
              <a:rPr lang="ar-LB" sz="4400" b="1" dirty="0" smtClean="0">
                <a:latin typeface="Traditional Arabic" pitchFamily="18" charset="-78"/>
                <a:cs typeface="Traditional Arabic" pitchFamily="18" charset="-78"/>
              </a:rPr>
              <a:t> </a:t>
            </a:r>
          </a:p>
        </p:txBody>
      </p:sp>
      <p:sp>
        <p:nvSpPr>
          <p:cNvPr id="408" name="TextBox 407"/>
          <p:cNvSpPr txBox="1"/>
          <p:nvPr/>
        </p:nvSpPr>
        <p:spPr>
          <a:xfrm>
            <a:off x="0" y="114879"/>
            <a:ext cx="9144000" cy="923330"/>
          </a:xfrm>
          <a:prstGeom prst="rect">
            <a:avLst/>
          </a:prstGeom>
          <a:noFill/>
        </p:spPr>
        <p:txBody>
          <a:bodyPr wrap="square" rtlCol="0">
            <a:spAutoFit/>
          </a:bodyPr>
          <a:lstStyle/>
          <a:p>
            <a:pPr algn="ctr" rtl="1"/>
            <a:r>
              <a:rPr lang="ar-LB" sz="5400" b="1" dirty="0" smtClean="0">
                <a:solidFill>
                  <a:schemeClr val="tx2">
                    <a:lumMod val="75000"/>
                  </a:schemeClr>
                </a:solidFill>
                <a:latin typeface="Traditional Arabic" pitchFamily="18" charset="-78"/>
                <a:cs typeface="Traditional Arabic" pitchFamily="18" charset="-78"/>
              </a:rPr>
              <a:t>دعوة الرّب للمهمّة الصعبة</a:t>
            </a:r>
          </a:p>
        </p:txBody>
      </p:sp>
      <p:sp>
        <p:nvSpPr>
          <p:cNvPr id="409" name="TextBox 408"/>
          <p:cNvSpPr txBox="1"/>
          <p:nvPr/>
        </p:nvSpPr>
        <p:spPr>
          <a:xfrm>
            <a:off x="2609362" y="6096000"/>
            <a:ext cx="4687275" cy="584775"/>
          </a:xfrm>
          <a:prstGeom prst="rect">
            <a:avLst/>
          </a:prstGeom>
          <a:noFill/>
        </p:spPr>
        <p:txBody>
          <a:bodyPr wrap="square" rtlCol="0">
            <a:spAutoFit/>
          </a:bodyPr>
          <a:lstStyle/>
          <a:p>
            <a:r>
              <a:rPr lang="en-US" sz="3200" b="1" dirty="0" smtClean="0">
                <a:solidFill>
                  <a:srgbClr val="FF0000"/>
                </a:solidFill>
              </a:rPr>
              <a:t>www.cbbclebanon.com</a:t>
            </a:r>
            <a:endParaRPr lang="en-US" b="1" dirty="0">
              <a:solidFill>
                <a:srgbClr val="FF0000"/>
              </a:solidFill>
            </a:endParaRPr>
          </a:p>
        </p:txBody>
      </p:sp>
    </p:spTree>
    <p:extLst>
      <p:ext uri="{BB962C8B-B14F-4D97-AF65-F5344CB8AC3E}">
        <p14:creationId xmlns:p14="http://schemas.microsoft.com/office/powerpoint/2010/main" val="261799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1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1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272</Words>
  <Application>Microsoft Office PowerPoint</Application>
  <PresentationFormat>On-screen Show (4:3)</PresentationFormat>
  <Paragraphs>41</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Traditional Arabic</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AM</dc:creator>
  <cp:lastModifiedBy>USER</cp:lastModifiedBy>
  <cp:revision>44</cp:revision>
  <dcterms:created xsi:type="dcterms:W3CDTF">2014-01-18T13:18:16Z</dcterms:created>
  <dcterms:modified xsi:type="dcterms:W3CDTF">2021-09-07T07:02:29Z</dcterms:modified>
</cp:coreProperties>
</file>