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457200" y="2609671"/>
            <a:ext cx="8229600" cy="1323439"/>
          </a:xfrm>
          <a:prstGeom prst="rect">
            <a:avLst/>
          </a:prstGeom>
          <a:noFill/>
        </p:spPr>
        <p:txBody>
          <a:bodyPr wrap="square" rtlCol="0">
            <a:spAutoFit/>
          </a:bodyPr>
          <a:lstStyle/>
          <a:p>
            <a:pPr algn="ctr" rtl="1"/>
            <a:r>
              <a:rPr lang="ar-LB" sz="8000" b="1" dirty="0" smtClean="0">
                <a:solidFill>
                  <a:schemeClr val="tx2">
                    <a:lumMod val="75000"/>
                  </a:schemeClr>
                </a:solidFill>
                <a:latin typeface="Traditional Arabic" pitchFamily="18" charset="-78"/>
                <a:cs typeface="Traditional Arabic" pitchFamily="18" charset="-78"/>
              </a:rPr>
              <a:t>المؤمن البناء في كنيسة المسيح</a:t>
            </a:r>
          </a:p>
        </p:txBody>
      </p:sp>
      <p:sp>
        <p:nvSpPr>
          <p:cNvPr id="2" name="TextBox 1"/>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457200" y="1061621"/>
            <a:ext cx="8229600" cy="5262979"/>
          </a:xfrm>
          <a:prstGeom prst="rect">
            <a:avLst/>
          </a:prstGeom>
          <a:noFill/>
        </p:spPr>
        <p:txBody>
          <a:bodyPr wrap="square" rtlCol="0">
            <a:spAutoFit/>
          </a:bodyPr>
          <a:lstStyle/>
          <a:p>
            <a:pPr algn="ctr" rtl="1"/>
            <a:r>
              <a:rPr lang="ar-LB" sz="4800" b="1" dirty="0">
                <a:solidFill>
                  <a:schemeClr val="tx2">
                    <a:lumMod val="75000"/>
                  </a:schemeClr>
                </a:solidFill>
                <a:latin typeface="Traditional Arabic" pitchFamily="18" charset="-78"/>
                <a:cs typeface="Traditional Arabic" pitchFamily="18" charset="-78"/>
              </a:rPr>
              <a:t>"1فَيَجِبُ عَلَيْنَا نَحْنُ الأَقْوِيَاءَ أَنْ نَحْتَمِلَ أَضْعَافَ الضُّعَفَاءِ، وَلاَ نُرْضِيَ أَنْفُسَنَا. 2فَلْيُرْضِ كُلُّ وَاحِدٍ مِنَّا قَرِيبَهُ لِلْخَيْرِ، لأَجْلِ الْبُنْيَانِ. 3لأَنَّ الْمَسِيحَ أَيْضًا لَمْ يُرْضِ نَفْسَهُ، بَلْ كَمَا هُوَ مَكْتُوبٌ:«تَعْيِيرَاتُ مُعَيِّرِيكَ وَقَعَتْ عَلَيَّ». 4لأَنَّ كُلَّ مَا سَبَقَ فَكُتِبَ كُتِبَ لأَجْلِ تَعْلِيمِنَا، حَتَّى بِالصَّبْرِ وَالتَّعْزِيَةِ بِمَا فِي الْكُتُبِ يَكُونُ لَنَا رَجَاءٌ. </a:t>
            </a:r>
            <a:endParaRPr lang="ar-LB" sz="4800" b="1" dirty="0" smtClean="0">
              <a:solidFill>
                <a:schemeClr val="tx2">
                  <a:lumMod val="75000"/>
                </a:schemeClr>
              </a:solidFill>
              <a:latin typeface="Traditional Arabic" pitchFamily="18" charset="-78"/>
              <a:cs typeface="Traditional Arabic" pitchFamily="18" charset="-78"/>
            </a:endParaRPr>
          </a:p>
        </p:txBody>
      </p:sp>
      <p:sp>
        <p:nvSpPr>
          <p:cNvPr id="2" name="TextBox 1"/>
          <p:cNvSpPr txBox="1"/>
          <p:nvPr/>
        </p:nvSpPr>
        <p:spPr>
          <a:xfrm>
            <a:off x="0" y="143470"/>
            <a:ext cx="9143999" cy="923330"/>
          </a:xfrm>
          <a:prstGeom prst="rect">
            <a:avLst/>
          </a:prstGeom>
          <a:noFill/>
        </p:spPr>
        <p:txBody>
          <a:bodyPr wrap="square" rtlCol="0">
            <a:spAutoFit/>
          </a:bodyPr>
          <a:lstStyle/>
          <a:p>
            <a:pPr algn="ctr"/>
            <a:r>
              <a:rPr lang="ar-LB" sz="5400" b="1" dirty="0" smtClean="0">
                <a:solidFill>
                  <a:srgbClr val="002060"/>
                </a:solidFill>
                <a:latin typeface="Traditional Arabic" pitchFamily="18" charset="-78"/>
                <a:cs typeface="Traditional Arabic" pitchFamily="18" charset="-78"/>
              </a:rPr>
              <a:t>رو 15: 1-13</a:t>
            </a:r>
            <a:endParaRPr lang="en-US" sz="5400" b="1" dirty="0">
              <a:solidFill>
                <a:srgbClr val="002060"/>
              </a:solidFill>
              <a:latin typeface="Traditional Arabic" pitchFamily="18" charset="-78"/>
              <a:cs typeface="Traditional Arabic" pitchFamily="18" charset="-78"/>
            </a:endParaRPr>
          </a:p>
        </p:txBody>
      </p:sp>
      <p:sp>
        <p:nvSpPr>
          <p:cNvPr id="408" name="TextBox 407"/>
          <p:cNvSpPr txBox="1"/>
          <p:nvPr/>
        </p:nvSpPr>
        <p:spPr>
          <a:xfrm>
            <a:off x="0" y="60592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4147035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457200" y="609600"/>
            <a:ext cx="8229600" cy="5262979"/>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5وَلْيُعْطِكُمْ </a:t>
            </a:r>
            <a:r>
              <a:rPr lang="ar-LB" sz="4800" b="1" dirty="0">
                <a:solidFill>
                  <a:schemeClr val="tx2">
                    <a:lumMod val="75000"/>
                  </a:schemeClr>
                </a:solidFill>
                <a:latin typeface="Traditional Arabic" pitchFamily="18" charset="-78"/>
                <a:cs typeface="Traditional Arabic" pitchFamily="18" charset="-78"/>
              </a:rPr>
              <a:t>إِلهُ الصَّبْرِ وَالتَّعْزِيَةِ أَنْ تَهْتَمُّوا اهْتِمَامًا وَاحِدًا فِيمَا بَيْنَكُمْ، بِحَسَبِ الْمَسِيحِ يَسُوعَ، 6لِكَيْ تُمَجِّدُوا اللهَ أَبَا رَبِّنَا يَسُوعَ الْمَسِيحِ، بِنَفْسٍ وَاحِدَةٍ وَفَمٍ وَاحِدٍ. 7لِذلِكَ اقْبَلُوا بَعْضُكُمْ بَعْضًا كَمَا أَنَّ الْمَسِيحَ أَيْضًا قَبِلَنَا، لِمَجْدِ اللهِ. 8وَأَقُولُ: إِنَّ يَسُوعَ الْمَسِيحَ قَدْ صَارَ خَادِمَ الْخِتَانِ، مِنْ أَجْلِ صِدْقِ اللهِ، حَتَّى يُثَبِّتَ مَوَاعِيدَ الآبَاءِ. </a:t>
            </a:r>
            <a:endParaRPr lang="ar-LB" sz="4800" b="1" dirty="0" smtClean="0">
              <a:solidFill>
                <a:schemeClr val="tx2">
                  <a:lumMod val="75000"/>
                </a:schemeClr>
              </a:solidFill>
              <a:latin typeface="Traditional Arabic" pitchFamily="18" charset="-78"/>
              <a:cs typeface="Traditional Arabic" pitchFamily="18" charset="-78"/>
            </a:endParaRPr>
          </a:p>
        </p:txBody>
      </p:sp>
      <p:sp>
        <p:nvSpPr>
          <p:cNvPr id="407" name="TextBox 406"/>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2065264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457200" y="533400"/>
            <a:ext cx="8229600" cy="5262979"/>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9وَأَمَّا </a:t>
            </a:r>
            <a:r>
              <a:rPr lang="ar-LB" sz="4800" b="1" dirty="0">
                <a:solidFill>
                  <a:schemeClr val="tx2">
                    <a:lumMod val="75000"/>
                  </a:schemeClr>
                </a:solidFill>
                <a:latin typeface="Traditional Arabic" pitchFamily="18" charset="-78"/>
                <a:cs typeface="Traditional Arabic" pitchFamily="18" charset="-78"/>
              </a:rPr>
              <a:t>الأُمَمُ فَمَجَّدُوا اللهَ مِنْ أَجْلِ الرَّحْمَةِ، كَمَا هُوَ مَكْتُوبٌ:«مِنْ أَجْلِ ذلِكَ سَأَحْمَدُكَ فِي الأُمَمِ وَأُرَتِّلُ لاسْمِكَ» 10وَيَقُولُ أَيْضًا:«تَهَلَّلُوا أَيُّهَا الأُمَمُ مَعَ شَعْبِهِ» 11وَأَيْضًا:«سَبِّحُوا الرَّبَّ يَا جَمِيعَ الأُمَمِ، وَامْدَحُوهُ يَا جَمِيعَ الشُّعُوبِ» 12وَأَيْضًا يَقُولُ إِشَعْيَاءُ:«سَيَكُونُ أَصْلُ يَسَّى وَالْقَائِمُ لِيَسُودَ عَلَى الأُمَمِ، عَلَيْهِ سَيَكُونُ رَجَاءُ الأُمَمِ». </a:t>
            </a:r>
            <a:endParaRPr lang="ar-LB" sz="4800" b="1" dirty="0" smtClean="0">
              <a:solidFill>
                <a:schemeClr val="tx2">
                  <a:lumMod val="75000"/>
                </a:schemeClr>
              </a:solidFill>
              <a:latin typeface="Traditional Arabic" pitchFamily="18" charset="-78"/>
              <a:cs typeface="Traditional Arabic" pitchFamily="18" charset="-78"/>
            </a:endParaRPr>
          </a:p>
        </p:txBody>
      </p:sp>
      <p:sp>
        <p:nvSpPr>
          <p:cNvPr id="407" name="TextBox 406"/>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2065264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457200" y="2240340"/>
            <a:ext cx="8229600" cy="1569660"/>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13وَلْيَمْلأْكُمْ </a:t>
            </a:r>
            <a:r>
              <a:rPr lang="ar-LB" sz="4800" b="1" dirty="0">
                <a:solidFill>
                  <a:schemeClr val="tx2">
                    <a:lumMod val="75000"/>
                  </a:schemeClr>
                </a:solidFill>
                <a:latin typeface="Traditional Arabic" pitchFamily="18" charset="-78"/>
                <a:cs typeface="Traditional Arabic" pitchFamily="18" charset="-78"/>
              </a:rPr>
              <a:t>إِلهُ الرَّجَاءِ كُلَّ سُرُورٍ وَسَلاَمٍ فِي الإِيمَانِ، لِتَزْدَادُوا فِي الرَّجَاءِ بِقُوَّةِ الرُّوحِ الْقُدُسِ."</a:t>
            </a:r>
            <a:endParaRPr lang="ar-LB" sz="4800" b="1" dirty="0" smtClean="0">
              <a:solidFill>
                <a:schemeClr val="tx2">
                  <a:lumMod val="75000"/>
                </a:schemeClr>
              </a:solidFill>
              <a:latin typeface="Traditional Arabic" pitchFamily="18" charset="-78"/>
              <a:cs typeface="Traditional Arabic" pitchFamily="18" charset="-78"/>
            </a:endParaRPr>
          </a:p>
        </p:txBody>
      </p:sp>
      <p:sp>
        <p:nvSpPr>
          <p:cNvPr id="407" name="TextBox 406"/>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1193717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228600" y="1524000"/>
            <a:ext cx="8610600" cy="4154984"/>
          </a:xfrm>
          <a:prstGeom prst="rect">
            <a:avLst/>
          </a:prstGeom>
          <a:noFill/>
        </p:spPr>
        <p:txBody>
          <a:bodyPr wrap="square" rtlCol="0">
            <a:spAutoFit/>
          </a:bodyPr>
          <a:lstStyle/>
          <a:p>
            <a:pPr algn="just" rtl="1"/>
            <a:r>
              <a:rPr lang="ar-LB" sz="4400" b="1" dirty="0" smtClean="0">
                <a:solidFill>
                  <a:srgbClr val="002060"/>
                </a:solidFill>
                <a:latin typeface="Traditional Arabic" pitchFamily="18" charset="-78"/>
                <a:cs typeface="Traditional Arabic" pitchFamily="18" charset="-78"/>
              </a:rPr>
              <a:t>أولا. المؤمن القوي يحتمل الضعفاء</a:t>
            </a:r>
          </a:p>
          <a:p>
            <a:pPr algn="just" rtl="1"/>
            <a:r>
              <a:rPr lang="ar-LB" sz="4400" b="1" dirty="0" smtClean="0">
                <a:solidFill>
                  <a:srgbClr val="002060"/>
                </a:solidFill>
                <a:latin typeface="Traditional Arabic" pitchFamily="18" charset="-78"/>
                <a:cs typeface="Traditional Arabic" pitchFamily="18" charset="-78"/>
              </a:rPr>
              <a:t>ثانيا. المؤمن القوي لا يعيش ليرضي نفسه</a:t>
            </a:r>
          </a:p>
          <a:p>
            <a:pPr algn="just" rtl="1"/>
            <a:r>
              <a:rPr lang="ar-LB" sz="4400" b="1" dirty="0" smtClean="0">
                <a:solidFill>
                  <a:srgbClr val="002060"/>
                </a:solidFill>
                <a:latin typeface="Traditional Arabic" pitchFamily="18" charset="-78"/>
                <a:cs typeface="Traditional Arabic" pitchFamily="18" charset="-78"/>
              </a:rPr>
              <a:t>ثالثا. المؤمن القوي له القدرة على التمييز بين الخير والشرّ</a:t>
            </a:r>
          </a:p>
          <a:p>
            <a:pPr algn="just" rtl="1"/>
            <a:r>
              <a:rPr lang="ar-LB" sz="4400" b="1" dirty="0" smtClean="0">
                <a:solidFill>
                  <a:srgbClr val="002060"/>
                </a:solidFill>
                <a:latin typeface="Traditional Arabic" pitchFamily="18" charset="-78"/>
                <a:cs typeface="Traditional Arabic" pitchFamily="18" charset="-78"/>
              </a:rPr>
              <a:t>رابعا. المؤمن القوي يهدف إلى بنيان الآخرين</a:t>
            </a:r>
          </a:p>
          <a:p>
            <a:pPr algn="just" rtl="1"/>
            <a:r>
              <a:rPr lang="ar-LB" sz="4400" b="1" dirty="0">
                <a:solidFill>
                  <a:srgbClr val="002060"/>
                </a:solidFill>
                <a:latin typeface="Traditional Arabic" pitchFamily="18" charset="-78"/>
                <a:cs typeface="Traditional Arabic" pitchFamily="18" charset="-78"/>
              </a:rPr>
              <a:t>خامسا. </a:t>
            </a:r>
            <a:r>
              <a:rPr lang="ar-LB" sz="4400" b="1" dirty="0" smtClean="0">
                <a:solidFill>
                  <a:srgbClr val="002060"/>
                </a:solidFill>
                <a:latin typeface="Traditional Arabic" pitchFamily="18" charset="-78"/>
                <a:cs typeface="Traditional Arabic" pitchFamily="18" charset="-78"/>
              </a:rPr>
              <a:t>المؤمن القوي هو من يتمثّل بالمسيح</a:t>
            </a:r>
          </a:p>
          <a:p>
            <a:pPr algn="just" rtl="1"/>
            <a:r>
              <a:rPr lang="ar-LB" sz="4400" b="1" dirty="0" smtClean="0">
                <a:solidFill>
                  <a:srgbClr val="002060"/>
                </a:solidFill>
                <a:latin typeface="Traditional Arabic" pitchFamily="18" charset="-78"/>
                <a:cs typeface="Traditional Arabic" pitchFamily="18" charset="-78"/>
              </a:rPr>
              <a:t>سادسا. المؤمن القوي هو من يعيش مع كلمة الله</a:t>
            </a:r>
          </a:p>
        </p:txBody>
      </p:sp>
      <p:sp>
        <p:nvSpPr>
          <p:cNvPr id="408" name="TextBox 407"/>
          <p:cNvSpPr txBox="1"/>
          <p:nvPr/>
        </p:nvSpPr>
        <p:spPr>
          <a:xfrm>
            <a:off x="0" y="228600"/>
            <a:ext cx="9162197" cy="923330"/>
          </a:xfrm>
          <a:prstGeom prst="rect">
            <a:avLst/>
          </a:prstGeom>
          <a:noFill/>
        </p:spPr>
        <p:txBody>
          <a:bodyPr wrap="square" rtlCol="0">
            <a:spAutoFit/>
          </a:bodyPr>
          <a:lstStyle/>
          <a:p>
            <a:pPr algn="ctr" rtl="1"/>
            <a:r>
              <a:rPr lang="ar-LB" sz="5400" b="1" dirty="0" smtClean="0">
                <a:solidFill>
                  <a:schemeClr val="tx2">
                    <a:lumMod val="75000"/>
                  </a:schemeClr>
                </a:solidFill>
                <a:latin typeface="Traditional Arabic" pitchFamily="18" charset="-78"/>
                <a:cs typeface="Traditional Arabic" pitchFamily="18" charset="-78"/>
              </a:rPr>
              <a:t>المؤمن البناء في كنيسة المسيح هو مؤمن قوي</a:t>
            </a:r>
          </a:p>
        </p:txBody>
      </p:sp>
      <p:sp>
        <p:nvSpPr>
          <p:cNvPr id="409" name="TextBox 408"/>
          <p:cNvSpPr txBox="1"/>
          <p:nvPr/>
        </p:nvSpPr>
        <p:spPr>
          <a:xfrm>
            <a:off x="0" y="5983069"/>
            <a:ext cx="9144000" cy="646331"/>
          </a:xfrm>
          <a:prstGeom prst="rect">
            <a:avLst/>
          </a:prstGeom>
          <a:noFill/>
        </p:spPr>
        <p:txBody>
          <a:bodyPr wrap="square" rtlCol="0">
            <a:spAutoFit/>
          </a:bodyPr>
          <a:lstStyle/>
          <a:p>
            <a:pPr algn="ctr"/>
            <a:r>
              <a:rPr lang="en-US" sz="3600" b="1" dirty="0" smtClean="0">
                <a:solidFill>
                  <a:srgbClr val="FF0000"/>
                </a:solidFill>
              </a:rPr>
              <a:t>www.cbbclebanon.com</a:t>
            </a:r>
            <a:endParaRPr lang="en-US" sz="3600" b="1" dirty="0">
              <a:solidFill>
                <a:srgbClr val="FF0000"/>
              </a:solidFill>
            </a:endParaRPr>
          </a:p>
        </p:txBody>
      </p:sp>
    </p:spTree>
    <p:extLst>
      <p:ext uri="{BB962C8B-B14F-4D97-AF65-F5344CB8AC3E}">
        <p14:creationId xmlns:p14="http://schemas.microsoft.com/office/powerpoint/2010/main" val="10117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277</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79</cp:revision>
  <dcterms:created xsi:type="dcterms:W3CDTF">2014-01-18T13:18:16Z</dcterms:created>
  <dcterms:modified xsi:type="dcterms:W3CDTF">2021-09-07T09:11:01Z</dcterms:modified>
</cp:coreProperties>
</file>