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4" r:id="rId3"/>
    <p:sldId id="285" r:id="rId4"/>
    <p:sldId id="281" r:id="rId5"/>
    <p:sldId id="273" r:id="rId6"/>
    <p:sldId id="274" r:id="rId7"/>
    <p:sldId id="288" r:id="rId8"/>
    <p:sldId id="282" r:id="rId9"/>
    <p:sldId id="263" r:id="rId10"/>
    <p:sldId id="276" r:id="rId11"/>
    <p:sldId id="275" r:id="rId12"/>
    <p:sldId id="283" r:id="rId13"/>
    <p:sldId id="277" r:id="rId14"/>
    <p:sldId id="271" r:id="rId15"/>
    <p:sldId id="287" r:id="rId16"/>
    <p:sldId id="286" r:id="rId17"/>
    <p:sldId id="284" r:id="rId18"/>
    <p:sldId id="272" r:id="rId19"/>
    <p:sldId id="279" r:id="rId20"/>
    <p:sldId id="28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428"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FADC29-ADFF-4857-82C3-74B13E9BB903}" type="datetimeFigureOut">
              <a:rPr lang="en-US" smtClean="0"/>
              <a:t>9/7/2021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2F9B93-94F8-410B-94D6-96BC7EC9622C}" type="slidenum">
              <a:rPr lang="en-US" smtClean="0"/>
              <a:t>‹#›</a:t>
            </a:fld>
            <a:endParaRPr lang="en-US"/>
          </a:p>
        </p:txBody>
      </p:sp>
    </p:spTree>
    <p:extLst>
      <p:ext uri="{BB962C8B-B14F-4D97-AF65-F5344CB8AC3E}">
        <p14:creationId xmlns:p14="http://schemas.microsoft.com/office/powerpoint/2010/main" val="3018359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CBE0C7-85E4-46F3-AC87-7AB595D4AB82}" type="datetimeFigureOut">
              <a:rPr lang="en-US" smtClean="0"/>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3511509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CBE0C7-85E4-46F3-AC87-7AB595D4AB82}" type="datetimeFigureOut">
              <a:rPr lang="en-US" smtClean="0"/>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70161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CBE0C7-85E4-46F3-AC87-7AB595D4AB82}" type="datetimeFigureOut">
              <a:rPr lang="en-US" smtClean="0"/>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1551843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CBE0C7-85E4-46F3-AC87-7AB595D4AB82}" type="datetimeFigureOut">
              <a:rPr lang="en-US" smtClean="0"/>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4242924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CBE0C7-85E4-46F3-AC87-7AB595D4AB82}" type="datetimeFigureOut">
              <a:rPr lang="en-US" smtClean="0"/>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1761017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CBE0C7-85E4-46F3-AC87-7AB595D4AB82}" type="datetimeFigureOut">
              <a:rPr lang="en-US" smtClean="0"/>
              <a:t>9/7/2021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1455007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CBE0C7-85E4-46F3-AC87-7AB595D4AB82}" type="datetimeFigureOut">
              <a:rPr lang="en-US" smtClean="0"/>
              <a:t>9/7/2021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4201655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CBE0C7-85E4-46F3-AC87-7AB595D4AB82}" type="datetimeFigureOut">
              <a:rPr lang="en-US" smtClean="0"/>
              <a:t>9/7/2021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2226184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CBE0C7-85E4-46F3-AC87-7AB595D4AB82}" type="datetimeFigureOut">
              <a:rPr lang="en-US" smtClean="0"/>
              <a:t>9/7/2021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2201657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CBE0C7-85E4-46F3-AC87-7AB595D4AB82}" type="datetimeFigureOut">
              <a:rPr lang="en-US" smtClean="0"/>
              <a:t>9/7/2021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2829727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CBE0C7-85E4-46F3-AC87-7AB595D4AB82}" type="datetimeFigureOut">
              <a:rPr lang="en-US" smtClean="0"/>
              <a:t>9/7/2021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1160966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CBE0C7-85E4-46F3-AC87-7AB595D4AB82}" type="datetimeFigureOut">
              <a:rPr lang="en-US" smtClean="0"/>
              <a:t>9/7/2021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FF83F5-8633-4A0A-8B48-1B25C9154E02}" type="slidenum">
              <a:rPr lang="en-US" smtClean="0"/>
              <a:t>‹#›</a:t>
            </a:fld>
            <a:endParaRPr lang="en-US"/>
          </a:p>
        </p:txBody>
      </p:sp>
    </p:spTree>
    <p:extLst>
      <p:ext uri="{BB962C8B-B14F-4D97-AF65-F5344CB8AC3E}">
        <p14:creationId xmlns:p14="http://schemas.microsoft.com/office/powerpoint/2010/main" val="1564992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1369" name="TextBox 1368"/>
          <p:cNvSpPr txBox="1"/>
          <p:nvPr/>
        </p:nvSpPr>
        <p:spPr>
          <a:xfrm>
            <a:off x="76200" y="1219201"/>
            <a:ext cx="9144000" cy="3093154"/>
          </a:xfrm>
          <a:prstGeom prst="rect">
            <a:avLst/>
          </a:prstGeom>
          <a:noFill/>
        </p:spPr>
        <p:txBody>
          <a:bodyPr wrap="square" rtlCol="0">
            <a:spAutoFit/>
          </a:bodyPr>
          <a:lstStyle/>
          <a:p>
            <a:pPr algn="ctr" rtl="1"/>
            <a:r>
              <a:rPr lang="ar-LB" sz="11500" b="1" dirty="0" smtClean="0">
                <a:solidFill>
                  <a:schemeClr val="tx2">
                    <a:lumMod val="75000"/>
                  </a:schemeClr>
                </a:solidFill>
                <a:latin typeface="Traditional Arabic" pitchFamily="18" charset="-78"/>
                <a:cs typeface="Traditional Arabic" pitchFamily="18" charset="-78"/>
              </a:rPr>
              <a:t>المسيح خروف الفصح</a:t>
            </a:r>
          </a:p>
          <a:p>
            <a:pPr algn="ctr" rtl="1"/>
            <a:r>
              <a:rPr lang="ar-LB" sz="8000" b="1" dirty="0" smtClean="0">
                <a:solidFill>
                  <a:schemeClr val="tx2">
                    <a:lumMod val="75000"/>
                  </a:schemeClr>
                </a:solidFill>
                <a:latin typeface="Traditional Arabic" pitchFamily="18" charset="-78"/>
                <a:cs typeface="Traditional Arabic" pitchFamily="18" charset="-78"/>
              </a:rPr>
              <a:t>خروج 12</a:t>
            </a:r>
          </a:p>
        </p:txBody>
      </p:sp>
      <p:sp>
        <p:nvSpPr>
          <p:cNvPr id="2" name="TextBox 1"/>
          <p:cNvSpPr txBox="1"/>
          <p:nvPr/>
        </p:nvSpPr>
        <p:spPr>
          <a:xfrm>
            <a:off x="0" y="6019800"/>
            <a:ext cx="9144000" cy="769441"/>
          </a:xfrm>
          <a:prstGeom prst="rect">
            <a:avLst/>
          </a:prstGeom>
          <a:noFill/>
        </p:spPr>
        <p:txBody>
          <a:bodyPr wrap="square" rtlCol="0">
            <a:spAutoFit/>
          </a:bodyPr>
          <a:lstStyle/>
          <a:p>
            <a:pPr algn="ctr"/>
            <a:r>
              <a:rPr lang="en-US" sz="4400" b="1" dirty="0" smtClean="0">
                <a:solidFill>
                  <a:srgbClr val="FF0000"/>
                </a:solidFill>
              </a:rPr>
              <a:t>www.cbbclebanon.com</a:t>
            </a:r>
            <a:endParaRPr lang="en-US" sz="4400" b="1" dirty="0">
              <a:solidFill>
                <a:srgbClr val="FF0000"/>
              </a:solidFill>
            </a:endParaRPr>
          </a:p>
        </p:txBody>
      </p:sp>
    </p:spTree>
    <p:extLst>
      <p:ext uri="{BB962C8B-B14F-4D97-AF65-F5344CB8AC3E}">
        <p14:creationId xmlns:p14="http://schemas.microsoft.com/office/powerpoint/2010/main" val="30662784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408" name="TextBox 407"/>
          <p:cNvSpPr txBox="1"/>
          <p:nvPr/>
        </p:nvSpPr>
        <p:spPr>
          <a:xfrm>
            <a:off x="0" y="52023"/>
            <a:ext cx="9144000" cy="1938992"/>
          </a:xfrm>
          <a:prstGeom prst="rect">
            <a:avLst/>
          </a:prstGeom>
          <a:noFill/>
        </p:spPr>
        <p:txBody>
          <a:bodyPr wrap="square" rtlCol="0">
            <a:spAutoFit/>
          </a:bodyPr>
          <a:lstStyle/>
          <a:p>
            <a:pPr algn="ctr" rtl="1"/>
            <a:r>
              <a:rPr lang="ar-LB" sz="6000" b="1" dirty="0" smtClean="0">
                <a:solidFill>
                  <a:schemeClr val="tx2">
                    <a:lumMod val="75000"/>
                  </a:schemeClr>
                </a:solidFill>
                <a:latin typeface="Traditional Arabic" pitchFamily="18" charset="-78"/>
                <a:cs typeface="Traditional Arabic" pitchFamily="18" charset="-78"/>
              </a:rPr>
              <a:t>ثانيا. فداء</a:t>
            </a:r>
          </a:p>
          <a:p>
            <a:pPr algn="ctr" rtl="1"/>
            <a:r>
              <a:rPr lang="ar-LB" sz="6000" b="1" dirty="0" smtClean="0">
                <a:solidFill>
                  <a:schemeClr val="tx2">
                    <a:lumMod val="75000"/>
                  </a:schemeClr>
                </a:solidFill>
                <a:latin typeface="Traditional Arabic" pitchFamily="18" charset="-78"/>
                <a:cs typeface="Traditional Arabic" pitchFamily="18" charset="-78"/>
              </a:rPr>
              <a:t>المسيح خروف الفصح</a:t>
            </a:r>
          </a:p>
        </p:txBody>
      </p:sp>
      <p:graphicFrame>
        <p:nvGraphicFramePr>
          <p:cNvPr id="3" name="Table 2"/>
          <p:cNvGraphicFramePr>
            <a:graphicFrameLocks noGrp="1"/>
          </p:cNvGraphicFramePr>
          <p:nvPr>
            <p:extLst>
              <p:ext uri="{D42A27DB-BD31-4B8C-83A1-F6EECF244321}">
                <p14:modId xmlns:p14="http://schemas.microsoft.com/office/powerpoint/2010/main" val="1421099068"/>
              </p:ext>
            </p:extLst>
          </p:nvPr>
        </p:nvGraphicFramePr>
        <p:xfrm>
          <a:off x="304800" y="2286000"/>
          <a:ext cx="8503479" cy="4267200"/>
        </p:xfrm>
        <a:graphic>
          <a:graphicData uri="http://schemas.openxmlformats.org/drawingml/2006/table">
            <a:tbl>
              <a:tblPr firstRow="1" bandRow="1">
                <a:tableStyleId>{5C22544A-7EE6-4342-B048-85BDC9FD1C3A}</a:tableStyleId>
              </a:tblPr>
              <a:tblGrid>
                <a:gridCol w="2834493"/>
                <a:gridCol w="2834493"/>
                <a:gridCol w="2834493"/>
              </a:tblGrid>
              <a:tr h="1066800">
                <a:tc>
                  <a:txBody>
                    <a:bodyPr/>
                    <a:lstStyle/>
                    <a:p>
                      <a:pPr algn="ctr"/>
                      <a:r>
                        <a:rPr lang="ar-LB" sz="4800" dirty="0" smtClean="0">
                          <a:latin typeface="Traditional Arabic" pitchFamily="18" charset="-78"/>
                          <a:cs typeface="Traditional Arabic" pitchFamily="18" charset="-78"/>
                        </a:rPr>
                        <a:t>المسيح فصحنا</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خروف الفصح</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الموضوع</a:t>
                      </a:r>
                      <a:endParaRPr lang="en-US" sz="4800" dirty="0">
                        <a:latin typeface="Traditional Arabic" pitchFamily="18" charset="-78"/>
                        <a:cs typeface="Traditional Arabic" pitchFamily="18" charset="-78"/>
                      </a:endParaRPr>
                    </a:p>
                  </a:txBody>
                  <a:tcPr/>
                </a:tc>
              </a:tr>
              <a:tr h="1066800">
                <a:tc>
                  <a:txBody>
                    <a:bodyPr/>
                    <a:lstStyle/>
                    <a:p>
                      <a:pPr algn="ctr" rtl="1"/>
                      <a:r>
                        <a:rPr lang="ar-LB" sz="4800" dirty="0" smtClean="0">
                          <a:latin typeface="Traditional Arabic" pitchFamily="18" charset="-78"/>
                          <a:cs typeface="Traditional Arabic" pitchFamily="18" charset="-78"/>
                        </a:rPr>
                        <a:t>موت</a:t>
                      </a:r>
                      <a:r>
                        <a:rPr lang="ar-LB" sz="4800" baseline="0" dirty="0" smtClean="0">
                          <a:latin typeface="Traditional Arabic" pitchFamily="18" charset="-78"/>
                          <a:cs typeface="Traditional Arabic" pitchFamily="18" charset="-78"/>
                        </a:rPr>
                        <a:t> المسيح</a:t>
                      </a:r>
                      <a:endParaRPr lang="ar-LB" sz="4800" dirty="0" smtClean="0">
                        <a:latin typeface="Traditional Arabic" pitchFamily="18" charset="-78"/>
                        <a:cs typeface="Traditional Arabic" pitchFamily="18" charset="-78"/>
                      </a:endParaRPr>
                    </a:p>
                  </a:txBody>
                  <a:tcPr/>
                </a:tc>
                <a:tc>
                  <a:txBody>
                    <a:bodyPr/>
                    <a:lstStyle/>
                    <a:p>
                      <a:pPr algn="ctr" rtl="1"/>
                      <a:r>
                        <a:rPr lang="ar-LB" sz="4800" dirty="0" smtClean="0">
                          <a:latin typeface="Traditional Arabic" pitchFamily="18" charset="-78"/>
                          <a:cs typeface="Traditional Arabic" pitchFamily="18" charset="-78"/>
                        </a:rPr>
                        <a:t>ذبح</a:t>
                      </a:r>
                      <a:r>
                        <a:rPr lang="ar-LB" sz="4800" baseline="0" dirty="0" smtClean="0">
                          <a:latin typeface="Traditional Arabic" pitchFamily="18" charset="-78"/>
                          <a:cs typeface="Traditional Arabic" pitchFamily="18" charset="-78"/>
                        </a:rPr>
                        <a:t> الخروف</a:t>
                      </a:r>
                      <a:endParaRPr lang="en-US" sz="4800" dirty="0">
                        <a:latin typeface="Traditional Arabic" pitchFamily="18" charset="-78"/>
                        <a:cs typeface="Traditional Arabic" pitchFamily="18" charset="-78"/>
                      </a:endParaRPr>
                    </a:p>
                  </a:txBody>
                  <a:tcPr/>
                </a:tc>
                <a:tc>
                  <a:txBody>
                    <a:bodyPr/>
                    <a:lstStyle/>
                    <a:p>
                      <a:pPr algn="ctr" rtl="1"/>
                      <a:r>
                        <a:rPr lang="ar-LB" sz="4800" baseline="0" dirty="0" smtClean="0">
                          <a:latin typeface="Traditional Arabic" pitchFamily="18" charset="-78"/>
                          <a:cs typeface="Traditional Arabic" pitchFamily="18" charset="-78"/>
                        </a:rPr>
                        <a:t>فداءه </a:t>
                      </a:r>
                      <a:endParaRPr lang="en-US" sz="4800" dirty="0">
                        <a:latin typeface="Traditional Arabic" pitchFamily="18" charset="-78"/>
                        <a:cs typeface="Traditional Arabic" pitchFamily="18" charset="-78"/>
                      </a:endParaRPr>
                    </a:p>
                  </a:txBody>
                  <a:tcPr/>
                </a:tc>
              </a:tr>
              <a:tr h="1066800">
                <a:tc>
                  <a:txBody>
                    <a:bodyPr/>
                    <a:lstStyle/>
                    <a:p>
                      <a:pPr algn="ctr" rtl="1"/>
                      <a:r>
                        <a:rPr lang="ar-LB" sz="4800" dirty="0" smtClean="0">
                          <a:latin typeface="Traditional Arabic" pitchFamily="18" charset="-78"/>
                          <a:cs typeface="Traditional Arabic" pitchFamily="18" charset="-78"/>
                        </a:rPr>
                        <a:t>تطهير</a:t>
                      </a:r>
                      <a:r>
                        <a:rPr lang="ar-LB" sz="4800" baseline="0" dirty="0" smtClean="0">
                          <a:latin typeface="Traditional Arabic" pitchFamily="18" charset="-78"/>
                          <a:cs typeface="Traditional Arabic" pitchFamily="18" charset="-78"/>
                        </a:rPr>
                        <a:t> بالدّم</a:t>
                      </a:r>
                      <a:endParaRPr lang="en-US" sz="4800" dirty="0">
                        <a:latin typeface="Traditional Arabic" pitchFamily="18" charset="-78"/>
                        <a:cs typeface="Traditional Arabic" pitchFamily="18" charset="-78"/>
                      </a:endParaRPr>
                    </a:p>
                  </a:txBody>
                  <a:tcPr/>
                </a:tc>
                <a:tc>
                  <a:txBody>
                    <a:bodyPr/>
                    <a:lstStyle/>
                    <a:p>
                      <a:pPr algn="ctr" rtl="1"/>
                      <a:r>
                        <a:rPr lang="ar-LB" sz="4800" dirty="0" smtClean="0">
                          <a:latin typeface="Traditional Arabic" pitchFamily="18" charset="-78"/>
                          <a:cs typeface="Traditional Arabic" pitchFamily="18" charset="-78"/>
                        </a:rPr>
                        <a:t>رشّ</a:t>
                      </a:r>
                      <a:r>
                        <a:rPr lang="ar-LB" sz="4800" baseline="0" dirty="0" smtClean="0">
                          <a:latin typeface="Traditional Arabic" pitchFamily="18" charset="-78"/>
                          <a:cs typeface="Traditional Arabic" pitchFamily="18" charset="-78"/>
                        </a:rPr>
                        <a:t> الدّم</a:t>
                      </a:r>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r>
              <a:tr h="1066800">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r>
            </a:tbl>
          </a:graphicData>
        </a:graphic>
      </p:graphicFrame>
      <p:sp>
        <p:nvSpPr>
          <p:cNvPr id="409" name="TextBox 408"/>
          <p:cNvSpPr txBox="1"/>
          <p:nvPr/>
        </p:nvSpPr>
        <p:spPr>
          <a:xfrm>
            <a:off x="0" y="6019800"/>
            <a:ext cx="9144000" cy="769441"/>
          </a:xfrm>
          <a:prstGeom prst="rect">
            <a:avLst/>
          </a:prstGeom>
          <a:noFill/>
        </p:spPr>
        <p:txBody>
          <a:bodyPr wrap="square" rtlCol="0">
            <a:spAutoFit/>
          </a:bodyPr>
          <a:lstStyle/>
          <a:p>
            <a:pPr algn="ctr"/>
            <a:r>
              <a:rPr lang="en-US" sz="4400" b="1" dirty="0" smtClean="0">
                <a:solidFill>
                  <a:srgbClr val="FF0000"/>
                </a:solidFill>
              </a:rPr>
              <a:t>www.cbbclebanon.com</a:t>
            </a:r>
            <a:endParaRPr lang="en-US" sz="4400" b="1" dirty="0">
              <a:solidFill>
                <a:srgbClr val="FF0000"/>
              </a:solidFill>
            </a:endParaRPr>
          </a:p>
        </p:txBody>
      </p:sp>
    </p:spTree>
    <p:extLst>
      <p:ext uri="{BB962C8B-B14F-4D97-AF65-F5344CB8AC3E}">
        <p14:creationId xmlns:p14="http://schemas.microsoft.com/office/powerpoint/2010/main" val="14874477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408" name="TextBox 407"/>
          <p:cNvSpPr txBox="1"/>
          <p:nvPr/>
        </p:nvSpPr>
        <p:spPr>
          <a:xfrm>
            <a:off x="-73511" y="52023"/>
            <a:ext cx="9217511" cy="1938992"/>
          </a:xfrm>
          <a:prstGeom prst="rect">
            <a:avLst/>
          </a:prstGeom>
          <a:noFill/>
        </p:spPr>
        <p:txBody>
          <a:bodyPr wrap="square" rtlCol="0">
            <a:spAutoFit/>
          </a:bodyPr>
          <a:lstStyle/>
          <a:p>
            <a:pPr algn="ctr" rtl="1"/>
            <a:r>
              <a:rPr lang="ar-LB" sz="6000" b="1" dirty="0" smtClean="0">
                <a:solidFill>
                  <a:schemeClr val="tx2">
                    <a:lumMod val="75000"/>
                  </a:schemeClr>
                </a:solidFill>
                <a:latin typeface="Traditional Arabic" pitchFamily="18" charset="-78"/>
                <a:cs typeface="Traditional Arabic" pitchFamily="18" charset="-78"/>
              </a:rPr>
              <a:t>ثانيا. فداء</a:t>
            </a:r>
          </a:p>
          <a:p>
            <a:pPr algn="ctr" rtl="1"/>
            <a:r>
              <a:rPr lang="ar-LB" sz="6000" b="1" dirty="0" smtClean="0">
                <a:solidFill>
                  <a:schemeClr val="tx2">
                    <a:lumMod val="75000"/>
                  </a:schemeClr>
                </a:solidFill>
                <a:latin typeface="Traditional Arabic" pitchFamily="18" charset="-78"/>
                <a:cs typeface="Traditional Arabic" pitchFamily="18" charset="-78"/>
              </a:rPr>
              <a:t>المسيح خروف الفصح</a:t>
            </a:r>
          </a:p>
        </p:txBody>
      </p:sp>
      <p:graphicFrame>
        <p:nvGraphicFramePr>
          <p:cNvPr id="3" name="Table 2"/>
          <p:cNvGraphicFramePr>
            <a:graphicFrameLocks noGrp="1"/>
          </p:cNvGraphicFramePr>
          <p:nvPr>
            <p:extLst>
              <p:ext uri="{D42A27DB-BD31-4B8C-83A1-F6EECF244321}">
                <p14:modId xmlns:p14="http://schemas.microsoft.com/office/powerpoint/2010/main" val="2591686323"/>
              </p:ext>
            </p:extLst>
          </p:nvPr>
        </p:nvGraphicFramePr>
        <p:xfrm>
          <a:off x="304800" y="2286000"/>
          <a:ext cx="8503479" cy="4267200"/>
        </p:xfrm>
        <a:graphic>
          <a:graphicData uri="http://schemas.openxmlformats.org/drawingml/2006/table">
            <a:tbl>
              <a:tblPr firstRow="1" bandRow="1">
                <a:tableStyleId>{5C22544A-7EE6-4342-B048-85BDC9FD1C3A}</a:tableStyleId>
              </a:tblPr>
              <a:tblGrid>
                <a:gridCol w="2834493"/>
                <a:gridCol w="2834493"/>
                <a:gridCol w="2834493"/>
              </a:tblGrid>
              <a:tr h="1066800">
                <a:tc>
                  <a:txBody>
                    <a:bodyPr/>
                    <a:lstStyle/>
                    <a:p>
                      <a:pPr algn="ctr"/>
                      <a:r>
                        <a:rPr lang="ar-LB" sz="4800" dirty="0" smtClean="0">
                          <a:latin typeface="Traditional Arabic" pitchFamily="18" charset="-78"/>
                          <a:cs typeface="Traditional Arabic" pitchFamily="18" charset="-78"/>
                        </a:rPr>
                        <a:t>المسيح فصحنا</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خروف الفصح</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الموضوع</a:t>
                      </a:r>
                      <a:endParaRPr lang="en-US" sz="4800" dirty="0">
                        <a:latin typeface="Traditional Arabic" pitchFamily="18" charset="-78"/>
                        <a:cs typeface="Traditional Arabic" pitchFamily="18" charset="-78"/>
                      </a:endParaRPr>
                    </a:p>
                  </a:txBody>
                  <a:tcPr/>
                </a:tc>
              </a:tr>
              <a:tr h="1066800">
                <a:tc>
                  <a:txBody>
                    <a:bodyPr/>
                    <a:lstStyle/>
                    <a:p>
                      <a:pPr algn="ctr" rtl="1"/>
                      <a:r>
                        <a:rPr lang="ar-LB" sz="4800" dirty="0" smtClean="0">
                          <a:latin typeface="Traditional Arabic" pitchFamily="18" charset="-78"/>
                          <a:cs typeface="Traditional Arabic" pitchFamily="18" charset="-78"/>
                        </a:rPr>
                        <a:t>موت</a:t>
                      </a:r>
                      <a:r>
                        <a:rPr lang="ar-LB" sz="4800" baseline="0" dirty="0" smtClean="0">
                          <a:latin typeface="Traditional Arabic" pitchFamily="18" charset="-78"/>
                          <a:cs typeface="Traditional Arabic" pitchFamily="18" charset="-78"/>
                        </a:rPr>
                        <a:t> المسيح</a:t>
                      </a:r>
                      <a:endParaRPr lang="ar-LB" sz="4800" dirty="0" smtClean="0">
                        <a:latin typeface="Traditional Arabic" pitchFamily="18" charset="-78"/>
                        <a:cs typeface="Traditional Arabic" pitchFamily="18" charset="-78"/>
                      </a:endParaRPr>
                    </a:p>
                  </a:txBody>
                  <a:tcPr/>
                </a:tc>
                <a:tc>
                  <a:txBody>
                    <a:bodyPr/>
                    <a:lstStyle/>
                    <a:p>
                      <a:pPr algn="ctr" rtl="1"/>
                      <a:r>
                        <a:rPr lang="ar-LB" sz="4800" dirty="0" smtClean="0">
                          <a:latin typeface="Traditional Arabic" pitchFamily="18" charset="-78"/>
                          <a:cs typeface="Traditional Arabic" pitchFamily="18" charset="-78"/>
                        </a:rPr>
                        <a:t>ذبح</a:t>
                      </a:r>
                      <a:r>
                        <a:rPr lang="ar-LB" sz="4800" baseline="0" dirty="0" smtClean="0">
                          <a:latin typeface="Traditional Arabic" pitchFamily="18" charset="-78"/>
                          <a:cs typeface="Traditional Arabic" pitchFamily="18" charset="-78"/>
                        </a:rPr>
                        <a:t> الخروف</a:t>
                      </a:r>
                      <a:endParaRPr lang="en-US" sz="4800" dirty="0">
                        <a:latin typeface="Traditional Arabic" pitchFamily="18" charset="-78"/>
                        <a:cs typeface="Traditional Arabic" pitchFamily="18" charset="-78"/>
                      </a:endParaRPr>
                    </a:p>
                  </a:txBody>
                  <a:tcPr/>
                </a:tc>
                <a:tc>
                  <a:txBody>
                    <a:bodyPr/>
                    <a:lstStyle/>
                    <a:p>
                      <a:pPr algn="ctr" rtl="1"/>
                      <a:r>
                        <a:rPr lang="ar-LB" sz="4800" baseline="0" dirty="0" smtClean="0">
                          <a:latin typeface="Traditional Arabic" pitchFamily="18" charset="-78"/>
                          <a:cs typeface="Traditional Arabic" pitchFamily="18" charset="-78"/>
                        </a:rPr>
                        <a:t>فداءه </a:t>
                      </a:r>
                      <a:endParaRPr lang="en-US" sz="4800" dirty="0">
                        <a:latin typeface="Traditional Arabic" pitchFamily="18" charset="-78"/>
                        <a:cs typeface="Traditional Arabic" pitchFamily="18" charset="-78"/>
                      </a:endParaRPr>
                    </a:p>
                  </a:txBody>
                  <a:tcPr/>
                </a:tc>
              </a:tr>
              <a:tr h="1066800">
                <a:tc>
                  <a:txBody>
                    <a:bodyPr/>
                    <a:lstStyle/>
                    <a:p>
                      <a:pPr algn="ctr" rtl="1"/>
                      <a:r>
                        <a:rPr lang="ar-LB" sz="4800" dirty="0" smtClean="0">
                          <a:latin typeface="Traditional Arabic" pitchFamily="18" charset="-78"/>
                          <a:cs typeface="Traditional Arabic" pitchFamily="18" charset="-78"/>
                        </a:rPr>
                        <a:t>تطهير</a:t>
                      </a:r>
                      <a:r>
                        <a:rPr lang="ar-LB" sz="4800" baseline="0" dirty="0" smtClean="0">
                          <a:latin typeface="Traditional Arabic" pitchFamily="18" charset="-78"/>
                          <a:cs typeface="Traditional Arabic" pitchFamily="18" charset="-78"/>
                        </a:rPr>
                        <a:t> بالدّم</a:t>
                      </a:r>
                      <a:endParaRPr lang="en-US" sz="4800" dirty="0">
                        <a:latin typeface="Traditional Arabic" pitchFamily="18" charset="-78"/>
                        <a:cs typeface="Traditional Arabic" pitchFamily="18" charset="-78"/>
                      </a:endParaRPr>
                    </a:p>
                  </a:txBody>
                  <a:tcPr/>
                </a:tc>
                <a:tc>
                  <a:txBody>
                    <a:bodyPr/>
                    <a:lstStyle/>
                    <a:p>
                      <a:pPr algn="ctr" rtl="1"/>
                      <a:r>
                        <a:rPr lang="ar-LB" sz="4800" dirty="0" smtClean="0">
                          <a:latin typeface="Traditional Arabic" pitchFamily="18" charset="-78"/>
                          <a:cs typeface="Traditional Arabic" pitchFamily="18" charset="-78"/>
                        </a:rPr>
                        <a:t>رشّ</a:t>
                      </a:r>
                      <a:r>
                        <a:rPr lang="ar-LB" sz="4800" baseline="0" dirty="0" smtClean="0">
                          <a:latin typeface="Traditional Arabic" pitchFamily="18" charset="-78"/>
                          <a:cs typeface="Traditional Arabic" pitchFamily="18" charset="-78"/>
                        </a:rPr>
                        <a:t> الدّم</a:t>
                      </a:r>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r>
              <a:tr h="1066800">
                <a:tc>
                  <a:txBody>
                    <a:bodyPr/>
                    <a:lstStyle/>
                    <a:p>
                      <a:pPr algn="ctr" rtl="1"/>
                      <a:r>
                        <a:rPr lang="ar-LB" sz="4800" dirty="0" smtClean="0">
                          <a:latin typeface="Traditional Arabic" pitchFamily="18" charset="-78"/>
                          <a:cs typeface="Traditional Arabic" pitchFamily="18" charset="-78"/>
                        </a:rPr>
                        <a:t>الدينونة</a:t>
                      </a:r>
                      <a:endParaRPr lang="en-US" sz="4800" dirty="0">
                        <a:latin typeface="Traditional Arabic" pitchFamily="18" charset="-78"/>
                        <a:cs typeface="Traditional Arabic" pitchFamily="18" charset="-78"/>
                      </a:endParaRPr>
                    </a:p>
                  </a:txBody>
                  <a:tcPr/>
                </a:tc>
                <a:tc>
                  <a:txBody>
                    <a:bodyPr/>
                    <a:lstStyle/>
                    <a:p>
                      <a:pPr algn="ctr" rtl="1"/>
                      <a:r>
                        <a:rPr lang="ar-LB" sz="4800" dirty="0" smtClean="0">
                          <a:latin typeface="Traditional Arabic" pitchFamily="18" charset="-78"/>
                          <a:cs typeface="Traditional Arabic" pitchFamily="18" charset="-78"/>
                        </a:rPr>
                        <a:t>شوي بالنار</a:t>
                      </a:r>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r>
            </a:tbl>
          </a:graphicData>
        </a:graphic>
      </p:graphicFrame>
      <p:sp>
        <p:nvSpPr>
          <p:cNvPr id="409" name="TextBox 408"/>
          <p:cNvSpPr txBox="1"/>
          <p:nvPr/>
        </p:nvSpPr>
        <p:spPr>
          <a:xfrm>
            <a:off x="0" y="6019800"/>
            <a:ext cx="9144000" cy="769441"/>
          </a:xfrm>
          <a:prstGeom prst="rect">
            <a:avLst/>
          </a:prstGeom>
          <a:noFill/>
        </p:spPr>
        <p:txBody>
          <a:bodyPr wrap="square" rtlCol="0">
            <a:spAutoFit/>
          </a:bodyPr>
          <a:lstStyle/>
          <a:p>
            <a:pPr algn="ctr"/>
            <a:r>
              <a:rPr lang="en-US" sz="4400" b="1" dirty="0" smtClean="0">
                <a:solidFill>
                  <a:srgbClr val="FF0000"/>
                </a:solidFill>
              </a:rPr>
              <a:t>www.cbbclebanon.com</a:t>
            </a:r>
            <a:endParaRPr lang="en-US" sz="4400" b="1" dirty="0">
              <a:solidFill>
                <a:srgbClr val="FF0000"/>
              </a:solidFill>
            </a:endParaRPr>
          </a:p>
        </p:txBody>
      </p:sp>
    </p:spTree>
    <p:extLst>
      <p:ext uri="{BB962C8B-B14F-4D97-AF65-F5344CB8AC3E}">
        <p14:creationId xmlns:p14="http://schemas.microsoft.com/office/powerpoint/2010/main" val="14874477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408" name="TextBox 407"/>
          <p:cNvSpPr txBox="1"/>
          <p:nvPr/>
        </p:nvSpPr>
        <p:spPr>
          <a:xfrm>
            <a:off x="0" y="152400"/>
            <a:ext cx="9144000" cy="1938992"/>
          </a:xfrm>
          <a:prstGeom prst="rect">
            <a:avLst/>
          </a:prstGeom>
          <a:noFill/>
        </p:spPr>
        <p:txBody>
          <a:bodyPr wrap="square" rtlCol="0">
            <a:spAutoFit/>
          </a:bodyPr>
          <a:lstStyle/>
          <a:p>
            <a:pPr algn="ctr" rtl="1"/>
            <a:r>
              <a:rPr lang="ar-LB" sz="6000" b="1" dirty="0" smtClean="0">
                <a:solidFill>
                  <a:schemeClr val="tx2">
                    <a:lumMod val="75000"/>
                  </a:schemeClr>
                </a:solidFill>
                <a:latin typeface="Traditional Arabic" pitchFamily="18" charset="-78"/>
                <a:cs typeface="Traditional Arabic" pitchFamily="18" charset="-78"/>
              </a:rPr>
              <a:t>ثالثا. توقّع </a:t>
            </a:r>
          </a:p>
          <a:p>
            <a:pPr algn="ctr" rtl="1"/>
            <a:r>
              <a:rPr lang="ar-LB" sz="6000" b="1" dirty="0" smtClean="0">
                <a:solidFill>
                  <a:schemeClr val="tx2">
                    <a:lumMod val="75000"/>
                  </a:schemeClr>
                </a:solidFill>
                <a:latin typeface="Traditional Arabic" pitchFamily="18" charset="-78"/>
                <a:cs typeface="Traditional Arabic" pitchFamily="18" charset="-78"/>
              </a:rPr>
              <a:t>المسيح خروف الفصح</a:t>
            </a:r>
          </a:p>
        </p:txBody>
      </p:sp>
      <p:graphicFrame>
        <p:nvGraphicFramePr>
          <p:cNvPr id="3" name="Table 2"/>
          <p:cNvGraphicFramePr>
            <a:graphicFrameLocks noGrp="1"/>
          </p:cNvGraphicFramePr>
          <p:nvPr>
            <p:extLst>
              <p:ext uri="{D42A27DB-BD31-4B8C-83A1-F6EECF244321}">
                <p14:modId xmlns:p14="http://schemas.microsoft.com/office/powerpoint/2010/main" val="3881374538"/>
              </p:ext>
            </p:extLst>
          </p:nvPr>
        </p:nvGraphicFramePr>
        <p:xfrm>
          <a:off x="259521" y="2590800"/>
          <a:ext cx="8503479" cy="3200400"/>
        </p:xfrm>
        <a:graphic>
          <a:graphicData uri="http://schemas.openxmlformats.org/drawingml/2006/table">
            <a:tbl>
              <a:tblPr firstRow="1" bandRow="1">
                <a:tableStyleId>{5C22544A-7EE6-4342-B048-85BDC9FD1C3A}</a:tableStyleId>
              </a:tblPr>
              <a:tblGrid>
                <a:gridCol w="2834493"/>
                <a:gridCol w="2834493"/>
                <a:gridCol w="2834493"/>
              </a:tblGrid>
              <a:tr h="1066800">
                <a:tc>
                  <a:txBody>
                    <a:bodyPr/>
                    <a:lstStyle/>
                    <a:p>
                      <a:pPr algn="ctr"/>
                      <a:r>
                        <a:rPr lang="ar-LB" sz="4800" dirty="0" smtClean="0">
                          <a:latin typeface="Traditional Arabic" pitchFamily="18" charset="-78"/>
                          <a:cs typeface="Traditional Arabic" pitchFamily="18" charset="-78"/>
                        </a:rPr>
                        <a:t>المسيح فصحنا</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خروف الفصح</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الموضوع</a:t>
                      </a:r>
                      <a:endParaRPr lang="en-US" sz="4800" dirty="0">
                        <a:latin typeface="Traditional Arabic" pitchFamily="18" charset="-78"/>
                        <a:cs typeface="Traditional Arabic" pitchFamily="18" charset="-78"/>
                      </a:endParaRPr>
                    </a:p>
                  </a:txBody>
                  <a:tcPr/>
                </a:tc>
              </a:tr>
              <a:tr h="1066800">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r>
                        <a:rPr lang="ar-LB" sz="4800" baseline="0" dirty="0" smtClean="0">
                          <a:latin typeface="Traditional Arabic" pitchFamily="18" charset="-78"/>
                          <a:cs typeface="Traditional Arabic" pitchFamily="18" charset="-78"/>
                        </a:rPr>
                        <a:t>توقّعاته </a:t>
                      </a:r>
                      <a:endParaRPr lang="en-US" sz="4800" dirty="0">
                        <a:latin typeface="Traditional Arabic" pitchFamily="18" charset="-78"/>
                        <a:cs typeface="Traditional Arabic" pitchFamily="18" charset="-78"/>
                      </a:endParaRPr>
                    </a:p>
                  </a:txBody>
                  <a:tcPr/>
                </a:tc>
              </a:tr>
              <a:tr h="1066800">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r>
            </a:tbl>
          </a:graphicData>
        </a:graphic>
      </p:graphicFrame>
      <p:sp>
        <p:nvSpPr>
          <p:cNvPr id="409" name="TextBox 408"/>
          <p:cNvSpPr txBox="1"/>
          <p:nvPr/>
        </p:nvSpPr>
        <p:spPr>
          <a:xfrm>
            <a:off x="0" y="6019800"/>
            <a:ext cx="9144000" cy="769441"/>
          </a:xfrm>
          <a:prstGeom prst="rect">
            <a:avLst/>
          </a:prstGeom>
          <a:noFill/>
        </p:spPr>
        <p:txBody>
          <a:bodyPr wrap="square" rtlCol="0">
            <a:spAutoFit/>
          </a:bodyPr>
          <a:lstStyle/>
          <a:p>
            <a:pPr algn="ctr"/>
            <a:r>
              <a:rPr lang="en-US" sz="4400" b="1" dirty="0" smtClean="0">
                <a:solidFill>
                  <a:srgbClr val="FF0000"/>
                </a:solidFill>
              </a:rPr>
              <a:t>www.cbbclebanon.com</a:t>
            </a:r>
            <a:endParaRPr lang="en-US" sz="4400" b="1" dirty="0">
              <a:solidFill>
                <a:srgbClr val="FF0000"/>
              </a:solidFill>
            </a:endParaRPr>
          </a:p>
        </p:txBody>
      </p:sp>
    </p:spTree>
    <p:extLst>
      <p:ext uri="{BB962C8B-B14F-4D97-AF65-F5344CB8AC3E}">
        <p14:creationId xmlns:p14="http://schemas.microsoft.com/office/powerpoint/2010/main" val="24740703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408" name="TextBox 407"/>
          <p:cNvSpPr txBox="1"/>
          <p:nvPr/>
        </p:nvSpPr>
        <p:spPr>
          <a:xfrm>
            <a:off x="0" y="52023"/>
            <a:ext cx="9144000" cy="1938992"/>
          </a:xfrm>
          <a:prstGeom prst="rect">
            <a:avLst/>
          </a:prstGeom>
          <a:noFill/>
        </p:spPr>
        <p:txBody>
          <a:bodyPr wrap="square" rtlCol="0">
            <a:spAutoFit/>
          </a:bodyPr>
          <a:lstStyle/>
          <a:p>
            <a:pPr algn="ctr" rtl="1"/>
            <a:r>
              <a:rPr lang="ar-LB" sz="6000" b="1" dirty="0" smtClean="0">
                <a:solidFill>
                  <a:schemeClr val="tx2">
                    <a:lumMod val="75000"/>
                  </a:schemeClr>
                </a:solidFill>
                <a:latin typeface="Traditional Arabic" pitchFamily="18" charset="-78"/>
                <a:cs typeface="Traditional Arabic" pitchFamily="18" charset="-78"/>
              </a:rPr>
              <a:t>ثالثا. توقّع </a:t>
            </a:r>
          </a:p>
          <a:p>
            <a:pPr algn="ctr" rtl="1"/>
            <a:r>
              <a:rPr lang="ar-LB" sz="6000" b="1" dirty="0" smtClean="0">
                <a:solidFill>
                  <a:schemeClr val="tx2">
                    <a:lumMod val="75000"/>
                  </a:schemeClr>
                </a:solidFill>
                <a:latin typeface="Traditional Arabic" pitchFamily="18" charset="-78"/>
                <a:cs typeface="Traditional Arabic" pitchFamily="18" charset="-78"/>
              </a:rPr>
              <a:t>المسيح خروف الفصح</a:t>
            </a:r>
          </a:p>
        </p:txBody>
      </p:sp>
      <p:graphicFrame>
        <p:nvGraphicFramePr>
          <p:cNvPr id="3" name="Table 2"/>
          <p:cNvGraphicFramePr>
            <a:graphicFrameLocks noGrp="1"/>
          </p:cNvGraphicFramePr>
          <p:nvPr>
            <p:extLst>
              <p:ext uri="{D42A27DB-BD31-4B8C-83A1-F6EECF244321}">
                <p14:modId xmlns:p14="http://schemas.microsoft.com/office/powerpoint/2010/main" val="144252205"/>
              </p:ext>
            </p:extLst>
          </p:nvPr>
        </p:nvGraphicFramePr>
        <p:xfrm>
          <a:off x="259521" y="2590800"/>
          <a:ext cx="8503479" cy="3200400"/>
        </p:xfrm>
        <a:graphic>
          <a:graphicData uri="http://schemas.openxmlformats.org/drawingml/2006/table">
            <a:tbl>
              <a:tblPr firstRow="1" bandRow="1">
                <a:tableStyleId>{5C22544A-7EE6-4342-B048-85BDC9FD1C3A}</a:tableStyleId>
              </a:tblPr>
              <a:tblGrid>
                <a:gridCol w="2834493"/>
                <a:gridCol w="2834493"/>
                <a:gridCol w="2834493"/>
              </a:tblGrid>
              <a:tr h="1066800">
                <a:tc>
                  <a:txBody>
                    <a:bodyPr/>
                    <a:lstStyle/>
                    <a:p>
                      <a:pPr algn="ctr"/>
                      <a:r>
                        <a:rPr lang="ar-LB" sz="4800" dirty="0" smtClean="0">
                          <a:latin typeface="Traditional Arabic" pitchFamily="18" charset="-78"/>
                          <a:cs typeface="Traditional Arabic" pitchFamily="18" charset="-78"/>
                        </a:rPr>
                        <a:t>المسيح فصحنا</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خروف الفصح</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الموضوع</a:t>
                      </a:r>
                      <a:endParaRPr lang="en-US" sz="4800" dirty="0">
                        <a:latin typeface="Traditional Arabic" pitchFamily="18" charset="-78"/>
                        <a:cs typeface="Traditional Arabic" pitchFamily="18" charset="-78"/>
                      </a:endParaRPr>
                    </a:p>
                  </a:txBody>
                  <a:tcPr/>
                </a:tc>
              </a:tr>
              <a:tr h="1066800">
                <a:tc>
                  <a:txBody>
                    <a:bodyPr/>
                    <a:lstStyle/>
                    <a:p>
                      <a:pPr algn="ctr" rtl="1"/>
                      <a:r>
                        <a:rPr lang="ar-LB" sz="4800" baseline="0" dirty="0" smtClean="0">
                          <a:latin typeface="Traditional Arabic" pitchFamily="18" charset="-78"/>
                          <a:cs typeface="Traditional Arabic" pitchFamily="18" charset="-78"/>
                        </a:rPr>
                        <a:t>الطاعة للإنجيل </a:t>
                      </a:r>
                      <a:endParaRPr lang="en-US" sz="4800" dirty="0">
                        <a:latin typeface="Traditional Arabic" pitchFamily="18" charset="-78"/>
                        <a:cs typeface="Traditional Arabic" pitchFamily="18" charset="-78"/>
                      </a:endParaRPr>
                    </a:p>
                  </a:txBody>
                  <a:tcPr/>
                </a:tc>
                <a:tc>
                  <a:txBody>
                    <a:bodyPr/>
                    <a:lstStyle/>
                    <a:p>
                      <a:pPr algn="ctr" rtl="1"/>
                      <a:r>
                        <a:rPr lang="ar-LB" sz="4800" dirty="0" smtClean="0">
                          <a:latin typeface="Traditional Arabic" pitchFamily="18" charset="-78"/>
                          <a:cs typeface="Traditional Arabic" pitchFamily="18" charset="-78"/>
                        </a:rPr>
                        <a:t>اطاعة التوجيهات</a:t>
                      </a:r>
                      <a:endParaRPr lang="en-US" sz="4800" dirty="0">
                        <a:latin typeface="Traditional Arabic" pitchFamily="18" charset="-78"/>
                        <a:cs typeface="Traditional Arabic" pitchFamily="18" charset="-78"/>
                      </a:endParaRPr>
                    </a:p>
                  </a:txBody>
                  <a:tcPr/>
                </a:tc>
                <a:tc>
                  <a:txBody>
                    <a:bodyPr/>
                    <a:lstStyle/>
                    <a:p>
                      <a:pPr algn="ctr" rtl="1"/>
                      <a:r>
                        <a:rPr lang="ar-LB" sz="4800" baseline="0" dirty="0" smtClean="0">
                          <a:latin typeface="Traditional Arabic" pitchFamily="18" charset="-78"/>
                          <a:cs typeface="Traditional Arabic" pitchFamily="18" charset="-78"/>
                        </a:rPr>
                        <a:t>توقّعاته </a:t>
                      </a:r>
                      <a:endParaRPr lang="en-US" sz="4800" dirty="0">
                        <a:latin typeface="Traditional Arabic" pitchFamily="18" charset="-78"/>
                        <a:cs typeface="Traditional Arabic" pitchFamily="18" charset="-78"/>
                      </a:endParaRPr>
                    </a:p>
                  </a:txBody>
                  <a:tcPr/>
                </a:tc>
              </a:tr>
              <a:tr h="1066800">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r>
            </a:tbl>
          </a:graphicData>
        </a:graphic>
      </p:graphicFrame>
      <p:sp>
        <p:nvSpPr>
          <p:cNvPr id="409" name="TextBox 408"/>
          <p:cNvSpPr txBox="1"/>
          <p:nvPr/>
        </p:nvSpPr>
        <p:spPr>
          <a:xfrm>
            <a:off x="0" y="6019800"/>
            <a:ext cx="9144000" cy="769441"/>
          </a:xfrm>
          <a:prstGeom prst="rect">
            <a:avLst/>
          </a:prstGeom>
          <a:noFill/>
        </p:spPr>
        <p:txBody>
          <a:bodyPr wrap="square" rtlCol="0">
            <a:spAutoFit/>
          </a:bodyPr>
          <a:lstStyle/>
          <a:p>
            <a:pPr algn="ctr"/>
            <a:r>
              <a:rPr lang="en-US" sz="4400" b="1" dirty="0" smtClean="0">
                <a:solidFill>
                  <a:srgbClr val="FF0000"/>
                </a:solidFill>
              </a:rPr>
              <a:t>www.cbbclebanon.com</a:t>
            </a:r>
            <a:endParaRPr lang="en-US" sz="4400" b="1" dirty="0">
              <a:solidFill>
                <a:srgbClr val="FF0000"/>
              </a:solidFill>
            </a:endParaRPr>
          </a:p>
        </p:txBody>
      </p:sp>
    </p:spTree>
    <p:extLst>
      <p:ext uri="{BB962C8B-B14F-4D97-AF65-F5344CB8AC3E}">
        <p14:creationId xmlns:p14="http://schemas.microsoft.com/office/powerpoint/2010/main" val="12449571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408" name="TextBox 407"/>
          <p:cNvSpPr txBox="1"/>
          <p:nvPr/>
        </p:nvSpPr>
        <p:spPr>
          <a:xfrm>
            <a:off x="0" y="52023"/>
            <a:ext cx="9144000" cy="1938992"/>
          </a:xfrm>
          <a:prstGeom prst="rect">
            <a:avLst/>
          </a:prstGeom>
          <a:noFill/>
        </p:spPr>
        <p:txBody>
          <a:bodyPr wrap="square" rtlCol="0">
            <a:spAutoFit/>
          </a:bodyPr>
          <a:lstStyle/>
          <a:p>
            <a:pPr algn="ctr" rtl="1"/>
            <a:r>
              <a:rPr lang="ar-LB" sz="6000" b="1" dirty="0" smtClean="0">
                <a:solidFill>
                  <a:schemeClr val="tx2">
                    <a:lumMod val="75000"/>
                  </a:schemeClr>
                </a:solidFill>
                <a:latin typeface="Traditional Arabic" pitchFamily="18" charset="-78"/>
                <a:cs typeface="Traditional Arabic" pitchFamily="18" charset="-78"/>
              </a:rPr>
              <a:t>ثالثا. توقّع </a:t>
            </a:r>
          </a:p>
          <a:p>
            <a:pPr algn="ctr" rtl="1"/>
            <a:r>
              <a:rPr lang="ar-LB" sz="6000" b="1" dirty="0" smtClean="0">
                <a:solidFill>
                  <a:schemeClr val="tx2">
                    <a:lumMod val="75000"/>
                  </a:schemeClr>
                </a:solidFill>
                <a:latin typeface="Traditional Arabic" pitchFamily="18" charset="-78"/>
                <a:cs typeface="Traditional Arabic" pitchFamily="18" charset="-78"/>
              </a:rPr>
              <a:t>المسيح خروف الفصح</a:t>
            </a:r>
          </a:p>
        </p:txBody>
      </p:sp>
      <p:graphicFrame>
        <p:nvGraphicFramePr>
          <p:cNvPr id="3" name="Table 2"/>
          <p:cNvGraphicFramePr>
            <a:graphicFrameLocks noGrp="1"/>
          </p:cNvGraphicFramePr>
          <p:nvPr>
            <p:extLst>
              <p:ext uri="{D42A27DB-BD31-4B8C-83A1-F6EECF244321}">
                <p14:modId xmlns:p14="http://schemas.microsoft.com/office/powerpoint/2010/main" val="1823146741"/>
              </p:ext>
            </p:extLst>
          </p:nvPr>
        </p:nvGraphicFramePr>
        <p:xfrm>
          <a:off x="259521" y="2590800"/>
          <a:ext cx="8503479" cy="3200400"/>
        </p:xfrm>
        <a:graphic>
          <a:graphicData uri="http://schemas.openxmlformats.org/drawingml/2006/table">
            <a:tbl>
              <a:tblPr firstRow="1" bandRow="1">
                <a:tableStyleId>{5C22544A-7EE6-4342-B048-85BDC9FD1C3A}</a:tableStyleId>
              </a:tblPr>
              <a:tblGrid>
                <a:gridCol w="2834493"/>
                <a:gridCol w="2834493"/>
                <a:gridCol w="2834493"/>
              </a:tblGrid>
              <a:tr h="1066800">
                <a:tc>
                  <a:txBody>
                    <a:bodyPr/>
                    <a:lstStyle/>
                    <a:p>
                      <a:pPr algn="ctr"/>
                      <a:r>
                        <a:rPr lang="ar-LB" sz="4800" dirty="0" smtClean="0">
                          <a:latin typeface="Traditional Arabic" pitchFamily="18" charset="-78"/>
                          <a:cs typeface="Traditional Arabic" pitchFamily="18" charset="-78"/>
                        </a:rPr>
                        <a:t>المسيح فصحنا</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خروف الفصح</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الموضوع</a:t>
                      </a:r>
                      <a:endParaRPr lang="en-US" sz="4800" dirty="0">
                        <a:latin typeface="Traditional Arabic" pitchFamily="18" charset="-78"/>
                        <a:cs typeface="Traditional Arabic" pitchFamily="18" charset="-78"/>
                      </a:endParaRPr>
                    </a:p>
                  </a:txBody>
                  <a:tcPr/>
                </a:tc>
              </a:tr>
              <a:tr h="1066800">
                <a:tc>
                  <a:txBody>
                    <a:bodyPr/>
                    <a:lstStyle/>
                    <a:p>
                      <a:pPr algn="ctr" rtl="1"/>
                      <a:r>
                        <a:rPr lang="ar-LB" sz="4800" baseline="0" dirty="0" smtClean="0">
                          <a:latin typeface="Traditional Arabic" pitchFamily="18" charset="-78"/>
                          <a:cs typeface="Traditional Arabic" pitchFamily="18" charset="-78"/>
                        </a:rPr>
                        <a:t>الطاعة للإنجيل </a:t>
                      </a:r>
                      <a:endParaRPr lang="en-US" sz="4800" dirty="0">
                        <a:latin typeface="Traditional Arabic" pitchFamily="18" charset="-78"/>
                        <a:cs typeface="Traditional Arabic" pitchFamily="18" charset="-78"/>
                      </a:endParaRPr>
                    </a:p>
                  </a:txBody>
                  <a:tcPr/>
                </a:tc>
                <a:tc>
                  <a:txBody>
                    <a:bodyPr/>
                    <a:lstStyle/>
                    <a:p>
                      <a:pPr algn="ctr" rtl="1"/>
                      <a:r>
                        <a:rPr lang="ar-LB" sz="4800" dirty="0" smtClean="0">
                          <a:latin typeface="Traditional Arabic" pitchFamily="18" charset="-78"/>
                          <a:cs typeface="Traditional Arabic" pitchFamily="18" charset="-78"/>
                        </a:rPr>
                        <a:t>اطاعة التوجيهات</a:t>
                      </a:r>
                      <a:endParaRPr lang="en-US" sz="4800" dirty="0">
                        <a:latin typeface="Traditional Arabic" pitchFamily="18" charset="-78"/>
                        <a:cs typeface="Traditional Arabic" pitchFamily="18" charset="-78"/>
                      </a:endParaRPr>
                    </a:p>
                  </a:txBody>
                  <a:tcPr/>
                </a:tc>
                <a:tc>
                  <a:txBody>
                    <a:bodyPr/>
                    <a:lstStyle/>
                    <a:p>
                      <a:pPr algn="ctr" rtl="1"/>
                      <a:r>
                        <a:rPr lang="ar-LB" sz="4800" baseline="0" dirty="0" smtClean="0">
                          <a:latin typeface="Traditional Arabic" pitchFamily="18" charset="-78"/>
                          <a:cs typeface="Traditional Arabic" pitchFamily="18" charset="-78"/>
                        </a:rPr>
                        <a:t>توقّعاته </a:t>
                      </a:r>
                      <a:endParaRPr lang="en-US" sz="4800" dirty="0">
                        <a:latin typeface="Traditional Arabic" pitchFamily="18" charset="-78"/>
                        <a:cs typeface="Traditional Arabic" pitchFamily="18" charset="-78"/>
                      </a:endParaRPr>
                    </a:p>
                  </a:txBody>
                  <a:tcPr/>
                </a:tc>
              </a:tr>
              <a:tr h="1066800">
                <a:tc>
                  <a:txBody>
                    <a:bodyPr/>
                    <a:lstStyle/>
                    <a:p>
                      <a:pPr algn="ctr" rtl="1"/>
                      <a:r>
                        <a:rPr lang="ar-LB" sz="4800" dirty="0" smtClean="0">
                          <a:latin typeface="Traditional Arabic" pitchFamily="18" charset="-78"/>
                          <a:cs typeface="Traditional Arabic" pitchFamily="18" charset="-78"/>
                        </a:rPr>
                        <a:t>الإيمان</a:t>
                      </a:r>
                      <a:r>
                        <a:rPr lang="ar-LB" sz="4800" baseline="0" dirty="0" smtClean="0">
                          <a:latin typeface="Traditional Arabic" pitchFamily="18" charset="-78"/>
                          <a:cs typeface="Traditional Arabic" pitchFamily="18" charset="-78"/>
                        </a:rPr>
                        <a:t> بالمسيح</a:t>
                      </a:r>
                      <a:endParaRPr lang="en-US" sz="4800" dirty="0">
                        <a:latin typeface="Traditional Arabic" pitchFamily="18" charset="-78"/>
                        <a:cs typeface="Traditional Arabic" pitchFamily="18" charset="-78"/>
                      </a:endParaRPr>
                    </a:p>
                  </a:txBody>
                  <a:tcPr/>
                </a:tc>
                <a:tc>
                  <a:txBody>
                    <a:bodyPr/>
                    <a:lstStyle/>
                    <a:p>
                      <a:pPr algn="ctr" rtl="1"/>
                      <a:r>
                        <a:rPr lang="ar-LB" sz="4800" dirty="0" smtClean="0">
                          <a:latin typeface="Traditional Arabic" pitchFamily="18" charset="-78"/>
                          <a:cs typeface="Traditional Arabic" pitchFamily="18" charset="-78"/>
                        </a:rPr>
                        <a:t>الثقة</a:t>
                      </a:r>
                      <a:r>
                        <a:rPr lang="ar-LB" sz="4800" baseline="0" dirty="0" smtClean="0">
                          <a:latin typeface="Traditional Arabic" pitchFamily="18" charset="-78"/>
                          <a:cs typeface="Traditional Arabic" pitchFamily="18" charset="-78"/>
                        </a:rPr>
                        <a:t> بالرّب</a:t>
                      </a:r>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r>
            </a:tbl>
          </a:graphicData>
        </a:graphic>
      </p:graphicFrame>
      <p:sp>
        <p:nvSpPr>
          <p:cNvPr id="409" name="TextBox 408"/>
          <p:cNvSpPr txBox="1"/>
          <p:nvPr/>
        </p:nvSpPr>
        <p:spPr>
          <a:xfrm>
            <a:off x="0" y="6019800"/>
            <a:ext cx="9144000" cy="769441"/>
          </a:xfrm>
          <a:prstGeom prst="rect">
            <a:avLst/>
          </a:prstGeom>
          <a:noFill/>
        </p:spPr>
        <p:txBody>
          <a:bodyPr wrap="square" rtlCol="0">
            <a:spAutoFit/>
          </a:bodyPr>
          <a:lstStyle/>
          <a:p>
            <a:pPr algn="ctr"/>
            <a:r>
              <a:rPr lang="en-US" sz="4400" b="1" dirty="0" smtClean="0">
                <a:solidFill>
                  <a:srgbClr val="FF0000"/>
                </a:solidFill>
              </a:rPr>
              <a:t>www.cbbclebanon.com</a:t>
            </a:r>
            <a:endParaRPr lang="en-US" sz="4400" b="1" dirty="0">
              <a:solidFill>
                <a:srgbClr val="FF0000"/>
              </a:solidFill>
            </a:endParaRPr>
          </a:p>
        </p:txBody>
      </p:sp>
    </p:spTree>
    <p:extLst>
      <p:ext uri="{BB962C8B-B14F-4D97-AF65-F5344CB8AC3E}">
        <p14:creationId xmlns:p14="http://schemas.microsoft.com/office/powerpoint/2010/main" val="35249534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2" name="TextBox 1"/>
          <p:cNvSpPr txBox="1"/>
          <p:nvPr/>
        </p:nvSpPr>
        <p:spPr>
          <a:xfrm>
            <a:off x="30706" y="330520"/>
            <a:ext cx="9113293" cy="5262979"/>
          </a:xfrm>
          <a:prstGeom prst="rect">
            <a:avLst/>
          </a:prstGeom>
          <a:noFill/>
        </p:spPr>
        <p:txBody>
          <a:bodyPr wrap="square" rtlCol="0">
            <a:spAutoFit/>
          </a:bodyPr>
          <a:lstStyle/>
          <a:p>
            <a:pPr algn="ctr" rtl="1"/>
            <a:r>
              <a:rPr lang="ar-LB" sz="4800" b="1" dirty="0">
                <a:solidFill>
                  <a:srgbClr val="002060"/>
                </a:solidFill>
                <a:latin typeface="Traditional Arabic" pitchFamily="18" charset="-78"/>
                <a:cs typeface="Traditional Arabic" pitchFamily="18" charset="-78"/>
              </a:rPr>
              <a:t>12فَإِنِّي أَجْتَازُ فِي أَرْضِ مِصْرَ هذِهِ اللَّيْلَةَ، وَأَضْرِبُ كُلَّ بِكْرٍ فِي أَرْضِ مِصْرَ مِنَ النَّاسِ وَالْبَهَائِمِ. وَأَصْنَعُ أَحْكَامًا بِكُلِّ آلِهَةِ الْمِصْرِيِّينَ. أَنَا الرَّبُّ. 13وَيَكُونُ لَكُمُ الدَّمُ عَلاَمَةً عَلَى الْبُيُوتِ الَّتِي أَنْتُمْ فِيهَا، فَأَرَى الدَّمَ وَأَعْبُرُ عَنْكُمْ، فَلاَ يَكُونُ عَلَيْكُمْ ضَرْبَةٌ لِلْهَلاَكِ حِينَ أَضْرِبُ أَرْضَ مِصْرَ. 14وَيَكُونُ لَكُمْ هذَا الْيَوْمُ تَذْكَارًا فَتُعَيِّدُونَهُ عِيدًا لِلرَّبِّ. فِي أَجْيَالِكُمْ تُعَيِّدُونَهُ فَرِيضَةً أَبَدِيَّةً.</a:t>
            </a:r>
          </a:p>
        </p:txBody>
      </p:sp>
      <p:sp>
        <p:nvSpPr>
          <p:cNvPr id="407" name="TextBox 406"/>
          <p:cNvSpPr txBox="1"/>
          <p:nvPr/>
        </p:nvSpPr>
        <p:spPr>
          <a:xfrm>
            <a:off x="0" y="6019800"/>
            <a:ext cx="9144000" cy="769441"/>
          </a:xfrm>
          <a:prstGeom prst="rect">
            <a:avLst/>
          </a:prstGeom>
          <a:noFill/>
        </p:spPr>
        <p:txBody>
          <a:bodyPr wrap="square" rtlCol="0">
            <a:spAutoFit/>
          </a:bodyPr>
          <a:lstStyle/>
          <a:p>
            <a:pPr algn="ctr"/>
            <a:r>
              <a:rPr lang="en-US" sz="4400" b="1" dirty="0" smtClean="0">
                <a:solidFill>
                  <a:srgbClr val="FF0000"/>
                </a:solidFill>
              </a:rPr>
              <a:t>www.cbbclebanon.com</a:t>
            </a:r>
            <a:endParaRPr lang="en-US" sz="4400" b="1" dirty="0">
              <a:solidFill>
                <a:srgbClr val="FF0000"/>
              </a:solidFill>
            </a:endParaRPr>
          </a:p>
        </p:txBody>
      </p:sp>
    </p:spTree>
    <p:extLst>
      <p:ext uri="{BB962C8B-B14F-4D97-AF65-F5344CB8AC3E}">
        <p14:creationId xmlns:p14="http://schemas.microsoft.com/office/powerpoint/2010/main" val="18066105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2" name="TextBox 1"/>
          <p:cNvSpPr txBox="1"/>
          <p:nvPr/>
        </p:nvSpPr>
        <p:spPr>
          <a:xfrm>
            <a:off x="0" y="533401"/>
            <a:ext cx="9220200" cy="5078313"/>
          </a:xfrm>
          <a:prstGeom prst="rect">
            <a:avLst/>
          </a:prstGeom>
          <a:noFill/>
        </p:spPr>
        <p:txBody>
          <a:bodyPr wrap="square" rtlCol="0">
            <a:spAutoFit/>
          </a:bodyPr>
          <a:lstStyle/>
          <a:p>
            <a:pPr algn="ctr" rtl="1"/>
            <a:r>
              <a:rPr lang="ar-LB" sz="5400" b="1" dirty="0">
                <a:solidFill>
                  <a:srgbClr val="002060"/>
                </a:solidFill>
                <a:latin typeface="Traditional Arabic" pitchFamily="18" charset="-78"/>
                <a:cs typeface="Traditional Arabic" pitchFamily="18" charset="-78"/>
              </a:rPr>
              <a:t>29فَحَدَثَ فِي نِصْفِ اللَّيْلِ أَنَّ الرَّبَّ ضَرَبَ كُلَّ بِكْرٍ فِي أَرْضِ مِصْرَ، مِنْ بِكْرِ فِرْعَوْنَ الْجَالِسِ عَلَى كُرْسِيِّهِ إِلَى بِكْرِ الأَسِيرِ الَّذِي فِي السِّجْنِ، وَكُلَّ بِكْرِ بَهِيمَةٍ. 30فَقَامَ فِرْعَوْنُ لَيْلاً هُوَ وَكُلُّ عَبِيدِهِ وَجَمِيعُ الْمِصْرِيِّينَ. وَكَانَ صُرَاخٌ عَظِيمٌ فِي مِصْرَ، لأَنَّهُ لَمْ يَكُنْ بَيْتٌ لَيْسَ فِيهِ مَيْتٌ.</a:t>
            </a:r>
          </a:p>
        </p:txBody>
      </p:sp>
      <p:sp>
        <p:nvSpPr>
          <p:cNvPr id="407" name="TextBox 406"/>
          <p:cNvSpPr txBox="1"/>
          <p:nvPr/>
        </p:nvSpPr>
        <p:spPr>
          <a:xfrm>
            <a:off x="0" y="6019800"/>
            <a:ext cx="9144000" cy="769441"/>
          </a:xfrm>
          <a:prstGeom prst="rect">
            <a:avLst/>
          </a:prstGeom>
          <a:noFill/>
        </p:spPr>
        <p:txBody>
          <a:bodyPr wrap="square" rtlCol="0">
            <a:spAutoFit/>
          </a:bodyPr>
          <a:lstStyle/>
          <a:p>
            <a:pPr algn="ctr"/>
            <a:r>
              <a:rPr lang="en-US" sz="4400" b="1" dirty="0" smtClean="0">
                <a:solidFill>
                  <a:srgbClr val="FF0000"/>
                </a:solidFill>
              </a:rPr>
              <a:t>www.cbbclebanon.com</a:t>
            </a:r>
            <a:endParaRPr lang="en-US" sz="4400" b="1" dirty="0">
              <a:solidFill>
                <a:srgbClr val="FF0000"/>
              </a:solidFill>
            </a:endParaRPr>
          </a:p>
        </p:txBody>
      </p:sp>
    </p:spTree>
    <p:extLst>
      <p:ext uri="{BB962C8B-B14F-4D97-AF65-F5344CB8AC3E}">
        <p14:creationId xmlns:p14="http://schemas.microsoft.com/office/powerpoint/2010/main" val="18066105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408" name="TextBox 407"/>
          <p:cNvSpPr txBox="1"/>
          <p:nvPr/>
        </p:nvSpPr>
        <p:spPr>
          <a:xfrm>
            <a:off x="0" y="52023"/>
            <a:ext cx="9144000" cy="1938992"/>
          </a:xfrm>
          <a:prstGeom prst="rect">
            <a:avLst/>
          </a:prstGeom>
          <a:noFill/>
        </p:spPr>
        <p:txBody>
          <a:bodyPr wrap="square" rtlCol="0">
            <a:spAutoFit/>
          </a:bodyPr>
          <a:lstStyle/>
          <a:p>
            <a:pPr algn="ctr" rtl="1"/>
            <a:r>
              <a:rPr lang="ar-LB" sz="6000" b="1" dirty="0" smtClean="0">
                <a:solidFill>
                  <a:schemeClr val="tx2">
                    <a:lumMod val="75000"/>
                  </a:schemeClr>
                </a:solidFill>
                <a:latin typeface="Traditional Arabic" pitchFamily="18" charset="-78"/>
                <a:cs typeface="Traditional Arabic" pitchFamily="18" charset="-78"/>
              </a:rPr>
              <a:t>رابعا. قبول </a:t>
            </a:r>
          </a:p>
          <a:p>
            <a:pPr algn="ctr" rtl="1"/>
            <a:r>
              <a:rPr lang="ar-LB" sz="6000" b="1" dirty="0" smtClean="0">
                <a:solidFill>
                  <a:schemeClr val="tx2">
                    <a:lumMod val="75000"/>
                  </a:schemeClr>
                </a:solidFill>
                <a:latin typeface="Traditional Arabic" pitchFamily="18" charset="-78"/>
                <a:cs typeface="Traditional Arabic" pitchFamily="18" charset="-78"/>
              </a:rPr>
              <a:t>المسيح خروف الفصح</a:t>
            </a:r>
          </a:p>
        </p:txBody>
      </p:sp>
      <p:graphicFrame>
        <p:nvGraphicFramePr>
          <p:cNvPr id="3" name="Table 2"/>
          <p:cNvGraphicFramePr>
            <a:graphicFrameLocks noGrp="1"/>
          </p:cNvGraphicFramePr>
          <p:nvPr>
            <p:extLst>
              <p:ext uri="{D42A27DB-BD31-4B8C-83A1-F6EECF244321}">
                <p14:modId xmlns:p14="http://schemas.microsoft.com/office/powerpoint/2010/main" val="3596803580"/>
              </p:ext>
            </p:extLst>
          </p:nvPr>
        </p:nvGraphicFramePr>
        <p:xfrm>
          <a:off x="228600" y="2286000"/>
          <a:ext cx="8503479" cy="4267200"/>
        </p:xfrm>
        <a:graphic>
          <a:graphicData uri="http://schemas.openxmlformats.org/drawingml/2006/table">
            <a:tbl>
              <a:tblPr firstRow="1" bandRow="1">
                <a:tableStyleId>{5C22544A-7EE6-4342-B048-85BDC9FD1C3A}</a:tableStyleId>
              </a:tblPr>
              <a:tblGrid>
                <a:gridCol w="2834493"/>
                <a:gridCol w="2834493"/>
                <a:gridCol w="2834493"/>
              </a:tblGrid>
              <a:tr h="1066800">
                <a:tc>
                  <a:txBody>
                    <a:bodyPr/>
                    <a:lstStyle/>
                    <a:p>
                      <a:pPr algn="ctr"/>
                      <a:r>
                        <a:rPr lang="ar-LB" sz="4800" dirty="0" smtClean="0">
                          <a:latin typeface="Traditional Arabic" pitchFamily="18" charset="-78"/>
                          <a:cs typeface="Traditional Arabic" pitchFamily="18" charset="-78"/>
                        </a:rPr>
                        <a:t>المسيح فصحنا</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خروف الفصح</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الموضوع</a:t>
                      </a:r>
                      <a:endParaRPr lang="en-US" sz="4800" dirty="0">
                        <a:latin typeface="Traditional Arabic" pitchFamily="18" charset="-78"/>
                        <a:cs typeface="Traditional Arabic" pitchFamily="18" charset="-78"/>
                      </a:endParaRPr>
                    </a:p>
                  </a:txBody>
                  <a:tcPr/>
                </a:tc>
              </a:tr>
              <a:tr h="1066800">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r>
                        <a:rPr lang="ar-LB" sz="4800" baseline="0" dirty="0" smtClean="0">
                          <a:latin typeface="Traditional Arabic" pitchFamily="18" charset="-78"/>
                          <a:cs typeface="Traditional Arabic" pitchFamily="18" charset="-78"/>
                        </a:rPr>
                        <a:t>قبوله </a:t>
                      </a:r>
                      <a:endParaRPr lang="en-US" sz="4800" dirty="0">
                        <a:latin typeface="Traditional Arabic" pitchFamily="18" charset="-78"/>
                        <a:cs typeface="Traditional Arabic" pitchFamily="18" charset="-78"/>
                      </a:endParaRPr>
                    </a:p>
                  </a:txBody>
                  <a:tcPr/>
                </a:tc>
              </a:tr>
              <a:tr h="1066800">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r>
              <a:tr h="1066800">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r>
            </a:tbl>
          </a:graphicData>
        </a:graphic>
      </p:graphicFrame>
      <p:sp>
        <p:nvSpPr>
          <p:cNvPr id="409" name="TextBox 408"/>
          <p:cNvSpPr txBox="1"/>
          <p:nvPr/>
        </p:nvSpPr>
        <p:spPr>
          <a:xfrm>
            <a:off x="0" y="6019800"/>
            <a:ext cx="9144000" cy="769441"/>
          </a:xfrm>
          <a:prstGeom prst="rect">
            <a:avLst/>
          </a:prstGeom>
          <a:noFill/>
        </p:spPr>
        <p:txBody>
          <a:bodyPr wrap="square" rtlCol="0">
            <a:spAutoFit/>
          </a:bodyPr>
          <a:lstStyle/>
          <a:p>
            <a:pPr algn="ctr"/>
            <a:r>
              <a:rPr lang="en-US" sz="4400" b="1" dirty="0" smtClean="0">
                <a:solidFill>
                  <a:srgbClr val="FF0000"/>
                </a:solidFill>
              </a:rPr>
              <a:t>www.cbbclebanon.com</a:t>
            </a:r>
            <a:endParaRPr lang="en-US" sz="4400" b="1" dirty="0">
              <a:solidFill>
                <a:srgbClr val="FF0000"/>
              </a:solidFill>
            </a:endParaRPr>
          </a:p>
        </p:txBody>
      </p:sp>
    </p:spTree>
    <p:extLst>
      <p:ext uri="{BB962C8B-B14F-4D97-AF65-F5344CB8AC3E}">
        <p14:creationId xmlns:p14="http://schemas.microsoft.com/office/powerpoint/2010/main" val="36446359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408" name="TextBox 407"/>
          <p:cNvSpPr txBox="1"/>
          <p:nvPr/>
        </p:nvSpPr>
        <p:spPr>
          <a:xfrm>
            <a:off x="0" y="52023"/>
            <a:ext cx="9144000" cy="1938992"/>
          </a:xfrm>
          <a:prstGeom prst="rect">
            <a:avLst/>
          </a:prstGeom>
          <a:noFill/>
        </p:spPr>
        <p:txBody>
          <a:bodyPr wrap="square" rtlCol="0">
            <a:spAutoFit/>
          </a:bodyPr>
          <a:lstStyle/>
          <a:p>
            <a:pPr algn="ctr" rtl="1"/>
            <a:r>
              <a:rPr lang="ar-LB" sz="6000" b="1" dirty="0" smtClean="0">
                <a:solidFill>
                  <a:schemeClr val="tx2">
                    <a:lumMod val="75000"/>
                  </a:schemeClr>
                </a:solidFill>
                <a:latin typeface="Traditional Arabic" pitchFamily="18" charset="-78"/>
                <a:cs typeface="Traditional Arabic" pitchFamily="18" charset="-78"/>
              </a:rPr>
              <a:t>رابعا. قبول </a:t>
            </a:r>
          </a:p>
          <a:p>
            <a:pPr algn="ctr" rtl="1"/>
            <a:r>
              <a:rPr lang="ar-LB" sz="6000" b="1" dirty="0" smtClean="0">
                <a:solidFill>
                  <a:schemeClr val="tx2">
                    <a:lumMod val="75000"/>
                  </a:schemeClr>
                </a:solidFill>
                <a:latin typeface="Traditional Arabic" pitchFamily="18" charset="-78"/>
                <a:cs typeface="Traditional Arabic" pitchFamily="18" charset="-78"/>
              </a:rPr>
              <a:t>المسيح خروف الفصح</a:t>
            </a:r>
          </a:p>
        </p:txBody>
      </p:sp>
      <p:graphicFrame>
        <p:nvGraphicFramePr>
          <p:cNvPr id="3" name="Table 2"/>
          <p:cNvGraphicFramePr>
            <a:graphicFrameLocks noGrp="1"/>
          </p:cNvGraphicFramePr>
          <p:nvPr>
            <p:extLst>
              <p:ext uri="{D42A27DB-BD31-4B8C-83A1-F6EECF244321}">
                <p14:modId xmlns:p14="http://schemas.microsoft.com/office/powerpoint/2010/main" val="2398186673"/>
              </p:ext>
            </p:extLst>
          </p:nvPr>
        </p:nvGraphicFramePr>
        <p:xfrm>
          <a:off x="228600" y="2286000"/>
          <a:ext cx="8503479" cy="4267200"/>
        </p:xfrm>
        <a:graphic>
          <a:graphicData uri="http://schemas.openxmlformats.org/drawingml/2006/table">
            <a:tbl>
              <a:tblPr firstRow="1" bandRow="1">
                <a:tableStyleId>{5C22544A-7EE6-4342-B048-85BDC9FD1C3A}</a:tableStyleId>
              </a:tblPr>
              <a:tblGrid>
                <a:gridCol w="2834493"/>
                <a:gridCol w="2834493"/>
                <a:gridCol w="2834493"/>
              </a:tblGrid>
              <a:tr h="1066800">
                <a:tc>
                  <a:txBody>
                    <a:bodyPr/>
                    <a:lstStyle/>
                    <a:p>
                      <a:pPr algn="ctr"/>
                      <a:r>
                        <a:rPr lang="ar-LB" sz="4800" dirty="0" smtClean="0">
                          <a:latin typeface="Traditional Arabic" pitchFamily="18" charset="-78"/>
                          <a:cs typeface="Traditional Arabic" pitchFamily="18" charset="-78"/>
                        </a:rPr>
                        <a:t>المسيح فصحنا</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خروف الفصح</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الموضوع</a:t>
                      </a:r>
                      <a:endParaRPr lang="en-US" sz="4800" dirty="0">
                        <a:latin typeface="Traditional Arabic" pitchFamily="18" charset="-78"/>
                        <a:cs typeface="Traditional Arabic" pitchFamily="18" charset="-78"/>
                      </a:endParaRPr>
                    </a:p>
                  </a:txBody>
                  <a:tcPr/>
                </a:tc>
              </a:tr>
              <a:tr h="1066800">
                <a:tc>
                  <a:txBody>
                    <a:bodyPr/>
                    <a:lstStyle/>
                    <a:p>
                      <a:pPr algn="ctr" rtl="1"/>
                      <a:r>
                        <a:rPr lang="ar-LB" sz="4800" dirty="0" smtClean="0">
                          <a:latin typeface="Traditional Arabic" pitchFamily="18" charset="-78"/>
                          <a:cs typeface="Traditional Arabic" pitchFamily="18" charset="-78"/>
                        </a:rPr>
                        <a:t>دم</a:t>
                      </a:r>
                      <a:r>
                        <a:rPr lang="ar-LB" sz="4800" baseline="0" dirty="0" smtClean="0">
                          <a:latin typeface="Traditional Arabic" pitchFamily="18" charset="-78"/>
                          <a:cs typeface="Traditional Arabic" pitchFamily="18" charset="-78"/>
                        </a:rPr>
                        <a:t> المسيح</a:t>
                      </a:r>
                      <a:endParaRPr lang="en-US" sz="4800" dirty="0">
                        <a:latin typeface="Traditional Arabic" pitchFamily="18" charset="-78"/>
                        <a:cs typeface="Traditional Arabic" pitchFamily="18" charset="-78"/>
                      </a:endParaRPr>
                    </a:p>
                  </a:txBody>
                  <a:tcPr/>
                </a:tc>
                <a:tc>
                  <a:txBody>
                    <a:bodyPr/>
                    <a:lstStyle/>
                    <a:p>
                      <a:pPr algn="ctr" rtl="1"/>
                      <a:r>
                        <a:rPr lang="ar-LB" sz="4800" dirty="0" smtClean="0">
                          <a:latin typeface="Traditional Arabic" pitchFamily="18" charset="-78"/>
                          <a:cs typeface="Traditional Arabic" pitchFamily="18" charset="-78"/>
                        </a:rPr>
                        <a:t>علامة</a:t>
                      </a:r>
                      <a:r>
                        <a:rPr lang="ar-LB" sz="4800" baseline="0" dirty="0" smtClean="0">
                          <a:latin typeface="Traditional Arabic" pitchFamily="18" charset="-78"/>
                          <a:cs typeface="Traditional Arabic" pitchFamily="18" charset="-78"/>
                        </a:rPr>
                        <a:t> الدم</a:t>
                      </a:r>
                      <a:endParaRPr lang="en-US" sz="4800" dirty="0">
                        <a:latin typeface="Traditional Arabic" pitchFamily="18" charset="-78"/>
                        <a:cs typeface="Traditional Arabic" pitchFamily="18" charset="-78"/>
                      </a:endParaRPr>
                    </a:p>
                  </a:txBody>
                  <a:tcPr/>
                </a:tc>
                <a:tc>
                  <a:txBody>
                    <a:bodyPr/>
                    <a:lstStyle/>
                    <a:p>
                      <a:pPr algn="ctr" rtl="1"/>
                      <a:r>
                        <a:rPr lang="ar-LB" sz="4800" baseline="0" dirty="0" smtClean="0">
                          <a:latin typeface="Traditional Arabic" pitchFamily="18" charset="-78"/>
                          <a:cs typeface="Traditional Arabic" pitchFamily="18" charset="-78"/>
                        </a:rPr>
                        <a:t>قبوله </a:t>
                      </a:r>
                      <a:endParaRPr lang="en-US" sz="4800" dirty="0">
                        <a:latin typeface="Traditional Arabic" pitchFamily="18" charset="-78"/>
                        <a:cs typeface="Traditional Arabic" pitchFamily="18" charset="-78"/>
                      </a:endParaRPr>
                    </a:p>
                  </a:txBody>
                  <a:tcPr/>
                </a:tc>
              </a:tr>
              <a:tr h="1066800">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r>
              <a:tr h="1066800">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r>
            </a:tbl>
          </a:graphicData>
        </a:graphic>
      </p:graphicFrame>
      <p:sp>
        <p:nvSpPr>
          <p:cNvPr id="409" name="TextBox 408"/>
          <p:cNvSpPr txBox="1"/>
          <p:nvPr/>
        </p:nvSpPr>
        <p:spPr>
          <a:xfrm>
            <a:off x="0" y="6019800"/>
            <a:ext cx="9144000" cy="769441"/>
          </a:xfrm>
          <a:prstGeom prst="rect">
            <a:avLst/>
          </a:prstGeom>
          <a:noFill/>
        </p:spPr>
        <p:txBody>
          <a:bodyPr wrap="square" rtlCol="0">
            <a:spAutoFit/>
          </a:bodyPr>
          <a:lstStyle/>
          <a:p>
            <a:pPr algn="ctr"/>
            <a:r>
              <a:rPr lang="en-US" sz="4400" b="1" dirty="0" smtClean="0">
                <a:solidFill>
                  <a:srgbClr val="FF0000"/>
                </a:solidFill>
              </a:rPr>
              <a:t>www.cbbclebanon.com</a:t>
            </a:r>
            <a:endParaRPr lang="en-US" sz="4400" b="1" dirty="0">
              <a:solidFill>
                <a:srgbClr val="FF0000"/>
              </a:solidFill>
            </a:endParaRPr>
          </a:p>
        </p:txBody>
      </p:sp>
    </p:spTree>
    <p:extLst>
      <p:ext uri="{BB962C8B-B14F-4D97-AF65-F5344CB8AC3E}">
        <p14:creationId xmlns:p14="http://schemas.microsoft.com/office/powerpoint/2010/main" val="35249534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408" name="TextBox 407"/>
          <p:cNvSpPr txBox="1"/>
          <p:nvPr/>
        </p:nvSpPr>
        <p:spPr>
          <a:xfrm>
            <a:off x="0" y="52023"/>
            <a:ext cx="9144000" cy="1938992"/>
          </a:xfrm>
          <a:prstGeom prst="rect">
            <a:avLst/>
          </a:prstGeom>
          <a:noFill/>
        </p:spPr>
        <p:txBody>
          <a:bodyPr wrap="square" rtlCol="0">
            <a:spAutoFit/>
          </a:bodyPr>
          <a:lstStyle/>
          <a:p>
            <a:pPr algn="ctr" rtl="1"/>
            <a:r>
              <a:rPr lang="ar-LB" sz="6000" b="1" dirty="0" smtClean="0">
                <a:solidFill>
                  <a:schemeClr val="tx2">
                    <a:lumMod val="75000"/>
                  </a:schemeClr>
                </a:solidFill>
                <a:latin typeface="Traditional Arabic" pitchFamily="18" charset="-78"/>
                <a:cs typeface="Traditional Arabic" pitchFamily="18" charset="-78"/>
              </a:rPr>
              <a:t>رابعا. قبول </a:t>
            </a:r>
          </a:p>
          <a:p>
            <a:pPr algn="ctr" rtl="1"/>
            <a:r>
              <a:rPr lang="ar-LB" sz="6000" b="1" dirty="0" smtClean="0">
                <a:solidFill>
                  <a:schemeClr val="tx2">
                    <a:lumMod val="75000"/>
                  </a:schemeClr>
                </a:solidFill>
                <a:latin typeface="Traditional Arabic" pitchFamily="18" charset="-78"/>
                <a:cs typeface="Traditional Arabic" pitchFamily="18" charset="-78"/>
              </a:rPr>
              <a:t>المسيح خروف الفصح</a:t>
            </a:r>
          </a:p>
        </p:txBody>
      </p:sp>
      <p:graphicFrame>
        <p:nvGraphicFramePr>
          <p:cNvPr id="3" name="Table 2"/>
          <p:cNvGraphicFramePr>
            <a:graphicFrameLocks noGrp="1"/>
          </p:cNvGraphicFramePr>
          <p:nvPr>
            <p:extLst>
              <p:ext uri="{D42A27DB-BD31-4B8C-83A1-F6EECF244321}">
                <p14:modId xmlns:p14="http://schemas.microsoft.com/office/powerpoint/2010/main" val="4081404850"/>
              </p:ext>
            </p:extLst>
          </p:nvPr>
        </p:nvGraphicFramePr>
        <p:xfrm>
          <a:off x="228600" y="2286000"/>
          <a:ext cx="8503479" cy="4267200"/>
        </p:xfrm>
        <a:graphic>
          <a:graphicData uri="http://schemas.openxmlformats.org/drawingml/2006/table">
            <a:tbl>
              <a:tblPr firstRow="1" bandRow="1">
                <a:tableStyleId>{5C22544A-7EE6-4342-B048-85BDC9FD1C3A}</a:tableStyleId>
              </a:tblPr>
              <a:tblGrid>
                <a:gridCol w="2834493"/>
                <a:gridCol w="2834493"/>
                <a:gridCol w="2834493"/>
              </a:tblGrid>
              <a:tr h="1066800">
                <a:tc>
                  <a:txBody>
                    <a:bodyPr/>
                    <a:lstStyle/>
                    <a:p>
                      <a:pPr algn="ctr"/>
                      <a:r>
                        <a:rPr lang="ar-LB" sz="4800" dirty="0" smtClean="0">
                          <a:latin typeface="Traditional Arabic" pitchFamily="18" charset="-78"/>
                          <a:cs typeface="Traditional Arabic" pitchFamily="18" charset="-78"/>
                        </a:rPr>
                        <a:t>المسيح فصحنا</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خروف الفصح</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الموضوع</a:t>
                      </a:r>
                      <a:endParaRPr lang="en-US" sz="4800" dirty="0">
                        <a:latin typeface="Traditional Arabic" pitchFamily="18" charset="-78"/>
                        <a:cs typeface="Traditional Arabic" pitchFamily="18" charset="-78"/>
                      </a:endParaRPr>
                    </a:p>
                  </a:txBody>
                  <a:tcPr/>
                </a:tc>
              </a:tr>
              <a:tr h="1066800">
                <a:tc>
                  <a:txBody>
                    <a:bodyPr/>
                    <a:lstStyle/>
                    <a:p>
                      <a:pPr algn="ctr" rtl="1"/>
                      <a:r>
                        <a:rPr lang="ar-LB" sz="4800" dirty="0" smtClean="0">
                          <a:latin typeface="Traditional Arabic" pitchFamily="18" charset="-78"/>
                          <a:cs typeface="Traditional Arabic" pitchFamily="18" charset="-78"/>
                        </a:rPr>
                        <a:t>دم</a:t>
                      </a:r>
                      <a:r>
                        <a:rPr lang="ar-LB" sz="4800" baseline="0" dirty="0" smtClean="0">
                          <a:latin typeface="Traditional Arabic" pitchFamily="18" charset="-78"/>
                          <a:cs typeface="Traditional Arabic" pitchFamily="18" charset="-78"/>
                        </a:rPr>
                        <a:t> المسيح</a:t>
                      </a:r>
                      <a:endParaRPr lang="en-US" sz="4800" dirty="0">
                        <a:latin typeface="Traditional Arabic" pitchFamily="18" charset="-78"/>
                        <a:cs typeface="Traditional Arabic" pitchFamily="18" charset="-78"/>
                      </a:endParaRPr>
                    </a:p>
                  </a:txBody>
                  <a:tcPr/>
                </a:tc>
                <a:tc>
                  <a:txBody>
                    <a:bodyPr/>
                    <a:lstStyle/>
                    <a:p>
                      <a:pPr algn="ctr" rtl="1"/>
                      <a:r>
                        <a:rPr lang="ar-LB" sz="4800" dirty="0" smtClean="0">
                          <a:latin typeface="Traditional Arabic" pitchFamily="18" charset="-78"/>
                          <a:cs typeface="Traditional Arabic" pitchFamily="18" charset="-78"/>
                        </a:rPr>
                        <a:t>علامة</a:t>
                      </a:r>
                      <a:r>
                        <a:rPr lang="ar-LB" sz="4800" baseline="0" dirty="0" smtClean="0">
                          <a:latin typeface="Traditional Arabic" pitchFamily="18" charset="-78"/>
                          <a:cs typeface="Traditional Arabic" pitchFamily="18" charset="-78"/>
                        </a:rPr>
                        <a:t> الدم</a:t>
                      </a:r>
                      <a:endParaRPr lang="en-US" sz="4800" dirty="0">
                        <a:latin typeface="Traditional Arabic" pitchFamily="18" charset="-78"/>
                        <a:cs typeface="Traditional Arabic" pitchFamily="18" charset="-78"/>
                      </a:endParaRPr>
                    </a:p>
                  </a:txBody>
                  <a:tcPr/>
                </a:tc>
                <a:tc>
                  <a:txBody>
                    <a:bodyPr/>
                    <a:lstStyle/>
                    <a:p>
                      <a:pPr algn="ctr" rtl="1"/>
                      <a:r>
                        <a:rPr lang="ar-LB" sz="4800" baseline="0" dirty="0" smtClean="0">
                          <a:latin typeface="Traditional Arabic" pitchFamily="18" charset="-78"/>
                          <a:cs typeface="Traditional Arabic" pitchFamily="18" charset="-78"/>
                        </a:rPr>
                        <a:t>قبوله </a:t>
                      </a:r>
                      <a:endParaRPr lang="en-US" sz="4800" dirty="0">
                        <a:latin typeface="Traditional Arabic" pitchFamily="18" charset="-78"/>
                        <a:cs typeface="Traditional Arabic" pitchFamily="18" charset="-78"/>
                      </a:endParaRPr>
                    </a:p>
                  </a:txBody>
                  <a:tcPr/>
                </a:tc>
              </a:tr>
              <a:tr h="1066800">
                <a:tc>
                  <a:txBody>
                    <a:bodyPr/>
                    <a:lstStyle/>
                    <a:p>
                      <a:pPr algn="ctr" rtl="1"/>
                      <a:r>
                        <a:rPr lang="ar-LB" sz="4800" dirty="0" smtClean="0">
                          <a:latin typeface="Traditional Arabic" pitchFamily="18" charset="-78"/>
                          <a:cs typeface="Traditional Arabic" pitchFamily="18" charset="-78"/>
                        </a:rPr>
                        <a:t>الخلاص</a:t>
                      </a:r>
                      <a:r>
                        <a:rPr lang="ar-LB" sz="4800" baseline="0" dirty="0" smtClean="0">
                          <a:latin typeface="Traditional Arabic" pitchFamily="18" charset="-78"/>
                          <a:cs typeface="Traditional Arabic" pitchFamily="18" charset="-78"/>
                        </a:rPr>
                        <a:t> الأكيد</a:t>
                      </a:r>
                      <a:endParaRPr lang="en-US" sz="4800" dirty="0">
                        <a:latin typeface="Traditional Arabic" pitchFamily="18" charset="-78"/>
                        <a:cs typeface="Traditional Arabic" pitchFamily="18" charset="-78"/>
                      </a:endParaRPr>
                    </a:p>
                  </a:txBody>
                  <a:tcPr/>
                </a:tc>
                <a:tc>
                  <a:txBody>
                    <a:bodyPr/>
                    <a:lstStyle/>
                    <a:p>
                      <a:pPr algn="ctr" rtl="1"/>
                      <a:r>
                        <a:rPr lang="ar-LB" sz="4800" dirty="0" smtClean="0">
                          <a:latin typeface="Traditional Arabic" pitchFamily="18" charset="-78"/>
                          <a:cs typeface="Traditional Arabic" pitchFamily="18" charset="-78"/>
                        </a:rPr>
                        <a:t>نجاة</a:t>
                      </a:r>
                      <a:r>
                        <a:rPr lang="ar-LB" sz="4800" baseline="0" dirty="0" smtClean="0">
                          <a:latin typeface="Traditional Arabic" pitchFamily="18" charset="-78"/>
                          <a:cs typeface="Traditional Arabic" pitchFamily="18" charset="-78"/>
                        </a:rPr>
                        <a:t> الأبكار</a:t>
                      </a:r>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r>
              <a:tr h="1066800">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r>
            </a:tbl>
          </a:graphicData>
        </a:graphic>
      </p:graphicFrame>
      <p:sp>
        <p:nvSpPr>
          <p:cNvPr id="409" name="TextBox 408"/>
          <p:cNvSpPr txBox="1"/>
          <p:nvPr/>
        </p:nvSpPr>
        <p:spPr>
          <a:xfrm>
            <a:off x="0" y="6019800"/>
            <a:ext cx="9144000" cy="769441"/>
          </a:xfrm>
          <a:prstGeom prst="rect">
            <a:avLst/>
          </a:prstGeom>
          <a:noFill/>
        </p:spPr>
        <p:txBody>
          <a:bodyPr wrap="square" rtlCol="0">
            <a:spAutoFit/>
          </a:bodyPr>
          <a:lstStyle/>
          <a:p>
            <a:pPr algn="ctr"/>
            <a:r>
              <a:rPr lang="en-US" sz="4400" b="1" dirty="0" smtClean="0">
                <a:solidFill>
                  <a:srgbClr val="FF0000"/>
                </a:solidFill>
              </a:rPr>
              <a:t>www.cbbclebanon.com</a:t>
            </a:r>
            <a:endParaRPr lang="en-US" sz="4400" b="1" dirty="0">
              <a:solidFill>
                <a:srgbClr val="FF0000"/>
              </a:solidFill>
            </a:endParaRPr>
          </a:p>
        </p:txBody>
      </p:sp>
    </p:spTree>
    <p:extLst>
      <p:ext uri="{BB962C8B-B14F-4D97-AF65-F5344CB8AC3E}">
        <p14:creationId xmlns:p14="http://schemas.microsoft.com/office/powerpoint/2010/main" val="2041260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2" name="TextBox 1"/>
          <p:cNvSpPr txBox="1"/>
          <p:nvPr/>
        </p:nvSpPr>
        <p:spPr>
          <a:xfrm>
            <a:off x="0" y="512236"/>
            <a:ext cx="9144000" cy="4924425"/>
          </a:xfrm>
          <a:prstGeom prst="rect">
            <a:avLst/>
          </a:prstGeom>
          <a:noFill/>
        </p:spPr>
        <p:txBody>
          <a:bodyPr wrap="square" rtlCol="0">
            <a:spAutoFit/>
          </a:bodyPr>
          <a:lstStyle/>
          <a:p>
            <a:pPr algn="ctr" rtl="1"/>
            <a:r>
              <a:rPr lang="ar-LB" sz="8800" b="1" dirty="0" smtClean="0">
                <a:latin typeface="Traditional Arabic" pitchFamily="18" charset="-78"/>
                <a:cs typeface="Traditional Arabic" pitchFamily="18" charset="-78"/>
              </a:rPr>
              <a:t>ما هي علاقة العهد القديم </a:t>
            </a:r>
          </a:p>
          <a:p>
            <a:pPr algn="ctr" rtl="1"/>
            <a:r>
              <a:rPr lang="ar-LB" sz="8800" b="1" dirty="0" smtClean="0">
                <a:latin typeface="Traditional Arabic" pitchFamily="18" charset="-78"/>
                <a:cs typeface="Traditional Arabic" pitchFamily="18" charset="-78"/>
              </a:rPr>
              <a:t>بالعهد الجديد؟</a:t>
            </a:r>
          </a:p>
          <a:p>
            <a:pPr algn="ctr" rtl="1"/>
            <a:r>
              <a:rPr lang="ar-LB" sz="13800" b="1" dirty="0" smtClean="0">
                <a:solidFill>
                  <a:schemeClr val="tx2">
                    <a:lumMod val="60000"/>
                    <a:lumOff val="40000"/>
                  </a:schemeClr>
                </a:solidFill>
                <a:latin typeface="Traditional Arabic" pitchFamily="18" charset="-78"/>
                <a:cs typeface="Traditional Arabic" pitchFamily="18" charset="-78"/>
              </a:rPr>
              <a:t>يسوع المسيح</a:t>
            </a:r>
            <a:endParaRPr lang="ar-LB" sz="13800" b="1" dirty="0">
              <a:solidFill>
                <a:schemeClr val="tx2">
                  <a:lumMod val="60000"/>
                  <a:lumOff val="40000"/>
                </a:schemeClr>
              </a:solidFill>
              <a:latin typeface="Traditional Arabic" pitchFamily="18" charset="-78"/>
              <a:cs typeface="Traditional Arabic" pitchFamily="18" charset="-78"/>
            </a:endParaRPr>
          </a:p>
        </p:txBody>
      </p:sp>
      <p:sp>
        <p:nvSpPr>
          <p:cNvPr id="407" name="TextBox 406"/>
          <p:cNvSpPr txBox="1"/>
          <p:nvPr/>
        </p:nvSpPr>
        <p:spPr>
          <a:xfrm>
            <a:off x="0" y="6019800"/>
            <a:ext cx="9144000" cy="769441"/>
          </a:xfrm>
          <a:prstGeom prst="rect">
            <a:avLst/>
          </a:prstGeom>
          <a:noFill/>
        </p:spPr>
        <p:txBody>
          <a:bodyPr wrap="square" rtlCol="0">
            <a:spAutoFit/>
          </a:bodyPr>
          <a:lstStyle/>
          <a:p>
            <a:pPr algn="ctr"/>
            <a:r>
              <a:rPr lang="en-US" sz="4400" b="1" dirty="0" smtClean="0">
                <a:solidFill>
                  <a:srgbClr val="FF0000"/>
                </a:solidFill>
              </a:rPr>
              <a:t>www.cbbclebanon.com</a:t>
            </a:r>
            <a:endParaRPr lang="en-US" sz="4400" b="1" dirty="0">
              <a:solidFill>
                <a:srgbClr val="FF0000"/>
              </a:solidFill>
            </a:endParaRPr>
          </a:p>
        </p:txBody>
      </p:sp>
    </p:spTree>
    <p:extLst>
      <p:ext uri="{BB962C8B-B14F-4D97-AF65-F5344CB8AC3E}">
        <p14:creationId xmlns:p14="http://schemas.microsoft.com/office/powerpoint/2010/main" val="2905920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408" name="TextBox 407"/>
          <p:cNvSpPr txBox="1"/>
          <p:nvPr/>
        </p:nvSpPr>
        <p:spPr>
          <a:xfrm>
            <a:off x="0" y="52023"/>
            <a:ext cx="9144000" cy="1938992"/>
          </a:xfrm>
          <a:prstGeom prst="rect">
            <a:avLst/>
          </a:prstGeom>
          <a:noFill/>
        </p:spPr>
        <p:txBody>
          <a:bodyPr wrap="square" rtlCol="0">
            <a:spAutoFit/>
          </a:bodyPr>
          <a:lstStyle/>
          <a:p>
            <a:pPr algn="ctr" rtl="1"/>
            <a:r>
              <a:rPr lang="ar-LB" sz="6000" b="1" dirty="0" smtClean="0">
                <a:solidFill>
                  <a:schemeClr val="tx2">
                    <a:lumMod val="75000"/>
                  </a:schemeClr>
                </a:solidFill>
                <a:latin typeface="Traditional Arabic" pitchFamily="18" charset="-78"/>
                <a:cs typeface="Traditional Arabic" pitchFamily="18" charset="-78"/>
              </a:rPr>
              <a:t>رابعا. قبول </a:t>
            </a:r>
          </a:p>
          <a:p>
            <a:pPr algn="ctr" rtl="1"/>
            <a:r>
              <a:rPr lang="ar-LB" sz="6000" b="1" dirty="0" smtClean="0">
                <a:solidFill>
                  <a:schemeClr val="tx2">
                    <a:lumMod val="75000"/>
                  </a:schemeClr>
                </a:solidFill>
                <a:latin typeface="Traditional Arabic" pitchFamily="18" charset="-78"/>
                <a:cs typeface="Traditional Arabic" pitchFamily="18" charset="-78"/>
              </a:rPr>
              <a:t>المسيح خروف الفصح</a:t>
            </a:r>
          </a:p>
        </p:txBody>
      </p:sp>
      <p:graphicFrame>
        <p:nvGraphicFramePr>
          <p:cNvPr id="3" name="Table 2"/>
          <p:cNvGraphicFramePr>
            <a:graphicFrameLocks noGrp="1"/>
          </p:cNvGraphicFramePr>
          <p:nvPr>
            <p:extLst>
              <p:ext uri="{D42A27DB-BD31-4B8C-83A1-F6EECF244321}">
                <p14:modId xmlns:p14="http://schemas.microsoft.com/office/powerpoint/2010/main" val="227488661"/>
              </p:ext>
            </p:extLst>
          </p:nvPr>
        </p:nvGraphicFramePr>
        <p:xfrm>
          <a:off x="228600" y="2286000"/>
          <a:ext cx="8503479" cy="4267200"/>
        </p:xfrm>
        <a:graphic>
          <a:graphicData uri="http://schemas.openxmlformats.org/drawingml/2006/table">
            <a:tbl>
              <a:tblPr firstRow="1" bandRow="1">
                <a:tableStyleId>{5C22544A-7EE6-4342-B048-85BDC9FD1C3A}</a:tableStyleId>
              </a:tblPr>
              <a:tblGrid>
                <a:gridCol w="2834493"/>
                <a:gridCol w="2834493"/>
                <a:gridCol w="2834493"/>
              </a:tblGrid>
              <a:tr h="1066800">
                <a:tc>
                  <a:txBody>
                    <a:bodyPr/>
                    <a:lstStyle/>
                    <a:p>
                      <a:pPr algn="ctr"/>
                      <a:r>
                        <a:rPr lang="ar-LB" sz="4800" dirty="0" smtClean="0">
                          <a:latin typeface="Traditional Arabic" pitchFamily="18" charset="-78"/>
                          <a:cs typeface="Traditional Arabic" pitchFamily="18" charset="-78"/>
                        </a:rPr>
                        <a:t>المسيح فصحنا</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خروف الفصح</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الموضوع</a:t>
                      </a:r>
                      <a:endParaRPr lang="en-US" sz="4800" dirty="0">
                        <a:latin typeface="Traditional Arabic" pitchFamily="18" charset="-78"/>
                        <a:cs typeface="Traditional Arabic" pitchFamily="18" charset="-78"/>
                      </a:endParaRPr>
                    </a:p>
                  </a:txBody>
                  <a:tcPr/>
                </a:tc>
              </a:tr>
              <a:tr h="1066800">
                <a:tc>
                  <a:txBody>
                    <a:bodyPr/>
                    <a:lstStyle/>
                    <a:p>
                      <a:pPr algn="ctr" rtl="1"/>
                      <a:r>
                        <a:rPr lang="ar-LB" sz="4800" dirty="0" smtClean="0">
                          <a:latin typeface="Traditional Arabic" pitchFamily="18" charset="-78"/>
                          <a:cs typeface="Traditional Arabic" pitchFamily="18" charset="-78"/>
                        </a:rPr>
                        <a:t>دم</a:t>
                      </a:r>
                      <a:r>
                        <a:rPr lang="ar-LB" sz="4800" baseline="0" dirty="0" smtClean="0">
                          <a:latin typeface="Traditional Arabic" pitchFamily="18" charset="-78"/>
                          <a:cs typeface="Traditional Arabic" pitchFamily="18" charset="-78"/>
                        </a:rPr>
                        <a:t> المسيح</a:t>
                      </a:r>
                      <a:endParaRPr lang="en-US" sz="4800" dirty="0">
                        <a:latin typeface="Traditional Arabic" pitchFamily="18" charset="-78"/>
                        <a:cs typeface="Traditional Arabic" pitchFamily="18" charset="-78"/>
                      </a:endParaRPr>
                    </a:p>
                  </a:txBody>
                  <a:tcPr/>
                </a:tc>
                <a:tc>
                  <a:txBody>
                    <a:bodyPr/>
                    <a:lstStyle/>
                    <a:p>
                      <a:pPr algn="ctr" rtl="1"/>
                      <a:r>
                        <a:rPr lang="ar-LB" sz="4800" dirty="0" smtClean="0">
                          <a:latin typeface="Traditional Arabic" pitchFamily="18" charset="-78"/>
                          <a:cs typeface="Traditional Arabic" pitchFamily="18" charset="-78"/>
                        </a:rPr>
                        <a:t>علامة</a:t>
                      </a:r>
                      <a:r>
                        <a:rPr lang="ar-LB" sz="4800" baseline="0" dirty="0" smtClean="0">
                          <a:latin typeface="Traditional Arabic" pitchFamily="18" charset="-78"/>
                          <a:cs typeface="Traditional Arabic" pitchFamily="18" charset="-78"/>
                        </a:rPr>
                        <a:t> الدم</a:t>
                      </a:r>
                      <a:endParaRPr lang="en-US" sz="4800" dirty="0">
                        <a:latin typeface="Traditional Arabic" pitchFamily="18" charset="-78"/>
                        <a:cs typeface="Traditional Arabic" pitchFamily="18" charset="-78"/>
                      </a:endParaRPr>
                    </a:p>
                  </a:txBody>
                  <a:tcPr/>
                </a:tc>
                <a:tc>
                  <a:txBody>
                    <a:bodyPr/>
                    <a:lstStyle/>
                    <a:p>
                      <a:pPr algn="ctr" rtl="1"/>
                      <a:r>
                        <a:rPr lang="ar-LB" sz="4800" baseline="0" dirty="0" smtClean="0">
                          <a:latin typeface="Traditional Arabic" pitchFamily="18" charset="-78"/>
                          <a:cs typeface="Traditional Arabic" pitchFamily="18" charset="-78"/>
                        </a:rPr>
                        <a:t>قبوله </a:t>
                      </a:r>
                      <a:endParaRPr lang="en-US" sz="4800" dirty="0">
                        <a:latin typeface="Traditional Arabic" pitchFamily="18" charset="-78"/>
                        <a:cs typeface="Traditional Arabic" pitchFamily="18" charset="-78"/>
                      </a:endParaRPr>
                    </a:p>
                  </a:txBody>
                  <a:tcPr/>
                </a:tc>
              </a:tr>
              <a:tr h="1066800">
                <a:tc>
                  <a:txBody>
                    <a:bodyPr/>
                    <a:lstStyle/>
                    <a:p>
                      <a:pPr algn="ctr" rtl="1"/>
                      <a:r>
                        <a:rPr lang="ar-LB" sz="4800" dirty="0" smtClean="0">
                          <a:latin typeface="Traditional Arabic" pitchFamily="18" charset="-78"/>
                          <a:cs typeface="Traditional Arabic" pitchFamily="18" charset="-78"/>
                        </a:rPr>
                        <a:t>الخلاص</a:t>
                      </a:r>
                      <a:r>
                        <a:rPr lang="ar-LB" sz="4800" baseline="0" dirty="0" smtClean="0">
                          <a:latin typeface="Traditional Arabic" pitchFamily="18" charset="-78"/>
                          <a:cs typeface="Traditional Arabic" pitchFamily="18" charset="-78"/>
                        </a:rPr>
                        <a:t> الأكيد</a:t>
                      </a:r>
                      <a:endParaRPr lang="en-US" sz="4800" dirty="0">
                        <a:latin typeface="Traditional Arabic" pitchFamily="18" charset="-78"/>
                        <a:cs typeface="Traditional Arabic" pitchFamily="18" charset="-78"/>
                      </a:endParaRPr>
                    </a:p>
                  </a:txBody>
                  <a:tcPr/>
                </a:tc>
                <a:tc>
                  <a:txBody>
                    <a:bodyPr/>
                    <a:lstStyle/>
                    <a:p>
                      <a:pPr algn="ctr" rtl="1"/>
                      <a:r>
                        <a:rPr lang="ar-LB" sz="4800" dirty="0" smtClean="0">
                          <a:latin typeface="Traditional Arabic" pitchFamily="18" charset="-78"/>
                          <a:cs typeface="Traditional Arabic" pitchFamily="18" charset="-78"/>
                        </a:rPr>
                        <a:t>نجاة</a:t>
                      </a:r>
                      <a:r>
                        <a:rPr lang="ar-LB" sz="4800" baseline="0" dirty="0" smtClean="0">
                          <a:latin typeface="Traditional Arabic" pitchFamily="18" charset="-78"/>
                          <a:cs typeface="Traditional Arabic" pitchFamily="18" charset="-78"/>
                        </a:rPr>
                        <a:t> الأبكار</a:t>
                      </a:r>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r>
              <a:tr h="1066800">
                <a:tc>
                  <a:txBody>
                    <a:bodyPr/>
                    <a:lstStyle/>
                    <a:p>
                      <a:pPr algn="ctr" rtl="1"/>
                      <a:r>
                        <a:rPr lang="ar-LB" sz="4800" dirty="0" smtClean="0">
                          <a:latin typeface="Traditional Arabic" pitchFamily="18" charset="-78"/>
                          <a:cs typeface="Traditional Arabic" pitchFamily="18" charset="-78"/>
                        </a:rPr>
                        <a:t>مائدة الرّب</a:t>
                      </a:r>
                      <a:endParaRPr lang="en-US" sz="4800" dirty="0">
                        <a:latin typeface="Traditional Arabic" pitchFamily="18" charset="-78"/>
                        <a:cs typeface="Traditional Arabic" pitchFamily="18" charset="-78"/>
                      </a:endParaRPr>
                    </a:p>
                  </a:txBody>
                  <a:tcPr/>
                </a:tc>
                <a:tc>
                  <a:txBody>
                    <a:bodyPr/>
                    <a:lstStyle/>
                    <a:p>
                      <a:pPr algn="ctr" rtl="1"/>
                      <a:r>
                        <a:rPr lang="ar-LB" sz="4800" dirty="0" smtClean="0">
                          <a:latin typeface="Traditional Arabic" pitchFamily="18" charset="-78"/>
                          <a:cs typeface="Traditional Arabic" pitchFamily="18" charset="-78"/>
                        </a:rPr>
                        <a:t>ذكرى الفصح</a:t>
                      </a:r>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r>
            </a:tbl>
          </a:graphicData>
        </a:graphic>
      </p:graphicFrame>
      <p:sp>
        <p:nvSpPr>
          <p:cNvPr id="409" name="TextBox 408"/>
          <p:cNvSpPr txBox="1"/>
          <p:nvPr/>
        </p:nvSpPr>
        <p:spPr>
          <a:xfrm>
            <a:off x="0" y="6019800"/>
            <a:ext cx="9144000" cy="769441"/>
          </a:xfrm>
          <a:prstGeom prst="rect">
            <a:avLst/>
          </a:prstGeom>
          <a:noFill/>
        </p:spPr>
        <p:txBody>
          <a:bodyPr wrap="square" rtlCol="0">
            <a:spAutoFit/>
          </a:bodyPr>
          <a:lstStyle/>
          <a:p>
            <a:pPr algn="ctr"/>
            <a:r>
              <a:rPr lang="en-US" sz="4400" b="1" dirty="0" smtClean="0">
                <a:solidFill>
                  <a:srgbClr val="FF0000"/>
                </a:solidFill>
              </a:rPr>
              <a:t>www.cbbclebanon.com</a:t>
            </a:r>
            <a:endParaRPr lang="en-US" sz="4400" b="1" dirty="0">
              <a:solidFill>
                <a:srgbClr val="FF0000"/>
              </a:solidFill>
            </a:endParaRPr>
          </a:p>
        </p:txBody>
      </p:sp>
    </p:spTree>
    <p:extLst>
      <p:ext uri="{BB962C8B-B14F-4D97-AF65-F5344CB8AC3E}">
        <p14:creationId xmlns:p14="http://schemas.microsoft.com/office/powerpoint/2010/main" val="2041260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2" name="TextBox 1"/>
          <p:cNvSpPr txBox="1"/>
          <p:nvPr/>
        </p:nvSpPr>
        <p:spPr>
          <a:xfrm>
            <a:off x="0" y="304800"/>
            <a:ext cx="9144000" cy="5509200"/>
          </a:xfrm>
          <a:prstGeom prst="rect">
            <a:avLst/>
          </a:prstGeom>
          <a:noFill/>
        </p:spPr>
        <p:txBody>
          <a:bodyPr wrap="square" rtlCol="0">
            <a:spAutoFit/>
          </a:bodyPr>
          <a:lstStyle/>
          <a:p>
            <a:pPr algn="ctr" rtl="1"/>
            <a:r>
              <a:rPr lang="ar-LB" sz="4400" b="1" dirty="0">
                <a:solidFill>
                  <a:srgbClr val="002060"/>
                </a:solidFill>
                <a:latin typeface="Traditional Arabic" pitchFamily="18" charset="-78"/>
                <a:cs typeface="Traditional Arabic" pitchFamily="18" charset="-78"/>
              </a:rPr>
              <a:t>1وَكَلَّمَ الرَّبُّ مُوسَى وَهَارُونَ فِي أَرْضِ مِصْرَ قَائِلاً: 2«هذَا الشَّهْرُ يَكُونُ لَكُمْ رَأْسَ الشُّهُورِ. هُوَ لَكُمْ أَوَّلُ شُهُورِ السَّنَةِ. 3كَلِّمَا كُلَّ جَمَاعَةِ إِسْرَائِيلَ قَائِلَيْنِ: فِي الْعَاشِرِ مِنْ هذَا الشَّهْرِ يَأْخُذُونَ لَهُمْ كُلُّ وَاحِدٍ شَاةً بِحَسَبِ بُيُوتِ الآبَاءِ، شَاةً لِلْبَيْتِ. 4وَإِنْ كَانَ الْبَيْتُ صَغِيرًا عَنْ أَنْ يَكُونَ كُفْوًا لِشَاةٍ، يَأْخُذُ هُوَ وَجَارُهُ الْقَرِيبُ مِنْ بَيْتِهِ بِحَسَبِ عَدَدِ النُّفُوسِ. كُلُّ وَاحِدٍ عَلَى حَسَبِ أُكْلِهِ تَحْسِبُونَ لِلشَّاةِ. 5تَكُونُ لَكُمْ شَاةً صَحِيحَةً ذَكَرًا ابْنَ سَنَةٍ، تَأْخُذُونَهُ مِنَ الْخِرْفَانِ أَوْ مِنَ الْمَوَاعِزِ.</a:t>
            </a:r>
          </a:p>
        </p:txBody>
      </p:sp>
      <p:sp>
        <p:nvSpPr>
          <p:cNvPr id="407" name="TextBox 406"/>
          <p:cNvSpPr txBox="1"/>
          <p:nvPr/>
        </p:nvSpPr>
        <p:spPr>
          <a:xfrm>
            <a:off x="0" y="6019800"/>
            <a:ext cx="9144000" cy="769441"/>
          </a:xfrm>
          <a:prstGeom prst="rect">
            <a:avLst/>
          </a:prstGeom>
          <a:noFill/>
        </p:spPr>
        <p:txBody>
          <a:bodyPr wrap="square" rtlCol="0">
            <a:spAutoFit/>
          </a:bodyPr>
          <a:lstStyle/>
          <a:p>
            <a:pPr algn="ctr"/>
            <a:r>
              <a:rPr lang="en-US" sz="4400" b="1" dirty="0" smtClean="0">
                <a:solidFill>
                  <a:srgbClr val="FF0000"/>
                </a:solidFill>
              </a:rPr>
              <a:t>www.cbbclebanon.com</a:t>
            </a:r>
            <a:endParaRPr lang="en-US" sz="4400" b="1" dirty="0">
              <a:solidFill>
                <a:srgbClr val="FF0000"/>
              </a:solidFill>
            </a:endParaRPr>
          </a:p>
        </p:txBody>
      </p:sp>
    </p:spTree>
    <p:extLst>
      <p:ext uri="{BB962C8B-B14F-4D97-AF65-F5344CB8AC3E}">
        <p14:creationId xmlns:p14="http://schemas.microsoft.com/office/powerpoint/2010/main" val="42074785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408" name="TextBox 407"/>
          <p:cNvSpPr txBox="1"/>
          <p:nvPr/>
        </p:nvSpPr>
        <p:spPr>
          <a:xfrm>
            <a:off x="0" y="52023"/>
            <a:ext cx="9144000" cy="1938992"/>
          </a:xfrm>
          <a:prstGeom prst="rect">
            <a:avLst/>
          </a:prstGeom>
          <a:noFill/>
        </p:spPr>
        <p:txBody>
          <a:bodyPr wrap="square" rtlCol="0">
            <a:spAutoFit/>
          </a:bodyPr>
          <a:lstStyle/>
          <a:p>
            <a:pPr algn="ctr" rtl="1"/>
            <a:r>
              <a:rPr lang="ar-LB" sz="6000" b="1" dirty="0" smtClean="0">
                <a:solidFill>
                  <a:schemeClr val="tx2">
                    <a:lumMod val="75000"/>
                  </a:schemeClr>
                </a:solidFill>
                <a:latin typeface="Traditional Arabic" pitchFamily="18" charset="-78"/>
                <a:cs typeface="Traditional Arabic" pitchFamily="18" charset="-78"/>
              </a:rPr>
              <a:t>أولا. صفات </a:t>
            </a:r>
          </a:p>
          <a:p>
            <a:pPr algn="ctr" rtl="1"/>
            <a:r>
              <a:rPr lang="ar-LB" sz="6000" b="1" dirty="0" smtClean="0">
                <a:solidFill>
                  <a:schemeClr val="tx2">
                    <a:lumMod val="75000"/>
                  </a:schemeClr>
                </a:solidFill>
                <a:latin typeface="Traditional Arabic" pitchFamily="18" charset="-78"/>
                <a:cs typeface="Traditional Arabic" pitchFamily="18" charset="-78"/>
              </a:rPr>
              <a:t>المسيح خروف الفصح</a:t>
            </a:r>
          </a:p>
        </p:txBody>
      </p:sp>
      <p:graphicFrame>
        <p:nvGraphicFramePr>
          <p:cNvPr id="3" name="Table 2"/>
          <p:cNvGraphicFramePr>
            <a:graphicFrameLocks noGrp="1"/>
          </p:cNvGraphicFramePr>
          <p:nvPr>
            <p:extLst>
              <p:ext uri="{D42A27DB-BD31-4B8C-83A1-F6EECF244321}">
                <p14:modId xmlns:p14="http://schemas.microsoft.com/office/powerpoint/2010/main" val="2077922300"/>
              </p:ext>
            </p:extLst>
          </p:nvPr>
        </p:nvGraphicFramePr>
        <p:xfrm>
          <a:off x="228600" y="2514600"/>
          <a:ext cx="8503479" cy="3200400"/>
        </p:xfrm>
        <a:graphic>
          <a:graphicData uri="http://schemas.openxmlformats.org/drawingml/2006/table">
            <a:tbl>
              <a:tblPr firstRow="1" bandRow="1">
                <a:tableStyleId>{5C22544A-7EE6-4342-B048-85BDC9FD1C3A}</a:tableStyleId>
              </a:tblPr>
              <a:tblGrid>
                <a:gridCol w="2834493"/>
                <a:gridCol w="2834493"/>
                <a:gridCol w="2834493"/>
              </a:tblGrid>
              <a:tr h="1066800">
                <a:tc>
                  <a:txBody>
                    <a:bodyPr/>
                    <a:lstStyle/>
                    <a:p>
                      <a:pPr algn="ctr"/>
                      <a:r>
                        <a:rPr lang="ar-LB" sz="4800" dirty="0" smtClean="0">
                          <a:latin typeface="Traditional Arabic" pitchFamily="18" charset="-78"/>
                          <a:cs typeface="Traditional Arabic" pitchFamily="18" charset="-78"/>
                        </a:rPr>
                        <a:t>المسيح فصحنا</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خروف الفصح</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الموضوع</a:t>
                      </a:r>
                      <a:endParaRPr lang="en-US" sz="4800" dirty="0">
                        <a:latin typeface="Traditional Arabic" pitchFamily="18" charset="-78"/>
                        <a:cs typeface="Traditional Arabic" pitchFamily="18" charset="-78"/>
                      </a:endParaRPr>
                    </a:p>
                  </a:txBody>
                  <a:tcPr/>
                </a:tc>
              </a:tr>
              <a:tr h="1066800">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r>
                        <a:rPr lang="ar-LB" sz="4800" dirty="0" smtClean="0">
                          <a:latin typeface="Traditional Arabic" pitchFamily="18" charset="-78"/>
                          <a:cs typeface="Traditional Arabic" pitchFamily="18" charset="-78"/>
                        </a:rPr>
                        <a:t>صفاته</a:t>
                      </a:r>
                      <a:r>
                        <a:rPr lang="ar-LB" sz="4800" baseline="0" dirty="0" smtClean="0">
                          <a:latin typeface="Traditional Arabic" pitchFamily="18" charset="-78"/>
                          <a:cs typeface="Traditional Arabic" pitchFamily="18" charset="-78"/>
                        </a:rPr>
                        <a:t> </a:t>
                      </a:r>
                      <a:endParaRPr lang="en-US" sz="4800" dirty="0">
                        <a:latin typeface="Traditional Arabic" pitchFamily="18" charset="-78"/>
                        <a:cs typeface="Traditional Arabic" pitchFamily="18" charset="-78"/>
                      </a:endParaRPr>
                    </a:p>
                  </a:txBody>
                  <a:tcPr/>
                </a:tc>
              </a:tr>
              <a:tr h="1066800">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r>
            </a:tbl>
          </a:graphicData>
        </a:graphic>
      </p:graphicFrame>
      <p:sp>
        <p:nvSpPr>
          <p:cNvPr id="409" name="TextBox 408"/>
          <p:cNvSpPr txBox="1"/>
          <p:nvPr/>
        </p:nvSpPr>
        <p:spPr>
          <a:xfrm>
            <a:off x="0" y="6019800"/>
            <a:ext cx="9144000" cy="769441"/>
          </a:xfrm>
          <a:prstGeom prst="rect">
            <a:avLst/>
          </a:prstGeom>
          <a:noFill/>
        </p:spPr>
        <p:txBody>
          <a:bodyPr wrap="square" rtlCol="0">
            <a:spAutoFit/>
          </a:bodyPr>
          <a:lstStyle/>
          <a:p>
            <a:pPr algn="ctr"/>
            <a:r>
              <a:rPr lang="en-US" sz="4400" b="1" dirty="0" smtClean="0">
                <a:solidFill>
                  <a:srgbClr val="FF0000"/>
                </a:solidFill>
              </a:rPr>
              <a:t>www.cbbclebanon.com</a:t>
            </a:r>
            <a:endParaRPr lang="en-US" sz="4400" b="1" dirty="0">
              <a:solidFill>
                <a:srgbClr val="FF0000"/>
              </a:solidFill>
            </a:endParaRPr>
          </a:p>
        </p:txBody>
      </p:sp>
    </p:spTree>
    <p:extLst>
      <p:ext uri="{BB962C8B-B14F-4D97-AF65-F5344CB8AC3E}">
        <p14:creationId xmlns:p14="http://schemas.microsoft.com/office/powerpoint/2010/main" val="19775053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408" name="TextBox 407"/>
          <p:cNvSpPr txBox="1"/>
          <p:nvPr/>
        </p:nvSpPr>
        <p:spPr>
          <a:xfrm>
            <a:off x="0" y="52023"/>
            <a:ext cx="9144000" cy="1938992"/>
          </a:xfrm>
          <a:prstGeom prst="rect">
            <a:avLst/>
          </a:prstGeom>
          <a:noFill/>
        </p:spPr>
        <p:txBody>
          <a:bodyPr wrap="square" rtlCol="0">
            <a:spAutoFit/>
          </a:bodyPr>
          <a:lstStyle/>
          <a:p>
            <a:pPr algn="ctr" rtl="1"/>
            <a:r>
              <a:rPr lang="ar-LB" sz="6000" b="1" dirty="0" smtClean="0">
                <a:solidFill>
                  <a:schemeClr val="tx2">
                    <a:lumMod val="75000"/>
                  </a:schemeClr>
                </a:solidFill>
                <a:latin typeface="Traditional Arabic" pitchFamily="18" charset="-78"/>
                <a:cs typeface="Traditional Arabic" pitchFamily="18" charset="-78"/>
              </a:rPr>
              <a:t>أولا. صفات </a:t>
            </a:r>
          </a:p>
          <a:p>
            <a:pPr algn="ctr" rtl="1"/>
            <a:r>
              <a:rPr lang="ar-LB" sz="6000" b="1" dirty="0" smtClean="0">
                <a:solidFill>
                  <a:schemeClr val="tx2">
                    <a:lumMod val="75000"/>
                  </a:schemeClr>
                </a:solidFill>
                <a:latin typeface="Traditional Arabic" pitchFamily="18" charset="-78"/>
                <a:cs typeface="Traditional Arabic" pitchFamily="18" charset="-78"/>
              </a:rPr>
              <a:t>المسيح خروف الفصح</a:t>
            </a:r>
          </a:p>
        </p:txBody>
      </p:sp>
      <p:graphicFrame>
        <p:nvGraphicFramePr>
          <p:cNvPr id="3" name="Table 2"/>
          <p:cNvGraphicFramePr>
            <a:graphicFrameLocks noGrp="1"/>
          </p:cNvGraphicFramePr>
          <p:nvPr>
            <p:extLst>
              <p:ext uri="{D42A27DB-BD31-4B8C-83A1-F6EECF244321}">
                <p14:modId xmlns:p14="http://schemas.microsoft.com/office/powerpoint/2010/main" val="3536838822"/>
              </p:ext>
            </p:extLst>
          </p:nvPr>
        </p:nvGraphicFramePr>
        <p:xfrm>
          <a:off x="228600" y="2514600"/>
          <a:ext cx="8503479" cy="3200400"/>
        </p:xfrm>
        <a:graphic>
          <a:graphicData uri="http://schemas.openxmlformats.org/drawingml/2006/table">
            <a:tbl>
              <a:tblPr firstRow="1" bandRow="1">
                <a:tableStyleId>{5C22544A-7EE6-4342-B048-85BDC9FD1C3A}</a:tableStyleId>
              </a:tblPr>
              <a:tblGrid>
                <a:gridCol w="2834493"/>
                <a:gridCol w="2834493"/>
                <a:gridCol w="2834493"/>
              </a:tblGrid>
              <a:tr h="1066800">
                <a:tc>
                  <a:txBody>
                    <a:bodyPr/>
                    <a:lstStyle/>
                    <a:p>
                      <a:pPr algn="ctr"/>
                      <a:r>
                        <a:rPr lang="ar-LB" sz="4800" dirty="0" smtClean="0">
                          <a:latin typeface="Traditional Arabic" pitchFamily="18" charset="-78"/>
                          <a:cs typeface="Traditional Arabic" pitchFamily="18" charset="-78"/>
                        </a:rPr>
                        <a:t>المسيح فصحنا</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خروف الفصح</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الموضوع</a:t>
                      </a:r>
                      <a:endParaRPr lang="en-US" sz="4800" dirty="0">
                        <a:latin typeface="Traditional Arabic" pitchFamily="18" charset="-78"/>
                        <a:cs typeface="Traditional Arabic" pitchFamily="18" charset="-78"/>
                      </a:endParaRPr>
                    </a:p>
                  </a:txBody>
                  <a:tcPr/>
                </a:tc>
              </a:tr>
              <a:tr h="1066800">
                <a:tc>
                  <a:txBody>
                    <a:bodyPr/>
                    <a:lstStyle/>
                    <a:p>
                      <a:pPr algn="ctr" rtl="1"/>
                      <a:r>
                        <a:rPr lang="ar-LB" sz="4800" dirty="0" smtClean="0">
                          <a:latin typeface="Traditional Arabic" pitchFamily="18" charset="-78"/>
                          <a:cs typeface="Traditional Arabic" pitchFamily="18" charset="-78"/>
                        </a:rPr>
                        <a:t>براءة</a:t>
                      </a:r>
                      <a:r>
                        <a:rPr lang="ar-LB" sz="4800" baseline="0" dirty="0" smtClean="0">
                          <a:latin typeface="Traditional Arabic" pitchFamily="18" charset="-78"/>
                          <a:cs typeface="Traditional Arabic" pitchFamily="18" charset="-78"/>
                        </a:rPr>
                        <a:t> المسيح</a:t>
                      </a:r>
                      <a:endParaRPr lang="en-US" sz="4800" dirty="0">
                        <a:latin typeface="Traditional Arabic" pitchFamily="18" charset="-78"/>
                        <a:cs typeface="Traditional Arabic" pitchFamily="18" charset="-78"/>
                      </a:endParaRPr>
                    </a:p>
                  </a:txBody>
                  <a:tcPr/>
                </a:tc>
                <a:tc>
                  <a:txBody>
                    <a:bodyPr/>
                    <a:lstStyle/>
                    <a:p>
                      <a:pPr algn="ctr" rtl="1"/>
                      <a:r>
                        <a:rPr lang="ar-LB" sz="4800" dirty="0" smtClean="0">
                          <a:latin typeface="Traditional Arabic" pitchFamily="18" charset="-78"/>
                          <a:cs typeface="Traditional Arabic" pitchFamily="18" charset="-78"/>
                        </a:rPr>
                        <a:t>براءة الخروف</a:t>
                      </a:r>
                      <a:endParaRPr lang="en-US" sz="4800" dirty="0">
                        <a:latin typeface="Traditional Arabic" pitchFamily="18" charset="-78"/>
                        <a:cs typeface="Traditional Arabic" pitchFamily="18" charset="-78"/>
                      </a:endParaRPr>
                    </a:p>
                  </a:txBody>
                  <a:tcPr/>
                </a:tc>
                <a:tc>
                  <a:txBody>
                    <a:bodyPr/>
                    <a:lstStyle/>
                    <a:p>
                      <a:pPr algn="ctr" rtl="1"/>
                      <a:r>
                        <a:rPr lang="ar-LB" sz="4800" dirty="0" smtClean="0">
                          <a:latin typeface="Traditional Arabic" pitchFamily="18" charset="-78"/>
                          <a:cs typeface="Traditional Arabic" pitchFamily="18" charset="-78"/>
                        </a:rPr>
                        <a:t>صفاته</a:t>
                      </a:r>
                      <a:r>
                        <a:rPr lang="ar-LB" sz="4800" baseline="0" dirty="0" smtClean="0">
                          <a:latin typeface="Traditional Arabic" pitchFamily="18" charset="-78"/>
                          <a:cs typeface="Traditional Arabic" pitchFamily="18" charset="-78"/>
                        </a:rPr>
                        <a:t> </a:t>
                      </a:r>
                      <a:endParaRPr lang="en-US" sz="4800" dirty="0">
                        <a:latin typeface="Traditional Arabic" pitchFamily="18" charset="-78"/>
                        <a:cs typeface="Traditional Arabic" pitchFamily="18" charset="-78"/>
                      </a:endParaRPr>
                    </a:p>
                  </a:txBody>
                  <a:tcPr/>
                </a:tc>
              </a:tr>
              <a:tr h="1066800">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r>
            </a:tbl>
          </a:graphicData>
        </a:graphic>
      </p:graphicFrame>
      <p:sp>
        <p:nvSpPr>
          <p:cNvPr id="409" name="TextBox 408"/>
          <p:cNvSpPr txBox="1"/>
          <p:nvPr/>
        </p:nvSpPr>
        <p:spPr>
          <a:xfrm>
            <a:off x="0" y="6019800"/>
            <a:ext cx="9144000" cy="769441"/>
          </a:xfrm>
          <a:prstGeom prst="rect">
            <a:avLst/>
          </a:prstGeom>
          <a:noFill/>
        </p:spPr>
        <p:txBody>
          <a:bodyPr wrap="square" rtlCol="0">
            <a:spAutoFit/>
          </a:bodyPr>
          <a:lstStyle/>
          <a:p>
            <a:pPr algn="ctr"/>
            <a:r>
              <a:rPr lang="en-US" sz="4400" b="1" dirty="0" smtClean="0">
                <a:solidFill>
                  <a:srgbClr val="FF0000"/>
                </a:solidFill>
              </a:rPr>
              <a:t>www.cbbclebanon.com</a:t>
            </a:r>
            <a:endParaRPr lang="en-US" sz="4400" b="1" dirty="0">
              <a:solidFill>
                <a:srgbClr val="FF0000"/>
              </a:solidFill>
            </a:endParaRPr>
          </a:p>
        </p:txBody>
      </p:sp>
    </p:spTree>
    <p:extLst>
      <p:ext uri="{BB962C8B-B14F-4D97-AF65-F5344CB8AC3E}">
        <p14:creationId xmlns:p14="http://schemas.microsoft.com/office/powerpoint/2010/main" val="35249534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408" name="TextBox 407"/>
          <p:cNvSpPr txBox="1"/>
          <p:nvPr/>
        </p:nvSpPr>
        <p:spPr>
          <a:xfrm>
            <a:off x="1" y="152400"/>
            <a:ext cx="9144000" cy="1938992"/>
          </a:xfrm>
          <a:prstGeom prst="rect">
            <a:avLst/>
          </a:prstGeom>
          <a:noFill/>
        </p:spPr>
        <p:txBody>
          <a:bodyPr wrap="square" rtlCol="0">
            <a:spAutoFit/>
          </a:bodyPr>
          <a:lstStyle/>
          <a:p>
            <a:pPr algn="ctr" rtl="1"/>
            <a:r>
              <a:rPr lang="ar-LB" sz="6000" b="1" dirty="0" smtClean="0">
                <a:solidFill>
                  <a:schemeClr val="tx2">
                    <a:lumMod val="75000"/>
                  </a:schemeClr>
                </a:solidFill>
                <a:latin typeface="Traditional Arabic" pitchFamily="18" charset="-78"/>
                <a:cs typeface="Traditional Arabic" pitchFamily="18" charset="-78"/>
              </a:rPr>
              <a:t>أولا. صفات </a:t>
            </a:r>
          </a:p>
          <a:p>
            <a:pPr algn="ctr" rtl="1"/>
            <a:r>
              <a:rPr lang="ar-LB" sz="6000" b="1" dirty="0" smtClean="0">
                <a:solidFill>
                  <a:schemeClr val="tx2">
                    <a:lumMod val="75000"/>
                  </a:schemeClr>
                </a:solidFill>
                <a:latin typeface="Traditional Arabic" pitchFamily="18" charset="-78"/>
                <a:cs typeface="Traditional Arabic" pitchFamily="18" charset="-78"/>
              </a:rPr>
              <a:t>المسيح خروف الفصح</a:t>
            </a:r>
          </a:p>
        </p:txBody>
      </p:sp>
      <p:graphicFrame>
        <p:nvGraphicFramePr>
          <p:cNvPr id="3" name="Table 2"/>
          <p:cNvGraphicFramePr>
            <a:graphicFrameLocks noGrp="1"/>
          </p:cNvGraphicFramePr>
          <p:nvPr>
            <p:extLst>
              <p:ext uri="{D42A27DB-BD31-4B8C-83A1-F6EECF244321}">
                <p14:modId xmlns:p14="http://schemas.microsoft.com/office/powerpoint/2010/main" val="3292817648"/>
              </p:ext>
            </p:extLst>
          </p:nvPr>
        </p:nvGraphicFramePr>
        <p:xfrm>
          <a:off x="228600" y="2514600"/>
          <a:ext cx="8503479" cy="3200400"/>
        </p:xfrm>
        <a:graphic>
          <a:graphicData uri="http://schemas.openxmlformats.org/drawingml/2006/table">
            <a:tbl>
              <a:tblPr firstRow="1" bandRow="1">
                <a:tableStyleId>{5C22544A-7EE6-4342-B048-85BDC9FD1C3A}</a:tableStyleId>
              </a:tblPr>
              <a:tblGrid>
                <a:gridCol w="2834493"/>
                <a:gridCol w="2834493"/>
                <a:gridCol w="2834493"/>
              </a:tblGrid>
              <a:tr h="1066800">
                <a:tc>
                  <a:txBody>
                    <a:bodyPr/>
                    <a:lstStyle/>
                    <a:p>
                      <a:pPr algn="ctr"/>
                      <a:r>
                        <a:rPr lang="ar-LB" sz="4800" dirty="0" smtClean="0">
                          <a:latin typeface="Traditional Arabic" pitchFamily="18" charset="-78"/>
                          <a:cs typeface="Traditional Arabic" pitchFamily="18" charset="-78"/>
                        </a:rPr>
                        <a:t>المسيح فصحنا</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خروف الفصح</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الموضوع</a:t>
                      </a:r>
                      <a:endParaRPr lang="en-US" sz="4800" dirty="0">
                        <a:latin typeface="Traditional Arabic" pitchFamily="18" charset="-78"/>
                        <a:cs typeface="Traditional Arabic" pitchFamily="18" charset="-78"/>
                      </a:endParaRPr>
                    </a:p>
                  </a:txBody>
                  <a:tcPr/>
                </a:tc>
              </a:tr>
              <a:tr h="1066800">
                <a:tc>
                  <a:txBody>
                    <a:bodyPr/>
                    <a:lstStyle/>
                    <a:p>
                      <a:pPr algn="ctr" rtl="1"/>
                      <a:r>
                        <a:rPr lang="ar-LB" sz="4800" dirty="0" smtClean="0">
                          <a:latin typeface="Traditional Arabic" pitchFamily="18" charset="-78"/>
                          <a:cs typeface="Traditional Arabic" pitchFamily="18" charset="-78"/>
                        </a:rPr>
                        <a:t>براءة</a:t>
                      </a:r>
                      <a:r>
                        <a:rPr lang="ar-LB" sz="4800" baseline="0" dirty="0" smtClean="0">
                          <a:latin typeface="Traditional Arabic" pitchFamily="18" charset="-78"/>
                          <a:cs typeface="Traditional Arabic" pitchFamily="18" charset="-78"/>
                        </a:rPr>
                        <a:t> المسيح</a:t>
                      </a:r>
                      <a:endParaRPr lang="en-US" sz="4800" dirty="0">
                        <a:latin typeface="Traditional Arabic" pitchFamily="18" charset="-78"/>
                        <a:cs typeface="Traditional Arabic" pitchFamily="18" charset="-78"/>
                      </a:endParaRPr>
                    </a:p>
                  </a:txBody>
                  <a:tcPr/>
                </a:tc>
                <a:tc>
                  <a:txBody>
                    <a:bodyPr/>
                    <a:lstStyle/>
                    <a:p>
                      <a:pPr algn="ctr" rtl="1"/>
                      <a:r>
                        <a:rPr lang="ar-LB" sz="4800" dirty="0" smtClean="0">
                          <a:latin typeface="Traditional Arabic" pitchFamily="18" charset="-78"/>
                          <a:cs typeface="Traditional Arabic" pitchFamily="18" charset="-78"/>
                        </a:rPr>
                        <a:t>براءة الخروف</a:t>
                      </a:r>
                      <a:endParaRPr lang="en-US" sz="4800" dirty="0">
                        <a:latin typeface="Traditional Arabic" pitchFamily="18" charset="-78"/>
                        <a:cs typeface="Traditional Arabic" pitchFamily="18" charset="-78"/>
                      </a:endParaRPr>
                    </a:p>
                  </a:txBody>
                  <a:tcPr/>
                </a:tc>
                <a:tc>
                  <a:txBody>
                    <a:bodyPr/>
                    <a:lstStyle/>
                    <a:p>
                      <a:pPr algn="ctr" rtl="1"/>
                      <a:r>
                        <a:rPr lang="ar-LB" sz="4800" dirty="0" smtClean="0">
                          <a:latin typeface="Traditional Arabic" pitchFamily="18" charset="-78"/>
                          <a:cs typeface="Traditional Arabic" pitchFamily="18" charset="-78"/>
                        </a:rPr>
                        <a:t>صفاته</a:t>
                      </a:r>
                      <a:r>
                        <a:rPr lang="ar-LB" sz="4800" baseline="0" dirty="0" smtClean="0">
                          <a:latin typeface="Traditional Arabic" pitchFamily="18" charset="-78"/>
                          <a:cs typeface="Traditional Arabic" pitchFamily="18" charset="-78"/>
                        </a:rPr>
                        <a:t> </a:t>
                      </a:r>
                      <a:endParaRPr lang="en-US" sz="4800" dirty="0">
                        <a:latin typeface="Traditional Arabic" pitchFamily="18" charset="-78"/>
                        <a:cs typeface="Traditional Arabic" pitchFamily="18" charset="-78"/>
                      </a:endParaRPr>
                    </a:p>
                  </a:txBody>
                  <a:tcPr/>
                </a:tc>
              </a:tr>
              <a:tr h="1066800">
                <a:tc>
                  <a:txBody>
                    <a:bodyPr/>
                    <a:lstStyle/>
                    <a:p>
                      <a:pPr algn="ctr" rtl="1"/>
                      <a:r>
                        <a:rPr lang="ar-LB" sz="4800" dirty="0" smtClean="0">
                          <a:latin typeface="Traditional Arabic" pitchFamily="18" charset="-78"/>
                          <a:cs typeface="Traditional Arabic" pitchFamily="18" charset="-78"/>
                        </a:rPr>
                        <a:t>كمال المسيح</a:t>
                      </a:r>
                      <a:endParaRPr lang="en-US" sz="4800" dirty="0">
                        <a:latin typeface="Traditional Arabic" pitchFamily="18" charset="-78"/>
                        <a:cs typeface="Traditional Arabic" pitchFamily="18" charset="-78"/>
                      </a:endParaRPr>
                    </a:p>
                  </a:txBody>
                  <a:tcPr/>
                </a:tc>
                <a:tc>
                  <a:txBody>
                    <a:bodyPr/>
                    <a:lstStyle/>
                    <a:p>
                      <a:pPr algn="ctr" rtl="1"/>
                      <a:r>
                        <a:rPr lang="ar-LB" sz="4800" dirty="0" smtClean="0">
                          <a:latin typeface="Traditional Arabic" pitchFamily="18" charset="-78"/>
                          <a:cs typeface="Traditional Arabic" pitchFamily="18" charset="-78"/>
                        </a:rPr>
                        <a:t>كمال الذبيحة</a:t>
                      </a:r>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r>
            </a:tbl>
          </a:graphicData>
        </a:graphic>
      </p:graphicFrame>
      <p:sp>
        <p:nvSpPr>
          <p:cNvPr id="409" name="TextBox 408"/>
          <p:cNvSpPr txBox="1"/>
          <p:nvPr/>
        </p:nvSpPr>
        <p:spPr>
          <a:xfrm>
            <a:off x="0" y="6019800"/>
            <a:ext cx="9144000" cy="769441"/>
          </a:xfrm>
          <a:prstGeom prst="rect">
            <a:avLst/>
          </a:prstGeom>
          <a:noFill/>
        </p:spPr>
        <p:txBody>
          <a:bodyPr wrap="square" rtlCol="0">
            <a:spAutoFit/>
          </a:bodyPr>
          <a:lstStyle/>
          <a:p>
            <a:pPr algn="ctr"/>
            <a:r>
              <a:rPr lang="en-US" sz="4400" b="1" dirty="0" smtClean="0">
                <a:solidFill>
                  <a:srgbClr val="FF0000"/>
                </a:solidFill>
              </a:rPr>
              <a:t>www.cbbclebanon.com</a:t>
            </a:r>
            <a:endParaRPr lang="en-US" sz="4400" b="1" dirty="0">
              <a:solidFill>
                <a:srgbClr val="FF0000"/>
              </a:solidFill>
            </a:endParaRPr>
          </a:p>
        </p:txBody>
      </p:sp>
    </p:spTree>
    <p:extLst>
      <p:ext uri="{BB962C8B-B14F-4D97-AF65-F5344CB8AC3E}">
        <p14:creationId xmlns:p14="http://schemas.microsoft.com/office/powerpoint/2010/main" val="3145714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2" name="TextBox 1"/>
          <p:cNvSpPr txBox="1"/>
          <p:nvPr/>
        </p:nvSpPr>
        <p:spPr>
          <a:xfrm>
            <a:off x="40943" y="235089"/>
            <a:ext cx="9144000" cy="5632311"/>
          </a:xfrm>
          <a:prstGeom prst="rect">
            <a:avLst/>
          </a:prstGeom>
          <a:noFill/>
        </p:spPr>
        <p:txBody>
          <a:bodyPr wrap="square" rtlCol="0">
            <a:spAutoFit/>
          </a:bodyPr>
          <a:lstStyle/>
          <a:p>
            <a:pPr algn="ctr" rtl="1"/>
            <a:r>
              <a:rPr lang="ar-LB" sz="4000" b="1" dirty="0">
                <a:solidFill>
                  <a:srgbClr val="002060"/>
                </a:solidFill>
                <a:latin typeface="Traditional Arabic" pitchFamily="18" charset="-78"/>
                <a:cs typeface="Traditional Arabic" pitchFamily="18" charset="-78"/>
              </a:rPr>
              <a:t>6وَيَكُونُ عِنْدَكُمْ تَحْتَ الْحِفْظِ إِلَى الْيَوْمِ الرَّابِعَ عَشَرَ مِنْ هذَا الشَّهْرِ. ثُمَّ يَذْبَحُهُ كُلُّ جُمْهُورِ جَمَاعَةِ إِسْرَائِيلَ فِي الْعَشِيَّةِ. 7وَيَأْخُذُونَ مِنَ الدَّمِ وَيَجْعَلُونَهُ عَلَى الْقَائِمَتَيْنِ وَالْعَتَبَةِ الْعُلْيَا فِي الْبُيُوتِ الَّتِي يَأْكُلُونَهُ فِيهَا. 8وَيَأْكُلُونَ اللَّحْمَ تِلْكَ اللَّيْلَةَ مَشْوِيًّا بِالنَّارِ مَعَ فَطِيرٍ. عَلَى أَعْشَابٍ مُرَّةٍ يَأْكُلُونَهُ. 9لاَ تَأْكُلُوا مِنْهُ نِيئًا أَوْ طَبِيخًا مَطْبُوخًا بِالْمَاءِ، بَلْ مَشْوِيًّا بِالنَّارِ. رَأْسَهُ مَعَ أَكَارِعِهِ وَجَوْفِهِ. 10وَلاَ تُبْقُوا مِنْهُ إِلَى الصَّبَاحِ. وَالْبَاقِي مِنْهُ إِلَى الصَّبَاحِ، تُحْرِقُونَهُ بِالنَّارِ. 11وَهكَذَا تَأْكُلُونَهُ: أَحْقَاؤُكُمْ مَشْدُودَةٌ، وَأَحْذِيَتُكُمْ فِي أَرْجُلِكُمْ، وَعِصِيُّكُمْ فِي أَيْدِيكُمْ. وَتَأْكُلُونَهُ بِعَجَلَةٍ. هُوَ فِصْحٌ لِلرَّبِّ.</a:t>
            </a:r>
          </a:p>
        </p:txBody>
      </p:sp>
      <p:sp>
        <p:nvSpPr>
          <p:cNvPr id="407" name="TextBox 406"/>
          <p:cNvSpPr txBox="1"/>
          <p:nvPr/>
        </p:nvSpPr>
        <p:spPr>
          <a:xfrm>
            <a:off x="0" y="6019800"/>
            <a:ext cx="9144000" cy="769441"/>
          </a:xfrm>
          <a:prstGeom prst="rect">
            <a:avLst/>
          </a:prstGeom>
          <a:noFill/>
        </p:spPr>
        <p:txBody>
          <a:bodyPr wrap="square" rtlCol="0">
            <a:spAutoFit/>
          </a:bodyPr>
          <a:lstStyle/>
          <a:p>
            <a:pPr algn="ctr"/>
            <a:r>
              <a:rPr lang="en-US" sz="4400" b="1" dirty="0" smtClean="0">
                <a:solidFill>
                  <a:srgbClr val="FF0000"/>
                </a:solidFill>
              </a:rPr>
              <a:t>www.cbbclebanon.com</a:t>
            </a:r>
            <a:endParaRPr lang="en-US" sz="4400" b="1" dirty="0">
              <a:solidFill>
                <a:srgbClr val="FF0000"/>
              </a:solidFill>
            </a:endParaRPr>
          </a:p>
        </p:txBody>
      </p:sp>
    </p:spTree>
    <p:extLst>
      <p:ext uri="{BB962C8B-B14F-4D97-AF65-F5344CB8AC3E}">
        <p14:creationId xmlns:p14="http://schemas.microsoft.com/office/powerpoint/2010/main" val="18066105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408" name="TextBox 407"/>
          <p:cNvSpPr txBox="1"/>
          <p:nvPr/>
        </p:nvSpPr>
        <p:spPr>
          <a:xfrm>
            <a:off x="0" y="52023"/>
            <a:ext cx="9144000" cy="1938992"/>
          </a:xfrm>
          <a:prstGeom prst="rect">
            <a:avLst/>
          </a:prstGeom>
          <a:noFill/>
        </p:spPr>
        <p:txBody>
          <a:bodyPr wrap="square" rtlCol="0">
            <a:spAutoFit/>
          </a:bodyPr>
          <a:lstStyle/>
          <a:p>
            <a:pPr algn="ctr" rtl="1"/>
            <a:r>
              <a:rPr lang="ar-LB" sz="6000" b="1" dirty="0" smtClean="0">
                <a:solidFill>
                  <a:schemeClr val="tx2">
                    <a:lumMod val="75000"/>
                  </a:schemeClr>
                </a:solidFill>
                <a:latin typeface="Traditional Arabic" pitchFamily="18" charset="-78"/>
                <a:cs typeface="Traditional Arabic" pitchFamily="18" charset="-78"/>
              </a:rPr>
              <a:t>ثانيا. فداء</a:t>
            </a:r>
          </a:p>
          <a:p>
            <a:pPr algn="ctr" rtl="1"/>
            <a:r>
              <a:rPr lang="ar-LB" sz="6000" b="1" dirty="0" smtClean="0">
                <a:solidFill>
                  <a:schemeClr val="tx2">
                    <a:lumMod val="75000"/>
                  </a:schemeClr>
                </a:solidFill>
                <a:latin typeface="Traditional Arabic" pitchFamily="18" charset="-78"/>
                <a:cs typeface="Traditional Arabic" pitchFamily="18" charset="-78"/>
              </a:rPr>
              <a:t>المسيح خروف الفصح</a:t>
            </a:r>
          </a:p>
        </p:txBody>
      </p:sp>
      <p:graphicFrame>
        <p:nvGraphicFramePr>
          <p:cNvPr id="3" name="Table 2"/>
          <p:cNvGraphicFramePr>
            <a:graphicFrameLocks noGrp="1"/>
          </p:cNvGraphicFramePr>
          <p:nvPr>
            <p:extLst>
              <p:ext uri="{D42A27DB-BD31-4B8C-83A1-F6EECF244321}">
                <p14:modId xmlns:p14="http://schemas.microsoft.com/office/powerpoint/2010/main" val="3423612299"/>
              </p:ext>
            </p:extLst>
          </p:nvPr>
        </p:nvGraphicFramePr>
        <p:xfrm>
          <a:off x="304800" y="2286000"/>
          <a:ext cx="8503479" cy="4267200"/>
        </p:xfrm>
        <a:graphic>
          <a:graphicData uri="http://schemas.openxmlformats.org/drawingml/2006/table">
            <a:tbl>
              <a:tblPr firstRow="1" bandRow="1">
                <a:tableStyleId>{5C22544A-7EE6-4342-B048-85BDC9FD1C3A}</a:tableStyleId>
              </a:tblPr>
              <a:tblGrid>
                <a:gridCol w="2834493"/>
                <a:gridCol w="2834493"/>
                <a:gridCol w="2834493"/>
              </a:tblGrid>
              <a:tr h="1066800">
                <a:tc>
                  <a:txBody>
                    <a:bodyPr/>
                    <a:lstStyle/>
                    <a:p>
                      <a:pPr algn="ctr"/>
                      <a:r>
                        <a:rPr lang="ar-LB" sz="4800" dirty="0" smtClean="0">
                          <a:latin typeface="Traditional Arabic" pitchFamily="18" charset="-78"/>
                          <a:cs typeface="Traditional Arabic" pitchFamily="18" charset="-78"/>
                        </a:rPr>
                        <a:t>المسيح فصحنا</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خروف الفصح</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الموضوع</a:t>
                      </a:r>
                      <a:endParaRPr lang="en-US" sz="4800" dirty="0">
                        <a:latin typeface="Traditional Arabic" pitchFamily="18" charset="-78"/>
                        <a:cs typeface="Traditional Arabic" pitchFamily="18" charset="-78"/>
                      </a:endParaRPr>
                    </a:p>
                  </a:txBody>
                  <a:tcPr/>
                </a:tc>
              </a:tr>
              <a:tr h="1066800">
                <a:tc>
                  <a:txBody>
                    <a:bodyPr/>
                    <a:lstStyle/>
                    <a:p>
                      <a:pPr algn="ctr" rtl="1"/>
                      <a:endParaRPr lang="ar-LB" sz="4800" dirty="0" smtClean="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r>
                        <a:rPr lang="ar-LB" sz="4800" baseline="0" dirty="0" smtClean="0">
                          <a:latin typeface="Traditional Arabic" pitchFamily="18" charset="-78"/>
                          <a:cs typeface="Traditional Arabic" pitchFamily="18" charset="-78"/>
                        </a:rPr>
                        <a:t>فداءه </a:t>
                      </a:r>
                      <a:endParaRPr lang="en-US" sz="4800" dirty="0">
                        <a:latin typeface="Traditional Arabic" pitchFamily="18" charset="-78"/>
                        <a:cs typeface="Traditional Arabic" pitchFamily="18" charset="-78"/>
                      </a:endParaRPr>
                    </a:p>
                  </a:txBody>
                  <a:tcPr/>
                </a:tc>
              </a:tr>
              <a:tr h="1066800">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r>
              <a:tr h="1066800">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r>
            </a:tbl>
          </a:graphicData>
        </a:graphic>
      </p:graphicFrame>
      <p:sp>
        <p:nvSpPr>
          <p:cNvPr id="409" name="TextBox 408"/>
          <p:cNvSpPr txBox="1"/>
          <p:nvPr/>
        </p:nvSpPr>
        <p:spPr>
          <a:xfrm>
            <a:off x="0" y="6019800"/>
            <a:ext cx="9144000" cy="769441"/>
          </a:xfrm>
          <a:prstGeom prst="rect">
            <a:avLst/>
          </a:prstGeom>
          <a:noFill/>
        </p:spPr>
        <p:txBody>
          <a:bodyPr wrap="square" rtlCol="0">
            <a:spAutoFit/>
          </a:bodyPr>
          <a:lstStyle/>
          <a:p>
            <a:pPr algn="ctr"/>
            <a:r>
              <a:rPr lang="en-US" sz="4400" b="1" dirty="0" smtClean="0">
                <a:solidFill>
                  <a:srgbClr val="FF0000"/>
                </a:solidFill>
              </a:rPr>
              <a:t>www.cbbclebanon.com</a:t>
            </a:r>
            <a:endParaRPr lang="en-US" sz="4400" b="1" dirty="0">
              <a:solidFill>
                <a:srgbClr val="FF0000"/>
              </a:solidFill>
            </a:endParaRPr>
          </a:p>
        </p:txBody>
      </p:sp>
    </p:spTree>
    <p:extLst>
      <p:ext uri="{BB962C8B-B14F-4D97-AF65-F5344CB8AC3E}">
        <p14:creationId xmlns:p14="http://schemas.microsoft.com/office/powerpoint/2010/main" val="39138550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408" name="TextBox 407"/>
          <p:cNvSpPr txBox="1"/>
          <p:nvPr/>
        </p:nvSpPr>
        <p:spPr>
          <a:xfrm>
            <a:off x="0" y="52023"/>
            <a:ext cx="9144000" cy="1938992"/>
          </a:xfrm>
          <a:prstGeom prst="rect">
            <a:avLst/>
          </a:prstGeom>
          <a:noFill/>
        </p:spPr>
        <p:txBody>
          <a:bodyPr wrap="square" rtlCol="0">
            <a:spAutoFit/>
          </a:bodyPr>
          <a:lstStyle/>
          <a:p>
            <a:pPr algn="ctr" rtl="1"/>
            <a:r>
              <a:rPr lang="ar-LB" sz="6000" b="1" dirty="0" smtClean="0">
                <a:solidFill>
                  <a:schemeClr val="tx2">
                    <a:lumMod val="75000"/>
                  </a:schemeClr>
                </a:solidFill>
                <a:latin typeface="Traditional Arabic" pitchFamily="18" charset="-78"/>
                <a:cs typeface="Traditional Arabic" pitchFamily="18" charset="-78"/>
              </a:rPr>
              <a:t>ثانيا. فداء</a:t>
            </a:r>
          </a:p>
          <a:p>
            <a:pPr algn="ctr" rtl="1"/>
            <a:r>
              <a:rPr lang="ar-LB" sz="6000" b="1" dirty="0" smtClean="0">
                <a:solidFill>
                  <a:schemeClr val="tx2">
                    <a:lumMod val="75000"/>
                  </a:schemeClr>
                </a:solidFill>
                <a:latin typeface="Traditional Arabic" pitchFamily="18" charset="-78"/>
                <a:cs typeface="Traditional Arabic" pitchFamily="18" charset="-78"/>
              </a:rPr>
              <a:t>المسيح خروف الفصح</a:t>
            </a:r>
          </a:p>
        </p:txBody>
      </p:sp>
      <p:graphicFrame>
        <p:nvGraphicFramePr>
          <p:cNvPr id="3" name="Table 2"/>
          <p:cNvGraphicFramePr>
            <a:graphicFrameLocks noGrp="1"/>
          </p:cNvGraphicFramePr>
          <p:nvPr>
            <p:extLst>
              <p:ext uri="{D42A27DB-BD31-4B8C-83A1-F6EECF244321}">
                <p14:modId xmlns:p14="http://schemas.microsoft.com/office/powerpoint/2010/main" val="715750652"/>
              </p:ext>
            </p:extLst>
          </p:nvPr>
        </p:nvGraphicFramePr>
        <p:xfrm>
          <a:off x="304800" y="2286000"/>
          <a:ext cx="8503479" cy="4267200"/>
        </p:xfrm>
        <a:graphic>
          <a:graphicData uri="http://schemas.openxmlformats.org/drawingml/2006/table">
            <a:tbl>
              <a:tblPr firstRow="1" bandRow="1">
                <a:tableStyleId>{5C22544A-7EE6-4342-B048-85BDC9FD1C3A}</a:tableStyleId>
              </a:tblPr>
              <a:tblGrid>
                <a:gridCol w="2834493"/>
                <a:gridCol w="2834493"/>
                <a:gridCol w="2834493"/>
              </a:tblGrid>
              <a:tr h="1066800">
                <a:tc>
                  <a:txBody>
                    <a:bodyPr/>
                    <a:lstStyle/>
                    <a:p>
                      <a:pPr algn="ctr"/>
                      <a:r>
                        <a:rPr lang="ar-LB" sz="4800" dirty="0" smtClean="0">
                          <a:latin typeface="Traditional Arabic" pitchFamily="18" charset="-78"/>
                          <a:cs typeface="Traditional Arabic" pitchFamily="18" charset="-78"/>
                        </a:rPr>
                        <a:t>المسيح فصحنا</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خروف الفصح</a:t>
                      </a:r>
                      <a:endParaRPr lang="en-US" sz="4800" dirty="0">
                        <a:latin typeface="Traditional Arabic" pitchFamily="18" charset="-78"/>
                        <a:cs typeface="Traditional Arabic" pitchFamily="18" charset="-78"/>
                      </a:endParaRPr>
                    </a:p>
                  </a:txBody>
                  <a:tcPr/>
                </a:tc>
                <a:tc>
                  <a:txBody>
                    <a:bodyPr/>
                    <a:lstStyle/>
                    <a:p>
                      <a:pPr algn="ctr"/>
                      <a:r>
                        <a:rPr lang="ar-LB" sz="4800" dirty="0" smtClean="0">
                          <a:latin typeface="Traditional Arabic" pitchFamily="18" charset="-78"/>
                          <a:cs typeface="Traditional Arabic" pitchFamily="18" charset="-78"/>
                        </a:rPr>
                        <a:t>الموضوع</a:t>
                      </a:r>
                      <a:endParaRPr lang="en-US" sz="4800" dirty="0">
                        <a:latin typeface="Traditional Arabic" pitchFamily="18" charset="-78"/>
                        <a:cs typeface="Traditional Arabic" pitchFamily="18" charset="-78"/>
                      </a:endParaRPr>
                    </a:p>
                  </a:txBody>
                  <a:tcPr/>
                </a:tc>
              </a:tr>
              <a:tr h="1066800">
                <a:tc>
                  <a:txBody>
                    <a:bodyPr/>
                    <a:lstStyle/>
                    <a:p>
                      <a:pPr algn="ctr" rtl="1"/>
                      <a:r>
                        <a:rPr lang="ar-LB" sz="4800" dirty="0" smtClean="0">
                          <a:latin typeface="Traditional Arabic" pitchFamily="18" charset="-78"/>
                          <a:cs typeface="Traditional Arabic" pitchFamily="18" charset="-78"/>
                        </a:rPr>
                        <a:t>موت</a:t>
                      </a:r>
                      <a:r>
                        <a:rPr lang="ar-LB" sz="4800" baseline="0" dirty="0" smtClean="0">
                          <a:latin typeface="Traditional Arabic" pitchFamily="18" charset="-78"/>
                          <a:cs typeface="Traditional Arabic" pitchFamily="18" charset="-78"/>
                        </a:rPr>
                        <a:t> المسيح</a:t>
                      </a:r>
                      <a:endParaRPr lang="ar-LB" sz="4800" dirty="0" smtClean="0">
                        <a:latin typeface="Traditional Arabic" pitchFamily="18" charset="-78"/>
                        <a:cs typeface="Traditional Arabic" pitchFamily="18" charset="-78"/>
                      </a:endParaRPr>
                    </a:p>
                  </a:txBody>
                  <a:tcPr/>
                </a:tc>
                <a:tc>
                  <a:txBody>
                    <a:bodyPr/>
                    <a:lstStyle/>
                    <a:p>
                      <a:pPr algn="ctr" rtl="1"/>
                      <a:r>
                        <a:rPr lang="ar-LB" sz="4800" dirty="0" smtClean="0">
                          <a:latin typeface="Traditional Arabic" pitchFamily="18" charset="-78"/>
                          <a:cs typeface="Traditional Arabic" pitchFamily="18" charset="-78"/>
                        </a:rPr>
                        <a:t>ذبح</a:t>
                      </a:r>
                      <a:r>
                        <a:rPr lang="ar-LB" sz="4800" baseline="0" dirty="0" smtClean="0">
                          <a:latin typeface="Traditional Arabic" pitchFamily="18" charset="-78"/>
                          <a:cs typeface="Traditional Arabic" pitchFamily="18" charset="-78"/>
                        </a:rPr>
                        <a:t> الخروف</a:t>
                      </a:r>
                      <a:endParaRPr lang="en-US" sz="4800" dirty="0">
                        <a:latin typeface="Traditional Arabic" pitchFamily="18" charset="-78"/>
                        <a:cs typeface="Traditional Arabic" pitchFamily="18" charset="-78"/>
                      </a:endParaRPr>
                    </a:p>
                  </a:txBody>
                  <a:tcPr/>
                </a:tc>
                <a:tc>
                  <a:txBody>
                    <a:bodyPr/>
                    <a:lstStyle/>
                    <a:p>
                      <a:pPr algn="ctr" rtl="1"/>
                      <a:r>
                        <a:rPr lang="ar-LB" sz="4800" baseline="0" dirty="0" smtClean="0">
                          <a:latin typeface="Traditional Arabic" pitchFamily="18" charset="-78"/>
                          <a:cs typeface="Traditional Arabic" pitchFamily="18" charset="-78"/>
                        </a:rPr>
                        <a:t>فداءه </a:t>
                      </a:r>
                      <a:endParaRPr lang="en-US" sz="4800" dirty="0">
                        <a:latin typeface="Traditional Arabic" pitchFamily="18" charset="-78"/>
                        <a:cs typeface="Traditional Arabic" pitchFamily="18" charset="-78"/>
                      </a:endParaRPr>
                    </a:p>
                  </a:txBody>
                  <a:tcPr/>
                </a:tc>
              </a:tr>
              <a:tr h="1066800">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r>
              <a:tr h="1066800">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c>
                  <a:txBody>
                    <a:bodyPr/>
                    <a:lstStyle/>
                    <a:p>
                      <a:pPr algn="ctr" rtl="1"/>
                      <a:endParaRPr lang="en-US" sz="4800" dirty="0">
                        <a:latin typeface="Traditional Arabic" pitchFamily="18" charset="-78"/>
                        <a:cs typeface="Traditional Arabic" pitchFamily="18" charset="-78"/>
                      </a:endParaRPr>
                    </a:p>
                  </a:txBody>
                  <a:tcPr/>
                </a:tc>
              </a:tr>
            </a:tbl>
          </a:graphicData>
        </a:graphic>
      </p:graphicFrame>
      <p:sp>
        <p:nvSpPr>
          <p:cNvPr id="409" name="TextBox 408"/>
          <p:cNvSpPr txBox="1"/>
          <p:nvPr/>
        </p:nvSpPr>
        <p:spPr>
          <a:xfrm>
            <a:off x="0" y="6019800"/>
            <a:ext cx="9144000" cy="769441"/>
          </a:xfrm>
          <a:prstGeom prst="rect">
            <a:avLst/>
          </a:prstGeom>
          <a:noFill/>
        </p:spPr>
        <p:txBody>
          <a:bodyPr wrap="square" rtlCol="0">
            <a:spAutoFit/>
          </a:bodyPr>
          <a:lstStyle/>
          <a:p>
            <a:pPr algn="ctr"/>
            <a:r>
              <a:rPr lang="en-US" sz="4400" b="1" dirty="0" smtClean="0">
                <a:solidFill>
                  <a:srgbClr val="FF0000"/>
                </a:solidFill>
              </a:rPr>
              <a:t>www.cbbclebanon.com</a:t>
            </a:r>
            <a:endParaRPr lang="en-US" sz="4400" b="1" dirty="0">
              <a:solidFill>
                <a:srgbClr val="FF0000"/>
              </a:solidFill>
            </a:endParaRPr>
          </a:p>
        </p:txBody>
      </p:sp>
    </p:spTree>
    <p:extLst>
      <p:ext uri="{BB962C8B-B14F-4D97-AF65-F5344CB8AC3E}">
        <p14:creationId xmlns:p14="http://schemas.microsoft.com/office/powerpoint/2010/main" val="6380178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652</TotalTime>
  <Words>604</Words>
  <Application>Microsoft Office PowerPoint</Application>
  <PresentationFormat>On-screen Show (4:3)</PresentationFormat>
  <Paragraphs>169</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Traditional Arabic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Raymond AM</dc:creator>
  <cp:lastModifiedBy>USER</cp:lastModifiedBy>
  <cp:revision>83</cp:revision>
  <dcterms:created xsi:type="dcterms:W3CDTF">2014-01-18T13:18:16Z</dcterms:created>
  <dcterms:modified xsi:type="dcterms:W3CDTF">2021-09-07T11:16:29Z</dcterms:modified>
</cp:coreProperties>
</file>