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4" r:id="rId3"/>
    <p:sldId id="285" r:id="rId4"/>
    <p:sldId id="281" r:id="rId5"/>
    <p:sldId id="273" r:id="rId6"/>
    <p:sldId id="274" r:id="rId7"/>
    <p:sldId id="288" r:id="rId8"/>
    <p:sldId id="282" r:id="rId9"/>
    <p:sldId id="263" r:id="rId10"/>
    <p:sldId id="276" r:id="rId11"/>
    <p:sldId id="275" r:id="rId12"/>
    <p:sldId id="283" r:id="rId13"/>
    <p:sldId id="277" r:id="rId14"/>
    <p:sldId id="271" r:id="rId15"/>
    <p:sldId id="287" r:id="rId16"/>
    <p:sldId id="286" r:id="rId17"/>
    <p:sldId id="284" r:id="rId18"/>
    <p:sldId id="272" r:id="rId19"/>
    <p:sldId id="279"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2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9/7/2021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BE0C7-85E4-46F3-AC87-7AB595D4AB82}" type="datetimeFigureOut">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BE0C7-85E4-46F3-AC87-7AB595D4AB82}" type="datetimeFigureOut">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76200" y="1219201"/>
            <a:ext cx="9144000" cy="3093154"/>
          </a:xfrm>
          <a:prstGeom prst="rect">
            <a:avLst/>
          </a:prstGeom>
          <a:noFill/>
        </p:spPr>
        <p:txBody>
          <a:bodyPr wrap="square" rtlCol="0">
            <a:spAutoFit/>
          </a:bodyPr>
          <a:lstStyle/>
          <a:p>
            <a:pPr algn="ctr" rtl="1"/>
            <a:r>
              <a:rPr lang="ar-LB" sz="11500" b="1" dirty="0" smtClean="0">
                <a:solidFill>
                  <a:schemeClr val="tx2">
                    <a:lumMod val="75000"/>
                  </a:schemeClr>
                </a:solidFill>
                <a:latin typeface="Traditional Arabic" pitchFamily="18" charset="-78"/>
                <a:cs typeface="Traditional Arabic" pitchFamily="18" charset="-78"/>
              </a:rPr>
              <a:t>المسيح خروف الفصح</a:t>
            </a:r>
          </a:p>
          <a:p>
            <a:pPr algn="ctr" rtl="1"/>
            <a:r>
              <a:rPr lang="ar-LB" sz="8000" b="1" dirty="0" smtClean="0">
                <a:solidFill>
                  <a:schemeClr val="tx2">
                    <a:lumMod val="75000"/>
                  </a:schemeClr>
                </a:solidFill>
                <a:latin typeface="Traditional Arabic" pitchFamily="18" charset="-78"/>
                <a:cs typeface="Traditional Arabic" pitchFamily="18" charset="-78"/>
              </a:rPr>
              <a:t>خروج 12</a:t>
            </a:r>
          </a:p>
        </p:txBody>
      </p:sp>
      <p:sp>
        <p:nvSpPr>
          <p:cNvPr id="2" name="TextBox 1"/>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3066278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ثانيا. فداء</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1421099068"/>
              </p:ext>
            </p:extLst>
          </p:nvPr>
        </p:nvGraphicFramePr>
        <p:xfrm>
          <a:off x="304800" y="2286000"/>
          <a:ext cx="8503479" cy="42672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موت</a:t>
                      </a:r>
                      <a:r>
                        <a:rPr lang="ar-LB" sz="4800" baseline="0" dirty="0" smtClean="0">
                          <a:latin typeface="Traditional Arabic" pitchFamily="18" charset="-78"/>
                          <a:cs typeface="Traditional Arabic" pitchFamily="18" charset="-78"/>
                        </a:rPr>
                        <a:t> المسيح</a:t>
                      </a:r>
                      <a:endParaRPr lang="ar-LB" sz="4800" dirty="0" smtClean="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ذبح</a:t>
                      </a:r>
                      <a:r>
                        <a:rPr lang="ar-LB" sz="4800" baseline="0" dirty="0" smtClean="0">
                          <a:latin typeface="Traditional Arabic" pitchFamily="18" charset="-78"/>
                          <a:cs typeface="Traditional Arabic" pitchFamily="18" charset="-78"/>
                        </a:rPr>
                        <a:t> الخروف</a:t>
                      </a:r>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فداءه </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تطهير</a:t>
                      </a:r>
                      <a:r>
                        <a:rPr lang="ar-LB" sz="4800" baseline="0" dirty="0" smtClean="0">
                          <a:latin typeface="Traditional Arabic" pitchFamily="18" charset="-78"/>
                          <a:cs typeface="Traditional Arabic" pitchFamily="18" charset="-78"/>
                        </a:rPr>
                        <a:t> بالدّم</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رشّ</a:t>
                      </a:r>
                      <a:r>
                        <a:rPr lang="ar-LB" sz="4800" baseline="0" dirty="0" smtClean="0">
                          <a:latin typeface="Traditional Arabic" pitchFamily="18" charset="-78"/>
                          <a:cs typeface="Traditional Arabic" pitchFamily="18" charset="-78"/>
                        </a:rPr>
                        <a:t> الدّم</a:t>
                      </a:r>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487447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73511" y="52023"/>
            <a:ext cx="9217511"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ثانيا. فداء</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2591686323"/>
              </p:ext>
            </p:extLst>
          </p:nvPr>
        </p:nvGraphicFramePr>
        <p:xfrm>
          <a:off x="304800" y="2286000"/>
          <a:ext cx="8503479" cy="42672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موت</a:t>
                      </a:r>
                      <a:r>
                        <a:rPr lang="ar-LB" sz="4800" baseline="0" dirty="0" smtClean="0">
                          <a:latin typeface="Traditional Arabic" pitchFamily="18" charset="-78"/>
                          <a:cs typeface="Traditional Arabic" pitchFamily="18" charset="-78"/>
                        </a:rPr>
                        <a:t> المسيح</a:t>
                      </a:r>
                      <a:endParaRPr lang="ar-LB" sz="4800" dirty="0" smtClean="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ذبح</a:t>
                      </a:r>
                      <a:r>
                        <a:rPr lang="ar-LB" sz="4800" baseline="0" dirty="0" smtClean="0">
                          <a:latin typeface="Traditional Arabic" pitchFamily="18" charset="-78"/>
                          <a:cs typeface="Traditional Arabic" pitchFamily="18" charset="-78"/>
                        </a:rPr>
                        <a:t> الخروف</a:t>
                      </a:r>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فداءه </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تطهير</a:t>
                      </a:r>
                      <a:r>
                        <a:rPr lang="ar-LB" sz="4800" baseline="0" dirty="0" smtClean="0">
                          <a:latin typeface="Traditional Arabic" pitchFamily="18" charset="-78"/>
                          <a:cs typeface="Traditional Arabic" pitchFamily="18" charset="-78"/>
                        </a:rPr>
                        <a:t> بالدّم</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رشّ</a:t>
                      </a:r>
                      <a:r>
                        <a:rPr lang="ar-LB" sz="4800" baseline="0" dirty="0" smtClean="0">
                          <a:latin typeface="Traditional Arabic" pitchFamily="18" charset="-78"/>
                          <a:cs typeface="Traditional Arabic" pitchFamily="18" charset="-78"/>
                        </a:rPr>
                        <a:t> الدّم</a:t>
                      </a:r>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الدينونة</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شوي بالنار</a:t>
                      </a:r>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487447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152400"/>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ثالثا. توقّع </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3881374538"/>
              </p:ext>
            </p:extLst>
          </p:nvPr>
        </p:nvGraphicFramePr>
        <p:xfrm>
          <a:off x="259521" y="2590800"/>
          <a:ext cx="8503479" cy="32004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توقّعاته </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2474070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ثالثا. توقّع </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144252205"/>
              </p:ext>
            </p:extLst>
          </p:nvPr>
        </p:nvGraphicFramePr>
        <p:xfrm>
          <a:off x="259521" y="2590800"/>
          <a:ext cx="8503479" cy="32004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r>
                        <a:rPr lang="ar-LB" sz="4800" baseline="0" dirty="0" smtClean="0">
                          <a:latin typeface="Traditional Arabic" pitchFamily="18" charset="-78"/>
                          <a:cs typeface="Traditional Arabic" pitchFamily="18" charset="-78"/>
                        </a:rPr>
                        <a:t>الطاعة للإنجيل </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اطاعة التوجيهات</a:t>
                      </a:r>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توقّعاته </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244957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ثالثا. توقّع </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1823146741"/>
              </p:ext>
            </p:extLst>
          </p:nvPr>
        </p:nvGraphicFramePr>
        <p:xfrm>
          <a:off x="259521" y="2590800"/>
          <a:ext cx="8503479" cy="32004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r>
                        <a:rPr lang="ar-LB" sz="4800" baseline="0" dirty="0" smtClean="0">
                          <a:latin typeface="Traditional Arabic" pitchFamily="18" charset="-78"/>
                          <a:cs typeface="Traditional Arabic" pitchFamily="18" charset="-78"/>
                        </a:rPr>
                        <a:t>الطاعة للإنجيل </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اطاعة التوجيهات</a:t>
                      </a:r>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توقّعاته </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الإيمان</a:t>
                      </a:r>
                      <a:r>
                        <a:rPr lang="ar-LB" sz="4800" baseline="0" dirty="0" smtClean="0">
                          <a:latin typeface="Traditional Arabic" pitchFamily="18" charset="-78"/>
                          <a:cs typeface="Traditional Arabic" pitchFamily="18" charset="-78"/>
                        </a:rPr>
                        <a:t> بالمسيح</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الثقة</a:t>
                      </a:r>
                      <a:r>
                        <a:rPr lang="ar-LB" sz="4800" baseline="0" dirty="0" smtClean="0">
                          <a:latin typeface="Traditional Arabic" pitchFamily="18" charset="-78"/>
                          <a:cs typeface="Traditional Arabic" pitchFamily="18" charset="-78"/>
                        </a:rPr>
                        <a:t> بالرّب</a:t>
                      </a:r>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3524953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30706" y="330520"/>
            <a:ext cx="9113293" cy="5262979"/>
          </a:xfrm>
          <a:prstGeom prst="rect">
            <a:avLst/>
          </a:prstGeom>
          <a:noFill/>
        </p:spPr>
        <p:txBody>
          <a:bodyPr wrap="square" rtlCol="0">
            <a:spAutoFit/>
          </a:bodyPr>
          <a:lstStyle/>
          <a:p>
            <a:pPr algn="ctr" rtl="1"/>
            <a:r>
              <a:rPr lang="ar-LB" sz="4800" b="1" dirty="0">
                <a:solidFill>
                  <a:srgbClr val="002060"/>
                </a:solidFill>
                <a:latin typeface="Traditional Arabic" pitchFamily="18" charset="-78"/>
                <a:cs typeface="Traditional Arabic" pitchFamily="18" charset="-78"/>
              </a:rPr>
              <a:t>12فَإِنِّي أَجْتَازُ فِي أَرْضِ مِصْرَ هذِهِ اللَّيْلَةَ، وَأَضْرِبُ كُلَّ بِكْرٍ فِي أَرْضِ مِصْرَ مِنَ النَّاسِ وَالْبَهَائِمِ. وَأَصْنَعُ أَحْكَامًا بِكُلِّ آلِهَةِ الْمِصْرِيِّينَ. أَنَا الرَّبُّ. 13وَيَكُونُ لَكُمُ الدَّمُ عَلاَمَةً عَلَى الْبُيُوتِ الَّتِي أَنْتُمْ فِيهَا، فَأَرَى الدَّمَ وَأَعْبُرُ عَنْكُمْ، فَلاَ يَكُونُ عَلَيْكُمْ ضَرْبَةٌ لِلْهَلاَكِ حِينَ أَضْرِبُ أَرْضَ مِصْرَ. 14وَيَكُونُ لَكُمْ هذَا الْيَوْمُ تَذْكَارًا فَتُعَيِّدُونَهُ عِيدًا لِلرَّبِّ. فِي أَجْيَالِكُمْ تُعَيِّدُونَهُ فَرِيضَةً أَبَدِيَّةً.</a:t>
            </a:r>
          </a:p>
        </p:txBody>
      </p:sp>
      <p:sp>
        <p:nvSpPr>
          <p:cNvPr id="407" name="TextBox 406"/>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806610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0" y="533401"/>
            <a:ext cx="9220200" cy="5078313"/>
          </a:xfrm>
          <a:prstGeom prst="rect">
            <a:avLst/>
          </a:prstGeom>
          <a:noFill/>
        </p:spPr>
        <p:txBody>
          <a:bodyPr wrap="square" rtlCol="0">
            <a:spAutoFit/>
          </a:bodyPr>
          <a:lstStyle/>
          <a:p>
            <a:pPr algn="ctr" rtl="1"/>
            <a:r>
              <a:rPr lang="ar-LB" sz="5400" b="1" dirty="0">
                <a:solidFill>
                  <a:srgbClr val="002060"/>
                </a:solidFill>
                <a:latin typeface="Traditional Arabic" pitchFamily="18" charset="-78"/>
                <a:cs typeface="Traditional Arabic" pitchFamily="18" charset="-78"/>
              </a:rPr>
              <a:t>29فَحَدَثَ فِي نِصْفِ اللَّيْلِ أَنَّ الرَّبَّ ضَرَبَ كُلَّ بِكْرٍ فِي أَرْضِ مِصْرَ، مِنْ بِكْرِ فِرْعَوْنَ الْجَالِسِ عَلَى كُرْسِيِّهِ إِلَى بِكْرِ الأَسِيرِ الَّذِي فِي السِّجْنِ، وَكُلَّ بِكْرِ بَهِيمَةٍ. 30فَقَامَ فِرْعَوْنُ لَيْلاً هُوَ وَكُلُّ عَبِيدِهِ وَجَمِيعُ الْمِصْرِيِّينَ. وَكَانَ صُرَاخٌ عَظِيمٌ فِي مِصْرَ، لأَنَّهُ لَمْ يَكُنْ بَيْتٌ لَيْسَ فِيهِ مَيْتٌ.</a:t>
            </a:r>
          </a:p>
        </p:txBody>
      </p:sp>
      <p:sp>
        <p:nvSpPr>
          <p:cNvPr id="407" name="TextBox 406"/>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806610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رابعا. قبول </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3596803580"/>
              </p:ext>
            </p:extLst>
          </p:nvPr>
        </p:nvGraphicFramePr>
        <p:xfrm>
          <a:off x="228600" y="2286000"/>
          <a:ext cx="8503479" cy="42672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قبوله </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3644635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رابعا. قبول </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2398186673"/>
              </p:ext>
            </p:extLst>
          </p:nvPr>
        </p:nvGraphicFramePr>
        <p:xfrm>
          <a:off x="228600" y="2286000"/>
          <a:ext cx="8503479" cy="42672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دم</a:t>
                      </a:r>
                      <a:r>
                        <a:rPr lang="ar-LB" sz="4800" baseline="0" dirty="0" smtClean="0">
                          <a:latin typeface="Traditional Arabic" pitchFamily="18" charset="-78"/>
                          <a:cs typeface="Traditional Arabic" pitchFamily="18" charset="-78"/>
                        </a:rPr>
                        <a:t> المسيح</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علامة</a:t>
                      </a:r>
                      <a:r>
                        <a:rPr lang="ar-LB" sz="4800" baseline="0" dirty="0" smtClean="0">
                          <a:latin typeface="Traditional Arabic" pitchFamily="18" charset="-78"/>
                          <a:cs typeface="Traditional Arabic" pitchFamily="18" charset="-78"/>
                        </a:rPr>
                        <a:t> الدم</a:t>
                      </a:r>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قبوله </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35249534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رابعا. قبول </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4081404850"/>
              </p:ext>
            </p:extLst>
          </p:nvPr>
        </p:nvGraphicFramePr>
        <p:xfrm>
          <a:off x="228600" y="2286000"/>
          <a:ext cx="8503479" cy="42672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دم</a:t>
                      </a:r>
                      <a:r>
                        <a:rPr lang="ar-LB" sz="4800" baseline="0" dirty="0" smtClean="0">
                          <a:latin typeface="Traditional Arabic" pitchFamily="18" charset="-78"/>
                          <a:cs typeface="Traditional Arabic" pitchFamily="18" charset="-78"/>
                        </a:rPr>
                        <a:t> المسيح</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علامة</a:t>
                      </a:r>
                      <a:r>
                        <a:rPr lang="ar-LB" sz="4800" baseline="0" dirty="0" smtClean="0">
                          <a:latin typeface="Traditional Arabic" pitchFamily="18" charset="-78"/>
                          <a:cs typeface="Traditional Arabic" pitchFamily="18" charset="-78"/>
                        </a:rPr>
                        <a:t> الدم</a:t>
                      </a:r>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قبوله </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الخلاص</a:t>
                      </a:r>
                      <a:r>
                        <a:rPr lang="ar-LB" sz="4800" baseline="0" dirty="0" smtClean="0">
                          <a:latin typeface="Traditional Arabic" pitchFamily="18" charset="-78"/>
                          <a:cs typeface="Traditional Arabic" pitchFamily="18" charset="-78"/>
                        </a:rPr>
                        <a:t> الأكيد</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نجاة</a:t>
                      </a:r>
                      <a:r>
                        <a:rPr lang="ar-LB" sz="4800" baseline="0" dirty="0" smtClean="0">
                          <a:latin typeface="Traditional Arabic" pitchFamily="18" charset="-78"/>
                          <a:cs typeface="Traditional Arabic" pitchFamily="18" charset="-78"/>
                        </a:rPr>
                        <a:t> الأبكار</a:t>
                      </a:r>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2041260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0" y="512236"/>
            <a:ext cx="9144000" cy="4924425"/>
          </a:xfrm>
          <a:prstGeom prst="rect">
            <a:avLst/>
          </a:prstGeom>
          <a:noFill/>
        </p:spPr>
        <p:txBody>
          <a:bodyPr wrap="square" rtlCol="0">
            <a:spAutoFit/>
          </a:bodyPr>
          <a:lstStyle/>
          <a:p>
            <a:pPr algn="ctr" rtl="1"/>
            <a:r>
              <a:rPr lang="ar-LB" sz="8800" b="1" dirty="0" smtClean="0">
                <a:latin typeface="Traditional Arabic" pitchFamily="18" charset="-78"/>
                <a:cs typeface="Traditional Arabic" pitchFamily="18" charset="-78"/>
              </a:rPr>
              <a:t>ما هي علاقة العهد القديم </a:t>
            </a:r>
          </a:p>
          <a:p>
            <a:pPr algn="ctr" rtl="1"/>
            <a:r>
              <a:rPr lang="ar-LB" sz="8800" b="1" dirty="0" smtClean="0">
                <a:latin typeface="Traditional Arabic" pitchFamily="18" charset="-78"/>
                <a:cs typeface="Traditional Arabic" pitchFamily="18" charset="-78"/>
              </a:rPr>
              <a:t>بالعهد الجديد؟</a:t>
            </a:r>
          </a:p>
          <a:p>
            <a:pPr algn="ctr" rtl="1"/>
            <a:r>
              <a:rPr lang="ar-LB" sz="13800" b="1" dirty="0" smtClean="0">
                <a:solidFill>
                  <a:schemeClr val="tx2">
                    <a:lumMod val="60000"/>
                    <a:lumOff val="40000"/>
                  </a:schemeClr>
                </a:solidFill>
                <a:latin typeface="Traditional Arabic" pitchFamily="18" charset="-78"/>
                <a:cs typeface="Traditional Arabic" pitchFamily="18" charset="-78"/>
              </a:rPr>
              <a:t>يسوع المسيح</a:t>
            </a:r>
            <a:endParaRPr lang="ar-LB" sz="13800" b="1" dirty="0">
              <a:solidFill>
                <a:schemeClr val="tx2">
                  <a:lumMod val="60000"/>
                  <a:lumOff val="40000"/>
                </a:schemeClr>
              </a:solidFill>
              <a:latin typeface="Traditional Arabic" pitchFamily="18" charset="-78"/>
              <a:cs typeface="Traditional Arabic" pitchFamily="18" charset="-78"/>
            </a:endParaRPr>
          </a:p>
        </p:txBody>
      </p:sp>
      <p:sp>
        <p:nvSpPr>
          <p:cNvPr id="407" name="TextBox 406"/>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290592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رابعا. قبول </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227488661"/>
              </p:ext>
            </p:extLst>
          </p:nvPr>
        </p:nvGraphicFramePr>
        <p:xfrm>
          <a:off x="228600" y="2286000"/>
          <a:ext cx="8503479" cy="42672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دم</a:t>
                      </a:r>
                      <a:r>
                        <a:rPr lang="ar-LB" sz="4800" baseline="0" dirty="0" smtClean="0">
                          <a:latin typeface="Traditional Arabic" pitchFamily="18" charset="-78"/>
                          <a:cs typeface="Traditional Arabic" pitchFamily="18" charset="-78"/>
                        </a:rPr>
                        <a:t> المسيح</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علامة</a:t>
                      </a:r>
                      <a:r>
                        <a:rPr lang="ar-LB" sz="4800" baseline="0" dirty="0" smtClean="0">
                          <a:latin typeface="Traditional Arabic" pitchFamily="18" charset="-78"/>
                          <a:cs typeface="Traditional Arabic" pitchFamily="18" charset="-78"/>
                        </a:rPr>
                        <a:t> الدم</a:t>
                      </a:r>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قبوله </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الخلاص</a:t>
                      </a:r>
                      <a:r>
                        <a:rPr lang="ar-LB" sz="4800" baseline="0" dirty="0" smtClean="0">
                          <a:latin typeface="Traditional Arabic" pitchFamily="18" charset="-78"/>
                          <a:cs typeface="Traditional Arabic" pitchFamily="18" charset="-78"/>
                        </a:rPr>
                        <a:t> الأكيد</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نجاة</a:t>
                      </a:r>
                      <a:r>
                        <a:rPr lang="ar-LB" sz="4800" baseline="0" dirty="0" smtClean="0">
                          <a:latin typeface="Traditional Arabic" pitchFamily="18" charset="-78"/>
                          <a:cs typeface="Traditional Arabic" pitchFamily="18" charset="-78"/>
                        </a:rPr>
                        <a:t> الأبكار</a:t>
                      </a:r>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مائدة الرّب</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ذكرى الفصح</a:t>
                      </a:r>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2041260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0" y="304800"/>
            <a:ext cx="9144000" cy="5509200"/>
          </a:xfrm>
          <a:prstGeom prst="rect">
            <a:avLst/>
          </a:prstGeom>
          <a:noFill/>
        </p:spPr>
        <p:txBody>
          <a:bodyPr wrap="square" rtlCol="0">
            <a:spAutoFit/>
          </a:bodyPr>
          <a:lstStyle/>
          <a:p>
            <a:pPr algn="ctr" rtl="1"/>
            <a:r>
              <a:rPr lang="ar-LB" sz="4400" b="1" dirty="0">
                <a:solidFill>
                  <a:srgbClr val="002060"/>
                </a:solidFill>
                <a:latin typeface="Traditional Arabic" pitchFamily="18" charset="-78"/>
                <a:cs typeface="Traditional Arabic" pitchFamily="18" charset="-78"/>
              </a:rPr>
              <a:t>1وَكَلَّمَ الرَّبُّ مُوسَى وَهَارُونَ فِي أَرْضِ مِصْرَ قَائِلاً: 2«هذَا الشَّهْرُ يَكُونُ لَكُمْ رَأْسَ الشُّهُورِ. هُوَ لَكُمْ أَوَّلُ شُهُورِ السَّنَةِ. 3كَلِّمَا كُلَّ جَمَاعَةِ إِسْرَائِيلَ قَائِلَيْنِ: فِي الْعَاشِرِ مِنْ هذَا الشَّهْرِ يَأْخُذُونَ لَهُمْ كُلُّ وَاحِدٍ شَاةً بِحَسَبِ بُيُوتِ الآبَاءِ، شَاةً لِلْبَيْتِ. 4وَإِنْ كَانَ الْبَيْتُ صَغِيرًا عَنْ أَنْ يَكُونَ كُفْوًا لِشَاةٍ، يَأْخُذُ هُوَ وَجَارُهُ الْقَرِيبُ مِنْ بَيْتِهِ بِحَسَبِ عَدَدِ النُّفُوسِ. كُلُّ وَاحِدٍ عَلَى حَسَبِ أُكْلِهِ تَحْسِبُونَ لِلشَّاةِ. 5تَكُونُ لَكُمْ شَاةً صَحِيحَةً ذَكَرًا ابْنَ سَنَةٍ، تَأْخُذُونَهُ مِنَ الْخِرْفَانِ أَوْ مِنَ الْمَوَاعِزِ.</a:t>
            </a:r>
          </a:p>
        </p:txBody>
      </p:sp>
      <p:sp>
        <p:nvSpPr>
          <p:cNvPr id="407" name="TextBox 406"/>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4207478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أولا. صفات </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2077922300"/>
              </p:ext>
            </p:extLst>
          </p:nvPr>
        </p:nvGraphicFramePr>
        <p:xfrm>
          <a:off x="228600" y="2514600"/>
          <a:ext cx="8503479" cy="32004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صفاته</a:t>
                      </a:r>
                      <a:r>
                        <a:rPr lang="ar-LB" sz="4800" baseline="0" dirty="0" smtClean="0">
                          <a:latin typeface="Traditional Arabic" pitchFamily="18" charset="-78"/>
                          <a:cs typeface="Traditional Arabic" pitchFamily="18" charset="-78"/>
                        </a:rPr>
                        <a:t> </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977505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أولا. صفات </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3536838822"/>
              </p:ext>
            </p:extLst>
          </p:nvPr>
        </p:nvGraphicFramePr>
        <p:xfrm>
          <a:off x="228600" y="2514600"/>
          <a:ext cx="8503479" cy="32004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براءة</a:t>
                      </a:r>
                      <a:r>
                        <a:rPr lang="ar-LB" sz="4800" baseline="0" dirty="0" smtClean="0">
                          <a:latin typeface="Traditional Arabic" pitchFamily="18" charset="-78"/>
                          <a:cs typeface="Traditional Arabic" pitchFamily="18" charset="-78"/>
                        </a:rPr>
                        <a:t> المسيح</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براءة الخروف</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صفاته</a:t>
                      </a:r>
                      <a:r>
                        <a:rPr lang="ar-LB" sz="4800" baseline="0" dirty="0" smtClean="0">
                          <a:latin typeface="Traditional Arabic" pitchFamily="18" charset="-78"/>
                          <a:cs typeface="Traditional Arabic" pitchFamily="18" charset="-78"/>
                        </a:rPr>
                        <a:t> </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3524953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1" y="152400"/>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أولا. صفات </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3292817648"/>
              </p:ext>
            </p:extLst>
          </p:nvPr>
        </p:nvGraphicFramePr>
        <p:xfrm>
          <a:off x="228600" y="2514600"/>
          <a:ext cx="8503479" cy="32004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براءة</a:t>
                      </a:r>
                      <a:r>
                        <a:rPr lang="ar-LB" sz="4800" baseline="0" dirty="0" smtClean="0">
                          <a:latin typeface="Traditional Arabic" pitchFamily="18" charset="-78"/>
                          <a:cs typeface="Traditional Arabic" pitchFamily="18" charset="-78"/>
                        </a:rPr>
                        <a:t> المسيح</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براءة الخروف</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صفاته</a:t>
                      </a:r>
                      <a:r>
                        <a:rPr lang="ar-LB" sz="4800" baseline="0" dirty="0" smtClean="0">
                          <a:latin typeface="Traditional Arabic" pitchFamily="18" charset="-78"/>
                          <a:cs typeface="Traditional Arabic" pitchFamily="18" charset="-78"/>
                        </a:rPr>
                        <a:t> </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كمال المسيح</a:t>
                      </a:r>
                      <a:endParaRPr lang="en-US" sz="4800" dirty="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كمال الذبيحة</a:t>
                      </a:r>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3145714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40943" y="235089"/>
            <a:ext cx="9144000" cy="5632311"/>
          </a:xfrm>
          <a:prstGeom prst="rect">
            <a:avLst/>
          </a:prstGeom>
          <a:noFill/>
        </p:spPr>
        <p:txBody>
          <a:bodyPr wrap="square" rtlCol="0">
            <a:spAutoFit/>
          </a:bodyPr>
          <a:lstStyle/>
          <a:p>
            <a:pPr algn="ctr" rtl="1"/>
            <a:r>
              <a:rPr lang="ar-LB" sz="4000" b="1" dirty="0">
                <a:solidFill>
                  <a:srgbClr val="002060"/>
                </a:solidFill>
                <a:latin typeface="Traditional Arabic" pitchFamily="18" charset="-78"/>
                <a:cs typeface="Traditional Arabic" pitchFamily="18" charset="-78"/>
              </a:rPr>
              <a:t>6وَيَكُونُ عِنْدَكُمْ تَحْتَ الْحِفْظِ إِلَى الْيَوْمِ الرَّابِعَ عَشَرَ مِنْ هذَا الشَّهْرِ. ثُمَّ يَذْبَحُهُ كُلُّ جُمْهُورِ جَمَاعَةِ إِسْرَائِيلَ فِي الْعَشِيَّةِ. 7وَيَأْخُذُونَ مِنَ الدَّمِ وَيَجْعَلُونَهُ عَلَى الْقَائِمَتَيْنِ وَالْعَتَبَةِ الْعُلْيَا فِي الْبُيُوتِ الَّتِي يَأْكُلُونَهُ فِيهَا. 8وَيَأْكُلُونَ اللَّحْمَ تِلْكَ اللَّيْلَةَ مَشْوِيًّا بِالنَّارِ مَعَ فَطِيرٍ. عَلَى أَعْشَابٍ مُرَّةٍ يَأْكُلُونَهُ. 9لاَ تَأْكُلُوا مِنْهُ نِيئًا أَوْ طَبِيخًا مَطْبُوخًا بِالْمَاءِ، بَلْ مَشْوِيًّا بِالنَّارِ. رَأْسَهُ مَعَ أَكَارِعِهِ وَجَوْفِهِ. 10وَلاَ تُبْقُوا مِنْهُ إِلَى الصَّبَاحِ. وَالْبَاقِي مِنْهُ إِلَى الصَّبَاحِ، تُحْرِقُونَهُ بِالنَّارِ. 11وَهكَذَا تَأْكُلُونَهُ: أَحْقَاؤُكُمْ مَشْدُودَةٌ، وَأَحْذِيَتُكُمْ فِي أَرْجُلِكُمْ، وَعِصِيُّكُمْ فِي أَيْدِيكُمْ. وَتَأْكُلُونَهُ بِعَجَلَةٍ. هُوَ فِصْحٌ لِلرَّبِّ.</a:t>
            </a:r>
          </a:p>
        </p:txBody>
      </p:sp>
      <p:sp>
        <p:nvSpPr>
          <p:cNvPr id="407" name="TextBox 406"/>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806610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ثانيا. فداء</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3423612299"/>
              </p:ext>
            </p:extLst>
          </p:nvPr>
        </p:nvGraphicFramePr>
        <p:xfrm>
          <a:off x="304800" y="2286000"/>
          <a:ext cx="8503479" cy="42672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endParaRPr lang="ar-LB" sz="4800" dirty="0" smtClean="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فداءه </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3913855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08" name="TextBox 407"/>
          <p:cNvSpPr txBox="1"/>
          <p:nvPr/>
        </p:nvSpPr>
        <p:spPr>
          <a:xfrm>
            <a:off x="0" y="52023"/>
            <a:ext cx="9144000"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ثانيا. فداء</a:t>
            </a:r>
          </a:p>
          <a:p>
            <a:pPr algn="ctr" rtl="1"/>
            <a:r>
              <a:rPr lang="ar-LB" sz="6000" b="1" dirty="0" smtClean="0">
                <a:solidFill>
                  <a:schemeClr val="tx2">
                    <a:lumMod val="75000"/>
                  </a:schemeClr>
                </a:solidFill>
                <a:latin typeface="Traditional Arabic" pitchFamily="18" charset="-78"/>
                <a:cs typeface="Traditional Arabic" pitchFamily="18" charset="-78"/>
              </a:rPr>
              <a:t>المسيح خروف الفصح</a:t>
            </a:r>
          </a:p>
        </p:txBody>
      </p:sp>
      <p:graphicFrame>
        <p:nvGraphicFramePr>
          <p:cNvPr id="3" name="Table 2"/>
          <p:cNvGraphicFramePr>
            <a:graphicFrameLocks noGrp="1"/>
          </p:cNvGraphicFramePr>
          <p:nvPr>
            <p:extLst>
              <p:ext uri="{D42A27DB-BD31-4B8C-83A1-F6EECF244321}">
                <p14:modId xmlns:p14="http://schemas.microsoft.com/office/powerpoint/2010/main" val="715750652"/>
              </p:ext>
            </p:extLst>
          </p:nvPr>
        </p:nvGraphicFramePr>
        <p:xfrm>
          <a:off x="304800" y="2286000"/>
          <a:ext cx="8503479" cy="4267200"/>
        </p:xfrm>
        <a:graphic>
          <a:graphicData uri="http://schemas.openxmlformats.org/drawingml/2006/table">
            <a:tbl>
              <a:tblPr firstRow="1" bandRow="1">
                <a:tableStyleId>{5C22544A-7EE6-4342-B048-85BDC9FD1C3A}</a:tableStyleId>
              </a:tblPr>
              <a:tblGrid>
                <a:gridCol w="2834493"/>
                <a:gridCol w="2834493"/>
                <a:gridCol w="2834493"/>
              </a:tblGrid>
              <a:tr h="1066800">
                <a:tc>
                  <a:txBody>
                    <a:bodyPr/>
                    <a:lstStyle/>
                    <a:p>
                      <a:pPr algn="ctr"/>
                      <a:r>
                        <a:rPr lang="ar-LB" sz="4800" dirty="0" smtClean="0">
                          <a:latin typeface="Traditional Arabic" pitchFamily="18" charset="-78"/>
                          <a:cs typeface="Traditional Arabic" pitchFamily="18" charset="-78"/>
                        </a:rPr>
                        <a:t>المسيح فصحنا</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خروف الفصح</a:t>
                      </a:r>
                      <a:endParaRPr lang="en-US" sz="4800" dirty="0">
                        <a:latin typeface="Traditional Arabic" pitchFamily="18" charset="-78"/>
                        <a:cs typeface="Traditional Arabic" pitchFamily="18" charset="-78"/>
                      </a:endParaRPr>
                    </a:p>
                  </a:txBody>
                  <a:tcPr/>
                </a:tc>
                <a:tc>
                  <a:txBody>
                    <a:bodyPr/>
                    <a:lstStyle/>
                    <a:p>
                      <a:pPr algn="ctr"/>
                      <a:r>
                        <a:rPr lang="ar-LB" sz="4800" dirty="0" smtClean="0">
                          <a:latin typeface="Traditional Arabic" pitchFamily="18" charset="-78"/>
                          <a:cs typeface="Traditional Arabic" pitchFamily="18" charset="-78"/>
                        </a:rPr>
                        <a:t>الموضوع</a:t>
                      </a:r>
                      <a:endParaRPr lang="en-US" sz="4800" dirty="0">
                        <a:latin typeface="Traditional Arabic" pitchFamily="18" charset="-78"/>
                        <a:cs typeface="Traditional Arabic" pitchFamily="18" charset="-78"/>
                      </a:endParaRPr>
                    </a:p>
                  </a:txBody>
                  <a:tcPr/>
                </a:tc>
              </a:tr>
              <a:tr h="1066800">
                <a:tc>
                  <a:txBody>
                    <a:bodyPr/>
                    <a:lstStyle/>
                    <a:p>
                      <a:pPr algn="ctr" rtl="1"/>
                      <a:r>
                        <a:rPr lang="ar-LB" sz="4800" dirty="0" smtClean="0">
                          <a:latin typeface="Traditional Arabic" pitchFamily="18" charset="-78"/>
                          <a:cs typeface="Traditional Arabic" pitchFamily="18" charset="-78"/>
                        </a:rPr>
                        <a:t>موت</a:t>
                      </a:r>
                      <a:r>
                        <a:rPr lang="ar-LB" sz="4800" baseline="0" dirty="0" smtClean="0">
                          <a:latin typeface="Traditional Arabic" pitchFamily="18" charset="-78"/>
                          <a:cs typeface="Traditional Arabic" pitchFamily="18" charset="-78"/>
                        </a:rPr>
                        <a:t> المسيح</a:t>
                      </a:r>
                      <a:endParaRPr lang="ar-LB" sz="4800" dirty="0" smtClean="0">
                        <a:latin typeface="Traditional Arabic" pitchFamily="18" charset="-78"/>
                        <a:cs typeface="Traditional Arabic" pitchFamily="18" charset="-78"/>
                      </a:endParaRPr>
                    </a:p>
                  </a:txBody>
                  <a:tcPr/>
                </a:tc>
                <a:tc>
                  <a:txBody>
                    <a:bodyPr/>
                    <a:lstStyle/>
                    <a:p>
                      <a:pPr algn="ctr" rtl="1"/>
                      <a:r>
                        <a:rPr lang="ar-LB" sz="4800" dirty="0" smtClean="0">
                          <a:latin typeface="Traditional Arabic" pitchFamily="18" charset="-78"/>
                          <a:cs typeface="Traditional Arabic" pitchFamily="18" charset="-78"/>
                        </a:rPr>
                        <a:t>ذبح</a:t>
                      </a:r>
                      <a:r>
                        <a:rPr lang="ar-LB" sz="4800" baseline="0" dirty="0" smtClean="0">
                          <a:latin typeface="Traditional Arabic" pitchFamily="18" charset="-78"/>
                          <a:cs typeface="Traditional Arabic" pitchFamily="18" charset="-78"/>
                        </a:rPr>
                        <a:t> الخروف</a:t>
                      </a:r>
                      <a:endParaRPr lang="en-US" sz="4800" dirty="0">
                        <a:latin typeface="Traditional Arabic" pitchFamily="18" charset="-78"/>
                        <a:cs typeface="Traditional Arabic" pitchFamily="18" charset="-78"/>
                      </a:endParaRPr>
                    </a:p>
                  </a:txBody>
                  <a:tcPr/>
                </a:tc>
                <a:tc>
                  <a:txBody>
                    <a:bodyPr/>
                    <a:lstStyle/>
                    <a:p>
                      <a:pPr algn="ctr" rtl="1"/>
                      <a:r>
                        <a:rPr lang="ar-LB" sz="4800" baseline="0" dirty="0" smtClean="0">
                          <a:latin typeface="Traditional Arabic" pitchFamily="18" charset="-78"/>
                          <a:cs typeface="Traditional Arabic" pitchFamily="18" charset="-78"/>
                        </a:rPr>
                        <a:t>فداءه </a:t>
                      </a:r>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r h="1066800">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c>
                  <a:txBody>
                    <a:bodyPr/>
                    <a:lstStyle/>
                    <a:p>
                      <a:pPr algn="ctr" rtl="1"/>
                      <a:endParaRPr lang="en-US" sz="4800" dirty="0">
                        <a:latin typeface="Traditional Arabic" pitchFamily="18" charset="-78"/>
                        <a:cs typeface="Traditional Arabic" pitchFamily="18" charset="-78"/>
                      </a:endParaRPr>
                    </a:p>
                  </a:txBody>
                  <a:tcPr/>
                </a:tc>
              </a:tr>
            </a:tbl>
          </a:graphicData>
        </a:graphic>
      </p:graphicFrame>
      <p:sp>
        <p:nvSpPr>
          <p:cNvPr id="409" name="TextBox 408"/>
          <p:cNvSpPr txBox="1"/>
          <p:nvPr/>
        </p:nvSpPr>
        <p:spPr>
          <a:xfrm>
            <a:off x="0" y="60198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638017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604</Words>
  <Application>Microsoft Office PowerPoint</Application>
  <PresentationFormat>On-screen Show (4:3)</PresentationFormat>
  <Paragraphs>169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USER</cp:lastModifiedBy>
  <cp:revision>83</cp:revision>
  <dcterms:created xsi:type="dcterms:W3CDTF">2014-01-18T13:18:16Z</dcterms:created>
  <dcterms:modified xsi:type="dcterms:W3CDTF">2021-09-07T11:16:29Z</dcterms:modified>
</cp:coreProperties>
</file>