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60" r:id="rId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63EC520-5D70-434D-8199-C3B856A42970}" type="datetimeFigureOut">
              <a:rPr lang="en-US"/>
              <a:pPr>
                <a:defRPr/>
              </a:pPr>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0BCBCDA4-0DEB-46C1-9E1C-C0C2307EA664}" type="slidenum">
              <a:rPr lang="en-US"/>
              <a:pPr>
                <a:defRPr/>
              </a:pPr>
              <a:t>‹#›</a:t>
            </a:fld>
            <a:endParaRPr lang="en-US"/>
          </a:p>
        </p:txBody>
      </p:sp>
    </p:spTree>
    <p:extLst>
      <p:ext uri="{BB962C8B-B14F-4D97-AF65-F5344CB8AC3E}">
        <p14:creationId xmlns:p14="http://schemas.microsoft.com/office/powerpoint/2010/main" val="42414990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9146EE-61EC-42CF-ADC3-9F95E4AB6A8E}"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788509-6908-4B7B-819E-FD3CE9FBE40E}" type="slidenum">
              <a:rPr lang="en-US"/>
              <a:pPr>
                <a:defRPr/>
              </a:pPr>
              <a:t>‹#›</a:t>
            </a:fld>
            <a:endParaRPr lang="en-US"/>
          </a:p>
        </p:txBody>
      </p:sp>
    </p:spTree>
    <p:extLst>
      <p:ext uri="{BB962C8B-B14F-4D97-AF65-F5344CB8AC3E}">
        <p14:creationId xmlns:p14="http://schemas.microsoft.com/office/powerpoint/2010/main" val="215841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4DEE50-E555-48C6-BBC1-F372FB6D26F7}"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9B1970-96A5-458A-82D0-661802815F65}" type="slidenum">
              <a:rPr lang="en-US"/>
              <a:pPr>
                <a:defRPr/>
              </a:pPr>
              <a:t>‹#›</a:t>
            </a:fld>
            <a:endParaRPr lang="en-US"/>
          </a:p>
        </p:txBody>
      </p:sp>
    </p:spTree>
    <p:extLst>
      <p:ext uri="{BB962C8B-B14F-4D97-AF65-F5344CB8AC3E}">
        <p14:creationId xmlns:p14="http://schemas.microsoft.com/office/powerpoint/2010/main" val="190948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F2AC58-C921-4CAE-ABCA-19799FE6D0AB}"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63331-EB20-4EA4-B4D2-822A493D7DAC}" type="slidenum">
              <a:rPr lang="en-US"/>
              <a:pPr>
                <a:defRPr/>
              </a:pPr>
              <a:t>‹#›</a:t>
            </a:fld>
            <a:endParaRPr lang="en-US"/>
          </a:p>
        </p:txBody>
      </p:sp>
    </p:spTree>
    <p:extLst>
      <p:ext uri="{BB962C8B-B14F-4D97-AF65-F5344CB8AC3E}">
        <p14:creationId xmlns:p14="http://schemas.microsoft.com/office/powerpoint/2010/main" val="333508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1405CE-BD6C-46E9-8DBC-50C090A2DC7A}"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CF7B32-202E-49CA-A9CF-E3805CA55369}" type="slidenum">
              <a:rPr lang="en-US"/>
              <a:pPr>
                <a:defRPr/>
              </a:pPr>
              <a:t>‹#›</a:t>
            </a:fld>
            <a:endParaRPr lang="en-US"/>
          </a:p>
        </p:txBody>
      </p:sp>
    </p:spTree>
    <p:extLst>
      <p:ext uri="{BB962C8B-B14F-4D97-AF65-F5344CB8AC3E}">
        <p14:creationId xmlns:p14="http://schemas.microsoft.com/office/powerpoint/2010/main" val="425257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8689F4-3AF1-49A7-98C8-C321BA9CCE0D}"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2A537D-0DAE-42F1-A9BC-A821D4B7CFF9}" type="slidenum">
              <a:rPr lang="en-US"/>
              <a:pPr>
                <a:defRPr/>
              </a:pPr>
              <a:t>‹#›</a:t>
            </a:fld>
            <a:endParaRPr lang="en-US"/>
          </a:p>
        </p:txBody>
      </p:sp>
    </p:spTree>
    <p:extLst>
      <p:ext uri="{BB962C8B-B14F-4D97-AF65-F5344CB8AC3E}">
        <p14:creationId xmlns:p14="http://schemas.microsoft.com/office/powerpoint/2010/main" val="12258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F00933-0EC2-4463-878E-872D4393354D}"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9DC6F9-9DE2-4EB9-A259-12191F140FB9}" type="slidenum">
              <a:rPr lang="en-US"/>
              <a:pPr>
                <a:defRPr/>
              </a:pPr>
              <a:t>‹#›</a:t>
            </a:fld>
            <a:endParaRPr lang="en-US"/>
          </a:p>
        </p:txBody>
      </p:sp>
    </p:spTree>
    <p:extLst>
      <p:ext uri="{BB962C8B-B14F-4D97-AF65-F5344CB8AC3E}">
        <p14:creationId xmlns:p14="http://schemas.microsoft.com/office/powerpoint/2010/main" val="413655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3DB71D-395B-4D83-B813-9EE370F545BD}" type="datetimeFigureOut">
              <a:rPr lang="en-US"/>
              <a:pPr>
                <a:defRPr/>
              </a:pPr>
              <a:t>9/7/2021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CD829C-9E66-4B4C-93C3-935E305C593B}" type="slidenum">
              <a:rPr lang="en-US"/>
              <a:pPr>
                <a:defRPr/>
              </a:pPr>
              <a:t>‹#›</a:t>
            </a:fld>
            <a:endParaRPr lang="en-US"/>
          </a:p>
        </p:txBody>
      </p:sp>
    </p:spTree>
    <p:extLst>
      <p:ext uri="{BB962C8B-B14F-4D97-AF65-F5344CB8AC3E}">
        <p14:creationId xmlns:p14="http://schemas.microsoft.com/office/powerpoint/2010/main" val="321296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693C8A-2F41-4929-991F-6A1961B7050E}" type="datetimeFigureOut">
              <a:rPr lang="en-US"/>
              <a:pPr>
                <a:defRPr/>
              </a:pPr>
              <a:t>9/7/2021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6F5EB5D-FCBC-4C22-B503-69FDD07FF0A7}" type="slidenum">
              <a:rPr lang="en-US"/>
              <a:pPr>
                <a:defRPr/>
              </a:pPr>
              <a:t>‹#›</a:t>
            </a:fld>
            <a:endParaRPr lang="en-US"/>
          </a:p>
        </p:txBody>
      </p:sp>
    </p:spTree>
    <p:extLst>
      <p:ext uri="{BB962C8B-B14F-4D97-AF65-F5344CB8AC3E}">
        <p14:creationId xmlns:p14="http://schemas.microsoft.com/office/powerpoint/2010/main" val="29738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A0FEA9-B656-4B2C-BBBB-0F8EF8BD6950}" type="datetimeFigureOut">
              <a:rPr lang="en-US"/>
              <a:pPr>
                <a:defRPr/>
              </a:pPr>
              <a:t>9/7/2021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84C56B-1DEF-4B60-A62C-61F98DE5238B}" type="slidenum">
              <a:rPr lang="en-US"/>
              <a:pPr>
                <a:defRPr/>
              </a:pPr>
              <a:t>‹#›</a:t>
            </a:fld>
            <a:endParaRPr lang="en-US"/>
          </a:p>
        </p:txBody>
      </p:sp>
    </p:spTree>
    <p:extLst>
      <p:ext uri="{BB962C8B-B14F-4D97-AF65-F5344CB8AC3E}">
        <p14:creationId xmlns:p14="http://schemas.microsoft.com/office/powerpoint/2010/main" val="33234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8CDAF7-85B7-4F66-A248-5FD83696AC86}"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DB880D-E23C-47C8-AB6F-1C4EFA8D9F68}" type="slidenum">
              <a:rPr lang="en-US"/>
              <a:pPr>
                <a:defRPr/>
              </a:pPr>
              <a:t>‹#›</a:t>
            </a:fld>
            <a:endParaRPr lang="en-US"/>
          </a:p>
        </p:txBody>
      </p:sp>
    </p:spTree>
    <p:extLst>
      <p:ext uri="{BB962C8B-B14F-4D97-AF65-F5344CB8AC3E}">
        <p14:creationId xmlns:p14="http://schemas.microsoft.com/office/powerpoint/2010/main" val="47804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090AA2-7892-47C9-A839-531429499416}"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BDA39D-6D90-4082-966D-EDF5D4DFF574}" type="slidenum">
              <a:rPr lang="en-US"/>
              <a:pPr>
                <a:defRPr/>
              </a:pPr>
              <a:t>‹#›</a:t>
            </a:fld>
            <a:endParaRPr lang="en-US"/>
          </a:p>
        </p:txBody>
      </p:sp>
    </p:spTree>
    <p:extLst>
      <p:ext uri="{BB962C8B-B14F-4D97-AF65-F5344CB8AC3E}">
        <p14:creationId xmlns:p14="http://schemas.microsoft.com/office/powerpoint/2010/main" val="52901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8CDBBB7-4514-4980-A950-938203856A40}" type="datetimeFigureOut">
              <a:rPr lang="en-US"/>
              <a:pPr>
                <a:defRPr/>
              </a:pPr>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C7CBA36A-D642-495D-B0CE-60B6B93A63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
          <p:cNvGrpSpPr>
            <a:grpSpLocks/>
          </p:cNvGrpSpPr>
          <p:nvPr/>
        </p:nvGrpSpPr>
        <p:grpSpPr bwMode="auto">
          <a:xfrm>
            <a:off x="1295400" y="2306638"/>
            <a:ext cx="4811713" cy="4556125"/>
            <a:chOff x="2040" y="4872"/>
            <a:chExt cx="7578" cy="7175"/>
          </a:xfrm>
        </p:grpSpPr>
        <p:grpSp>
          <p:nvGrpSpPr>
            <p:cNvPr id="3077" name="Group 5"/>
            <p:cNvGrpSpPr>
              <a:grpSpLocks/>
            </p:cNvGrpSpPr>
            <p:nvPr/>
          </p:nvGrpSpPr>
          <p:grpSpPr bwMode="auto">
            <a:xfrm>
              <a:off x="2040" y="5027"/>
              <a:ext cx="7578" cy="6646"/>
              <a:chOff x="4500" y="5399"/>
              <a:chExt cx="3990" cy="2867"/>
            </a:xfrm>
          </p:grpSpPr>
          <p:sp>
            <p:nvSpPr>
              <p:cNvPr id="3078"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1000"/>
                  </a:spcAft>
                </a:pPr>
                <a:r>
                  <a:rPr lang="en-US" altLang="en-US" sz="2700">
                    <a:solidFill>
                      <a:srgbClr val="000000"/>
                    </a:solidFill>
                    <a:cs typeface="Arial" panose="020B0604020202020204" pitchFamily="34" charset="0"/>
                  </a:rPr>
                  <a:t> </a:t>
                </a:r>
                <a:endParaRPr lang="en-US" altLang="en-US">
                  <a:latin typeface="Arial" panose="020B0604020202020204" pitchFamily="34" charset="0"/>
                  <a:cs typeface="Arial" panose="020B0604020202020204" pitchFamily="34" charset="0"/>
                </a:endParaRPr>
              </a:p>
            </p:txBody>
          </p:sp>
        </p:grpSp>
      </p:grpSp>
      <p:sp>
        <p:nvSpPr>
          <p:cNvPr id="1369" name="TextBox 1368"/>
          <p:cNvSpPr txBox="1"/>
          <p:nvPr/>
        </p:nvSpPr>
        <p:spPr>
          <a:xfrm>
            <a:off x="9525" y="1250950"/>
            <a:ext cx="9134475" cy="2800350"/>
          </a:xfrm>
          <a:prstGeom prst="rect">
            <a:avLst/>
          </a:prstGeom>
          <a:noFill/>
        </p:spPr>
        <p:txBody>
          <a:bodyPr>
            <a:spAutoFit/>
          </a:bodyPr>
          <a:lstStyle/>
          <a:p>
            <a:pPr algn="ctr" rtl="1" eaLnBrk="1" fontAlgn="auto" hangingPunct="1">
              <a:spcBef>
                <a:spcPts val="0"/>
              </a:spcBef>
              <a:spcAft>
                <a:spcPts val="0"/>
              </a:spcAft>
              <a:defRPr/>
            </a:pPr>
            <a:r>
              <a:rPr lang="ar-LB" sz="8800" b="1" dirty="0">
                <a:solidFill>
                  <a:schemeClr val="tx2">
                    <a:lumMod val="75000"/>
                  </a:schemeClr>
                </a:solidFill>
                <a:latin typeface="Traditional Arabic" pitchFamily="18" charset="-78"/>
                <a:cs typeface="Traditional Arabic" pitchFamily="18" charset="-78"/>
              </a:rPr>
              <a:t>الخطايا غير المعالجة </a:t>
            </a:r>
          </a:p>
          <a:p>
            <a:pPr algn="ctr" rtl="1" eaLnBrk="1" fontAlgn="auto" hangingPunct="1">
              <a:spcBef>
                <a:spcPts val="0"/>
              </a:spcBef>
              <a:spcAft>
                <a:spcPts val="0"/>
              </a:spcAft>
              <a:defRPr/>
            </a:pPr>
            <a:r>
              <a:rPr lang="ar-LB" sz="8800" b="1" dirty="0">
                <a:solidFill>
                  <a:schemeClr val="tx2">
                    <a:lumMod val="75000"/>
                  </a:schemeClr>
                </a:solidFill>
                <a:latin typeface="Traditional Arabic" pitchFamily="18" charset="-78"/>
                <a:cs typeface="Traditional Arabic" pitchFamily="18" charset="-78"/>
              </a:rPr>
              <a:t>في حياة المؤمن</a:t>
            </a:r>
          </a:p>
        </p:txBody>
      </p:sp>
      <p:sp>
        <p:nvSpPr>
          <p:cNvPr id="3076" name="TextBox 1"/>
          <p:cNvSpPr txBox="1">
            <a:spLocks noChangeArrowheads="1"/>
          </p:cNvSpPr>
          <p:nvPr/>
        </p:nvSpPr>
        <p:spPr bwMode="auto">
          <a:xfrm>
            <a:off x="9525" y="5562600"/>
            <a:ext cx="9134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600" b="1">
                <a:solidFill>
                  <a:srgbClr val="FF0000"/>
                </a:solidFill>
              </a:rPr>
              <a:t>www.cbbclebanon.com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4"/>
          <p:cNvGrpSpPr>
            <a:grpSpLocks/>
          </p:cNvGrpSpPr>
          <p:nvPr/>
        </p:nvGrpSpPr>
        <p:grpSpPr bwMode="auto">
          <a:xfrm>
            <a:off x="1295400" y="2306638"/>
            <a:ext cx="4811713" cy="4556125"/>
            <a:chOff x="2040" y="4872"/>
            <a:chExt cx="7578" cy="7175"/>
          </a:xfrm>
        </p:grpSpPr>
        <p:grpSp>
          <p:nvGrpSpPr>
            <p:cNvPr id="4101" name="Group 5"/>
            <p:cNvGrpSpPr>
              <a:grpSpLocks/>
            </p:cNvGrpSpPr>
            <p:nvPr/>
          </p:nvGrpSpPr>
          <p:grpSpPr bwMode="auto">
            <a:xfrm>
              <a:off x="2040" y="5027"/>
              <a:ext cx="7578" cy="6646"/>
              <a:chOff x="4500" y="5399"/>
              <a:chExt cx="3990" cy="2867"/>
            </a:xfrm>
          </p:grpSpPr>
          <p:sp>
            <p:nvSpPr>
              <p:cNvPr id="4102"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1000"/>
                  </a:spcAft>
                </a:pPr>
                <a:r>
                  <a:rPr lang="en-US" altLang="en-US" sz="2700">
                    <a:solidFill>
                      <a:srgbClr val="000000"/>
                    </a:solidFill>
                    <a:cs typeface="Arial" panose="020B0604020202020204" pitchFamily="34" charset="0"/>
                  </a:rPr>
                  <a:t> </a:t>
                </a:r>
                <a:endParaRPr lang="en-US" altLang="en-US">
                  <a:latin typeface="Arial" panose="020B0604020202020204" pitchFamily="34" charset="0"/>
                  <a:cs typeface="Arial" panose="020B0604020202020204" pitchFamily="34" charset="0"/>
                </a:endParaRPr>
              </a:p>
            </p:txBody>
          </p:sp>
        </p:grpSp>
      </p:grpSp>
      <p:sp>
        <p:nvSpPr>
          <p:cNvPr id="1369" name="TextBox 1368"/>
          <p:cNvSpPr txBox="1"/>
          <p:nvPr/>
        </p:nvSpPr>
        <p:spPr>
          <a:xfrm>
            <a:off x="0" y="228600"/>
            <a:ext cx="9144000" cy="6186488"/>
          </a:xfrm>
          <a:prstGeom prst="rect">
            <a:avLst/>
          </a:prstGeom>
          <a:noFill/>
        </p:spPr>
        <p:txBody>
          <a:bodyPr>
            <a:spAutoFit/>
          </a:bodyPr>
          <a:lstStyle/>
          <a:p>
            <a:pPr algn="ct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"لَمْ تُقَاوِمُوا بَعْدُ حَتَّى الدَّمِ مُجَاهِدِينَ ضِدَّ الْخَطِيَّةِ،  وَقَدْ نَسِيتُمُ الْوَعْظَ الَّذِي يُخَاطِبُكُمْ كَبَنِينَ:«يَا ابْنِي لاَ تَحْتَقِرْ تَأْدِيبَ الرَّبِّ، وَلاَ تَخُرْ إِذَا وَبَّخَكَ. ... ثُمَّ قَدْ كَانَ لَنَا آبَاءُ أَجْسَادِنَا مُؤَدِّبِينَ، وَكُنَّا نَهَابُهُمْ. أَفَلاَ نَخْضَعُ بِالأَوْلَى جِدًّا لأَبِي الأَرْوَاحِ، فَنَحْيَا؟ لأَنَّ أُولئِكَ أَدَّبُونَا أَيَّامًا قَلِيلَةً حَسَبَ اسْتِحْسَانِهِمْ، وَأَمَّا هذَا فَلأَجْلِ الْمَنْفَعَةِ، لِكَيْ نَشْتَرِكَ فِي قَدَاسَتِهِ. وَلكِنَّ كُلَّ تَأْدِيبٍ فِي الْحَاضِرِ لاَ يُرَى أَنَّهُ لِلْفَرَحِ بَلْ لِلْحَزَنِ. وَأَمَّا أَخِيرًا فَيُعْطِي الَّذِينَ يَتَدَرَّبُونَ بِهِ ثَمَرَ بِرّ </a:t>
            </a:r>
            <a:r>
              <a:rPr lang="ar-LB" sz="4400" b="1" dirty="0">
                <a:solidFill>
                  <a:schemeClr val="tx2">
                    <a:lumMod val="75000"/>
                  </a:schemeClr>
                </a:solidFill>
                <a:latin typeface="Traditional Arabic" pitchFamily="18" charset="-78"/>
                <a:cs typeface="Traditional Arabic" pitchFamily="18" charset="-78"/>
              </a:rPr>
              <a:t>لِلسَّلاَمِ." </a:t>
            </a:r>
            <a:endParaRPr lang="en-US" sz="4400" b="1" dirty="0">
              <a:solidFill>
                <a:schemeClr val="tx2">
                  <a:lumMod val="75000"/>
                </a:schemeClr>
              </a:solidFill>
              <a:latin typeface="Traditional Arabic" pitchFamily="18" charset="-78"/>
              <a:cs typeface="Traditional Arabic" pitchFamily="18" charset="-78"/>
            </a:endParaRPr>
          </a:p>
          <a:p>
            <a:pPr algn="ct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a:t>
            </a:r>
            <a:r>
              <a:rPr lang="ar-LB" sz="4400" b="1" dirty="0">
                <a:solidFill>
                  <a:schemeClr val="tx2">
                    <a:lumMod val="75000"/>
                  </a:schemeClr>
                </a:solidFill>
                <a:latin typeface="Traditional Arabic" pitchFamily="18" charset="-78"/>
                <a:cs typeface="Traditional Arabic" pitchFamily="18" charset="-78"/>
              </a:rPr>
              <a:t>عب 12: 3و4 و9 و10و11).</a:t>
            </a:r>
            <a:endParaRPr lang="ar-LB" sz="4400" b="1" dirty="0">
              <a:solidFill>
                <a:schemeClr val="tx2">
                  <a:lumMod val="75000"/>
                </a:schemeClr>
              </a:solidFill>
              <a:latin typeface="Traditional Arabic" pitchFamily="18" charset="-78"/>
              <a:cs typeface="Traditional Arabic" pitchFamily="18" charset="-78"/>
            </a:endParaRPr>
          </a:p>
        </p:txBody>
      </p:sp>
      <p:sp>
        <p:nvSpPr>
          <p:cNvPr id="4100" name="TextBox 406"/>
          <p:cNvSpPr txBox="1">
            <a:spLocks noChangeArrowheads="1"/>
          </p:cNvSpPr>
          <p:nvPr/>
        </p:nvSpPr>
        <p:spPr bwMode="auto">
          <a:xfrm>
            <a:off x="9525" y="6172200"/>
            <a:ext cx="9134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600" b="1">
                <a:solidFill>
                  <a:srgbClr val="FF0000"/>
                </a:solidFill>
              </a:rPr>
              <a:t>www.cbbclebanon.com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
          <p:cNvGrpSpPr>
            <a:grpSpLocks/>
          </p:cNvGrpSpPr>
          <p:nvPr/>
        </p:nvGrpSpPr>
        <p:grpSpPr bwMode="auto">
          <a:xfrm>
            <a:off x="1295400" y="2306638"/>
            <a:ext cx="4811713" cy="4556125"/>
            <a:chOff x="2040" y="4872"/>
            <a:chExt cx="7578" cy="7175"/>
          </a:xfrm>
        </p:grpSpPr>
        <p:grpSp>
          <p:nvGrpSpPr>
            <p:cNvPr id="5126" name="Group 5"/>
            <p:cNvGrpSpPr>
              <a:grpSpLocks/>
            </p:cNvGrpSpPr>
            <p:nvPr/>
          </p:nvGrpSpPr>
          <p:grpSpPr bwMode="auto">
            <a:xfrm>
              <a:off x="2040" y="5027"/>
              <a:ext cx="7578" cy="6646"/>
              <a:chOff x="4500" y="5399"/>
              <a:chExt cx="3990" cy="2867"/>
            </a:xfrm>
          </p:grpSpPr>
          <p:sp>
            <p:nvSpPr>
              <p:cNvPr id="5127"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1000"/>
                  </a:spcAft>
                </a:pPr>
                <a:r>
                  <a:rPr lang="en-US" altLang="en-US" sz="2700">
                    <a:solidFill>
                      <a:srgbClr val="000000"/>
                    </a:solidFill>
                    <a:cs typeface="Arial" panose="020B0604020202020204" pitchFamily="34" charset="0"/>
                  </a:rPr>
                  <a:t> </a:t>
                </a:r>
                <a:endParaRPr lang="en-US" altLang="en-US">
                  <a:latin typeface="Arial" panose="020B0604020202020204" pitchFamily="34" charset="0"/>
                  <a:cs typeface="Arial" panose="020B0604020202020204" pitchFamily="34" charset="0"/>
                </a:endParaRPr>
              </a:p>
            </p:txBody>
          </p:sp>
        </p:grpSp>
      </p:grpSp>
      <p:sp>
        <p:nvSpPr>
          <p:cNvPr id="2" name="TextBox 1"/>
          <p:cNvSpPr txBox="1">
            <a:spLocks noChangeArrowheads="1"/>
          </p:cNvSpPr>
          <p:nvPr/>
        </p:nvSpPr>
        <p:spPr bwMode="auto">
          <a:xfrm>
            <a:off x="266700" y="1368425"/>
            <a:ext cx="8610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0" indent="-11430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rtl="1" eaLnBrk="1" hangingPunct="1">
              <a:buFontTx/>
              <a:buAutoNum type="arabicPeriod"/>
            </a:pPr>
            <a:r>
              <a:rPr lang="ar-LB" altLang="en-US" sz="6000" b="1">
                <a:solidFill>
                  <a:srgbClr val="002060"/>
                </a:solidFill>
                <a:latin typeface="Traditional Arabic" panose="02020603050405020304" pitchFamily="18" charset="-78"/>
                <a:cs typeface="Traditional Arabic" panose="02020603050405020304" pitchFamily="18" charset="-78"/>
              </a:rPr>
              <a:t>دعوة المؤمن العليا</a:t>
            </a:r>
          </a:p>
          <a:p>
            <a:pPr algn="r" rtl="1" eaLnBrk="1" hangingPunct="1">
              <a:buFontTx/>
              <a:buAutoNum type="arabicPeriod"/>
            </a:pPr>
            <a:r>
              <a:rPr lang="ar-LB" altLang="en-US" sz="6000" b="1">
                <a:solidFill>
                  <a:srgbClr val="002060"/>
                </a:solidFill>
                <a:latin typeface="Traditional Arabic" panose="02020603050405020304" pitchFamily="18" charset="-78"/>
                <a:cs typeface="Traditional Arabic" panose="02020603050405020304" pitchFamily="18" charset="-78"/>
              </a:rPr>
              <a:t>خطايا المؤمن المتكررة</a:t>
            </a:r>
          </a:p>
          <a:p>
            <a:pPr algn="r" rtl="1" eaLnBrk="1" hangingPunct="1">
              <a:buFontTx/>
              <a:buAutoNum type="arabicPeriod"/>
            </a:pPr>
            <a:r>
              <a:rPr lang="ar-LB" altLang="en-US" sz="6000" b="1">
                <a:solidFill>
                  <a:srgbClr val="002060"/>
                </a:solidFill>
                <a:latin typeface="Traditional Arabic" panose="02020603050405020304" pitchFamily="18" charset="-78"/>
                <a:cs typeface="Traditional Arabic" panose="02020603050405020304" pitchFamily="18" charset="-78"/>
              </a:rPr>
              <a:t>فرص الرّب المستمرّة</a:t>
            </a:r>
          </a:p>
          <a:p>
            <a:pPr algn="r" rtl="1" eaLnBrk="1" hangingPunct="1">
              <a:buFontTx/>
              <a:buAutoNum type="arabicPeriod"/>
            </a:pPr>
            <a:r>
              <a:rPr lang="ar-LB" altLang="en-US" sz="6000" b="1">
                <a:solidFill>
                  <a:srgbClr val="002060"/>
                </a:solidFill>
                <a:latin typeface="Traditional Arabic" panose="02020603050405020304" pitchFamily="18" charset="-78"/>
                <a:cs typeface="Traditional Arabic" panose="02020603050405020304" pitchFamily="18" charset="-78"/>
              </a:rPr>
              <a:t>سقوط المؤمن المفجع</a:t>
            </a:r>
          </a:p>
          <a:p>
            <a:pPr algn="r" rtl="1" eaLnBrk="1" hangingPunct="1">
              <a:buFontTx/>
              <a:buAutoNum type="arabicPeriod"/>
            </a:pPr>
            <a:r>
              <a:rPr lang="ar-LB" altLang="en-US" sz="6000" b="1">
                <a:solidFill>
                  <a:srgbClr val="002060"/>
                </a:solidFill>
                <a:latin typeface="Traditional Arabic" panose="02020603050405020304" pitchFamily="18" charset="-78"/>
                <a:cs typeface="Traditional Arabic" panose="02020603050405020304" pitchFamily="18" charset="-78"/>
              </a:rPr>
              <a:t>علاج الرّب بالتوبة</a:t>
            </a:r>
          </a:p>
        </p:txBody>
      </p:sp>
      <p:sp>
        <p:nvSpPr>
          <p:cNvPr id="408" name="TextBox 407"/>
          <p:cNvSpPr txBox="1"/>
          <p:nvPr/>
        </p:nvSpPr>
        <p:spPr>
          <a:xfrm>
            <a:off x="0" y="447675"/>
            <a:ext cx="9144000" cy="923925"/>
          </a:xfrm>
          <a:prstGeom prst="rect">
            <a:avLst/>
          </a:prstGeom>
          <a:noFill/>
        </p:spPr>
        <p:txBody>
          <a:bodyPr>
            <a:spAutoFit/>
          </a:bodyPr>
          <a:lstStyle/>
          <a:p>
            <a:pPr algn="ct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الخطايا غير المعالجة في حياة المؤمن</a:t>
            </a:r>
          </a:p>
        </p:txBody>
      </p:sp>
      <p:sp>
        <p:nvSpPr>
          <p:cNvPr id="5125" name="TextBox 408"/>
          <p:cNvSpPr txBox="1">
            <a:spLocks noChangeArrowheads="1"/>
          </p:cNvSpPr>
          <p:nvPr/>
        </p:nvSpPr>
        <p:spPr bwMode="auto">
          <a:xfrm>
            <a:off x="9525" y="5983288"/>
            <a:ext cx="9134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600" b="1">
                <a:solidFill>
                  <a:srgbClr val="FF0000"/>
                </a:solidFill>
              </a:rPr>
              <a:t>www.cbbclebanon.com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131</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Arial</vt:lpstr>
      <vt:lpstr>Traditional Arabic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103</cp:revision>
  <dcterms:created xsi:type="dcterms:W3CDTF">2014-01-18T13:18:16Z</dcterms:created>
  <dcterms:modified xsi:type="dcterms:W3CDTF">2021-09-07T09:11:10Z</dcterms:modified>
</cp:coreProperties>
</file>