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8" r:id="rId3"/>
    <p:sldId id="283" r:id="rId4"/>
    <p:sldId id="279" r:id="rId5"/>
    <p:sldId id="290" r:id="rId6"/>
    <p:sldId id="291" r:id="rId7"/>
    <p:sldId id="287" r:id="rId8"/>
    <p:sldId id="284" r:id="rId9"/>
    <p:sldId id="288" r:id="rId10"/>
    <p:sldId id="289"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462353A-F871-44E1-A276-EEEE3E542898}" type="datetimeFigureOut">
              <a:rPr lang="en-US"/>
              <a:pPr>
                <a:defRPr/>
              </a:pPr>
              <a:t>9/7/2021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F42A0EB-D76B-444C-A0F0-E095497B6CF4}" type="slidenum">
              <a:rPr lang="en-US"/>
              <a:pPr>
                <a:defRPr/>
              </a:pPr>
              <a:t>‹#›</a:t>
            </a:fld>
            <a:endParaRPr lang="en-US"/>
          </a:p>
        </p:txBody>
      </p:sp>
    </p:spTree>
    <p:extLst>
      <p:ext uri="{BB962C8B-B14F-4D97-AF65-F5344CB8AC3E}">
        <p14:creationId xmlns:p14="http://schemas.microsoft.com/office/powerpoint/2010/main" val="3339340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0FF74F6-4D2D-4E5E-B120-750D37239018}" type="slidenum">
              <a:rPr lang="en-US" altLang="en-US" smtClean="0"/>
              <a:pPr fontAlgn="base">
                <a:spcBef>
                  <a:spcPct val="0"/>
                </a:spcBef>
                <a:spcAft>
                  <a:spcPct val="0"/>
                </a:spcAft>
              </a:pPr>
              <a:t>2</a:t>
            </a:fld>
            <a:endParaRPr lang="en-US" altLang="en-US" smtClean="0"/>
          </a:p>
        </p:txBody>
      </p:sp>
    </p:spTree>
    <p:extLst>
      <p:ext uri="{BB962C8B-B14F-4D97-AF65-F5344CB8AC3E}">
        <p14:creationId xmlns:p14="http://schemas.microsoft.com/office/powerpoint/2010/main" val="207133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E85BB6E-22FD-485B-80F1-DBA1C4F2442E}" type="slidenum">
              <a:rPr lang="en-US" altLang="en-US" smtClean="0"/>
              <a:pPr fontAlgn="base">
                <a:spcBef>
                  <a:spcPct val="0"/>
                </a:spcBef>
                <a:spcAft>
                  <a:spcPct val="0"/>
                </a:spcAft>
              </a:pPr>
              <a:t>3</a:t>
            </a:fld>
            <a:endParaRPr lang="en-US" altLang="en-US" smtClean="0"/>
          </a:p>
        </p:txBody>
      </p:sp>
    </p:spTree>
    <p:extLst>
      <p:ext uri="{BB962C8B-B14F-4D97-AF65-F5344CB8AC3E}">
        <p14:creationId xmlns:p14="http://schemas.microsoft.com/office/powerpoint/2010/main" val="318744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82F92DF-485E-4C41-9C1E-3C2DE3306E59}" type="slidenum">
              <a:rPr lang="en-US" altLang="en-US" smtClean="0"/>
              <a:pPr fontAlgn="base">
                <a:spcBef>
                  <a:spcPct val="0"/>
                </a:spcBef>
                <a:spcAft>
                  <a:spcPct val="0"/>
                </a:spcAft>
              </a:pPr>
              <a:t>4</a:t>
            </a:fld>
            <a:endParaRPr lang="en-US" altLang="en-US" smtClean="0"/>
          </a:p>
        </p:txBody>
      </p:sp>
    </p:spTree>
    <p:extLst>
      <p:ext uri="{BB962C8B-B14F-4D97-AF65-F5344CB8AC3E}">
        <p14:creationId xmlns:p14="http://schemas.microsoft.com/office/powerpoint/2010/main" val="1887764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9E2FAFE-742D-45F2-913A-4BDADC940DB8}" type="slidenum">
              <a:rPr lang="en-US" altLang="en-US" smtClean="0"/>
              <a:pPr fontAlgn="base">
                <a:spcBef>
                  <a:spcPct val="0"/>
                </a:spcBef>
                <a:spcAft>
                  <a:spcPct val="0"/>
                </a:spcAft>
              </a:pPr>
              <a:t>5</a:t>
            </a:fld>
            <a:endParaRPr lang="en-US" altLang="en-US" smtClean="0"/>
          </a:p>
        </p:txBody>
      </p:sp>
    </p:spTree>
    <p:extLst>
      <p:ext uri="{BB962C8B-B14F-4D97-AF65-F5344CB8AC3E}">
        <p14:creationId xmlns:p14="http://schemas.microsoft.com/office/powerpoint/2010/main" val="197133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32A9A37-EB1F-4C36-94C7-0E37FD70162D}" type="slidenum">
              <a:rPr lang="en-US" altLang="en-US" smtClean="0"/>
              <a:pPr fontAlgn="base">
                <a:spcBef>
                  <a:spcPct val="0"/>
                </a:spcBef>
                <a:spcAft>
                  <a:spcPct val="0"/>
                </a:spcAft>
              </a:pPr>
              <a:t>6</a:t>
            </a:fld>
            <a:endParaRPr lang="en-US" altLang="en-US" smtClean="0"/>
          </a:p>
        </p:txBody>
      </p:sp>
    </p:spTree>
    <p:extLst>
      <p:ext uri="{BB962C8B-B14F-4D97-AF65-F5344CB8AC3E}">
        <p14:creationId xmlns:p14="http://schemas.microsoft.com/office/powerpoint/2010/main" val="1884770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53B30D-0A6E-4D05-95B9-7509C561D2BE}" type="slidenum">
              <a:rPr lang="en-US" altLang="en-US" smtClean="0"/>
              <a:pPr fontAlgn="base">
                <a:spcBef>
                  <a:spcPct val="0"/>
                </a:spcBef>
                <a:spcAft>
                  <a:spcPct val="0"/>
                </a:spcAft>
              </a:pPr>
              <a:t>7</a:t>
            </a:fld>
            <a:endParaRPr lang="en-US" altLang="en-US" smtClean="0"/>
          </a:p>
        </p:txBody>
      </p:sp>
    </p:spTree>
    <p:extLst>
      <p:ext uri="{BB962C8B-B14F-4D97-AF65-F5344CB8AC3E}">
        <p14:creationId xmlns:p14="http://schemas.microsoft.com/office/powerpoint/2010/main" val="2244005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647549F-4508-4677-83FA-C15E0E0D6659}" type="slidenum">
              <a:rPr lang="en-US" altLang="en-US" smtClean="0"/>
              <a:pPr fontAlgn="base">
                <a:spcBef>
                  <a:spcPct val="0"/>
                </a:spcBef>
                <a:spcAft>
                  <a:spcPct val="0"/>
                </a:spcAft>
              </a:pPr>
              <a:t>8</a:t>
            </a:fld>
            <a:endParaRPr lang="en-US" altLang="en-US" smtClean="0"/>
          </a:p>
        </p:txBody>
      </p:sp>
    </p:spTree>
    <p:extLst>
      <p:ext uri="{BB962C8B-B14F-4D97-AF65-F5344CB8AC3E}">
        <p14:creationId xmlns:p14="http://schemas.microsoft.com/office/powerpoint/2010/main" val="2978218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A1493E-4594-4DEA-B266-C68D2AEC708B}" type="slidenum">
              <a:rPr lang="en-US" altLang="en-US" smtClean="0"/>
              <a:pPr fontAlgn="base">
                <a:spcBef>
                  <a:spcPct val="0"/>
                </a:spcBef>
                <a:spcAft>
                  <a:spcPct val="0"/>
                </a:spcAft>
              </a:pPr>
              <a:t>9</a:t>
            </a:fld>
            <a:endParaRPr lang="en-US" altLang="en-US" smtClean="0"/>
          </a:p>
        </p:txBody>
      </p:sp>
    </p:spTree>
    <p:extLst>
      <p:ext uri="{BB962C8B-B14F-4D97-AF65-F5344CB8AC3E}">
        <p14:creationId xmlns:p14="http://schemas.microsoft.com/office/powerpoint/2010/main" val="11145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E3EAC8-D6DB-4464-8562-6E314D74F174}" type="slidenum">
              <a:rPr lang="en-US" altLang="en-US" smtClean="0"/>
              <a:pPr fontAlgn="base">
                <a:spcBef>
                  <a:spcPct val="0"/>
                </a:spcBef>
                <a:spcAft>
                  <a:spcPct val="0"/>
                </a:spcAft>
              </a:pPr>
              <a:t>10</a:t>
            </a:fld>
            <a:endParaRPr lang="en-US" altLang="en-US" smtClean="0"/>
          </a:p>
        </p:txBody>
      </p:sp>
    </p:spTree>
    <p:extLst>
      <p:ext uri="{BB962C8B-B14F-4D97-AF65-F5344CB8AC3E}">
        <p14:creationId xmlns:p14="http://schemas.microsoft.com/office/powerpoint/2010/main" val="336897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F39FC48-47E6-489D-BB35-54EE18091389}"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FAB076-32E2-465E-A8C0-BABB54817F14}" type="slidenum">
              <a:rPr lang="en-US"/>
              <a:pPr>
                <a:defRPr/>
              </a:pPr>
              <a:t>‹#›</a:t>
            </a:fld>
            <a:endParaRPr lang="en-US"/>
          </a:p>
        </p:txBody>
      </p:sp>
    </p:spTree>
    <p:extLst>
      <p:ext uri="{BB962C8B-B14F-4D97-AF65-F5344CB8AC3E}">
        <p14:creationId xmlns:p14="http://schemas.microsoft.com/office/powerpoint/2010/main" val="212962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443B4B-F2FB-4108-9795-969014102FD3}"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1CC2F8-3767-4E18-B377-E17CBFDAB368}" type="slidenum">
              <a:rPr lang="en-US"/>
              <a:pPr>
                <a:defRPr/>
              </a:pPr>
              <a:t>‹#›</a:t>
            </a:fld>
            <a:endParaRPr lang="en-US"/>
          </a:p>
        </p:txBody>
      </p:sp>
    </p:spTree>
    <p:extLst>
      <p:ext uri="{BB962C8B-B14F-4D97-AF65-F5344CB8AC3E}">
        <p14:creationId xmlns:p14="http://schemas.microsoft.com/office/powerpoint/2010/main" val="150705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44A097-46CD-400D-AD04-CD5C6A35D9DF}"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24CE2A-24AD-4875-B9BC-68A2499371F8}" type="slidenum">
              <a:rPr lang="en-US"/>
              <a:pPr>
                <a:defRPr/>
              </a:pPr>
              <a:t>‹#›</a:t>
            </a:fld>
            <a:endParaRPr lang="en-US"/>
          </a:p>
        </p:txBody>
      </p:sp>
    </p:spTree>
    <p:extLst>
      <p:ext uri="{BB962C8B-B14F-4D97-AF65-F5344CB8AC3E}">
        <p14:creationId xmlns:p14="http://schemas.microsoft.com/office/powerpoint/2010/main" val="23637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89931A-9268-4AC8-820B-3EFD67C88249}"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4A4DB8-6C97-4D5B-8EBD-14185CF0A29A}" type="slidenum">
              <a:rPr lang="en-US"/>
              <a:pPr>
                <a:defRPr/>
              </a:pPr>
              <a:t>‹#›</a:t>
            </a:fld>
            <a:endParaRPr lang="en-US"/>
          </a:p>
        </p:txBody>
      </p:sp>
    </p:spTree>
    <p:extLst>
      <p:ext uri="{BB962C8B-B14F-4D97-AF65-F5344CB8AC3E}">
        <p14:creationId xmlns:p14="http://schemas.microsoft.com/office/powerpoint/2010/main" val="395210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A08CE5-6C94-4C54-8831-AB1151599F82}" type="datetimeFigureOut">
              <a:rPr lang="en-US"/>
              <a:pPr>
                <a:defRPr/>
              </a:pPr>
              <a:t>9/7/2021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AA617C-8A57-45E6-ADA0-F36B5E529931}" type="slidenum">
              <a:rPr lang="en-US"/>
              <a:pPr>
                <a:defRPr/>
              </a:pPr>
              <a:t>‹#›</a:t>
            </a:fld>
            <a:endParaRPr lang="en-US"/>
          </a:p>
        </p:txBody>
      </p:sp>
    </p:spTree>
    <p:extLst>
      <p:ext uri="{BB962C8B-B14F-4D97-AF65-F5344CB8AC3E}">
        <p14:creationId xmlns:p14="http://schemas.microsoft.com/office/powerpoint/2010/main" val="206803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3389D9-243C-4FFE-9165-58F8DB5062AD}" type="datetimeFigureOut">
              <a:rPr lang="en-US"/>
              <a:pPr>
                <a:defRPr/>
              </a:pPr>
              <a:t>9/7/2021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CDD059-7E48-487D-9C04-B6D312C82818}" type="slidenum">
              <a:rPr lang="en-US"/>
              <a:pPr>
                <a:defRPr/>
              </a:pPr>
              <a:t>‹#›</a:t>
            </a:fld>
            <a:endParaRPr lang="en-US"/>
          </a:p>
        </p:txBody>
      </p:sp>
    </p:spTree>
    <p:extLst>
      <p:ext uri="{BB962C8B-B14F-4D97-AF65-F5344CB8AC3E}">
        <p14:creationId xmlns:p14="http://schemas.microsoft.com/office/powerpoint/2010/main" val="260245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ECA8877-6C45-459E-AB73-90764807C06C}" type="datetimeFigureOut">
              <a:rPr lang="en-US"/>
              <a:pPr>
                <a:defRPr/>
              </a:pPr>
              <a:t>9/7/2021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7E48A8B-FD69-4266-AB6F-92ED7E340116}" type="slidenum">
              <a:rPr lang="en-US"/>
              <a:pPr>
                <a:defRPr/>
              </a:pPr>
              <a:t>‹#›</a:t>
            </a:fld>
            <a:endParaRPr lang="en-US"/>
          </a:p>
        </p:txBody>
      </p:sp>
    </p:spTree>
    <p:extLst>
      <p:ext uri="{BB962C8B-B14F-4D97-AF65-F5344CB8AC3E}">
        <p14:creationId xmlns:p14="http://schemas.microsoft.com/office/powerpoint/2010/main" val="13405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5E7432D-2FC8-4695-BB83-31A346D365ED}" type="datetimeFigureOut">
              <a:rPr lang="en-US"/>
              <a:pPr>
                <a:defRPr/>
              </a:pPr>
              <a:t>9/7/2021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B4FC85-FE6E-42DB-97C4-9689AF452A05}" type="slidenum">
              <a:rPr lang="en-US"/>
              <a:pPr>
                <a:defRPr/>
              </a:pPr>
              <a:t>‹#›</a:t>
            </a:fld>
            <a:endParaRPr lang="en-US"/>
          </a:p>
        </p:txBody>
      </p:sp>
    </p:spTree>
    <p:extLst>
      <p:ext uri="{BB962C8B-B14F-4D97-AF65-F5344CB8AC3E}">
        <p14:creationId xmlns:p14="http://schemas.microsoft.com/office/powerpoint/2010/main" val="288887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0987B6-433F-42D0-9FB8-8AC0824D39EA}" type="datetimeFigureOut">
              <a:rPr lang="en-US"/>
              <a:pPr>
                <a:defRPr/>
              </a:pPr>
              <a:t>9/7/2021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A34816-2FB4-46B0-998B-85471680034C}" type="slidenum">
              <a:rPr lang="en-US"/>
              <a:pPr>
                <a:defRPr/>
              </a:pPr>
              <a:t>‹#›</a:t>
            </a:fld>
            <a:endParaRPr lang="en-US"/>
          </a:p>
        </p:txBody>
      </p:sp>
    </p:spTree>
    <p:extLst>
      <p:ext uri="{BB962C8B-B14F-4D97-AF65-F5344CB8AC3E}">
        <p14:creationId xmlns:p14="http://schemas.microsoft.com/office/powerpoint/2010/main" val="50824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2E133E-C0A4-436A-A72C-55D84A1AB6B4}" type="datetimeFigureOut">
              <a:rPr lang="en-US"/>
              <a:pPr>
                <a:defRPr/>
              </a:pPr>
              <a:t>9/7/2021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AAB695-15E7-410E-B928-584A30AC0A6D}" type="slidenum">
              <a:rPr lang="en-US"/>
              <a:pPr>
                <a:defRPr/>
              </a:pPr>
              <a:t>‹#›</a:t>
            </a:fld>
            <a:endParaRPr lang="en-US"/>
          </a:p>
        </p:txBody>
      </p:sp>
    </p:spTree>
    <p:extLst>
      <p:ext uri="{BB962C8B-B14F-4D97-AF65-F5344CB8AC3E}">
        <p14:creationId xmlns:p14="http://schemas.microsoft.com/office/powerpoint/2010/main" val="87358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7CE495-E612-4792-9DC5-5699930EB95E}" type="datetimeFigureOut">
              <a:rPr lang="en-US"/>
              <a:pPr>
                <a:defRPr/>
              </a:pPr>
              <a:t>9/7/2021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CFFB82-4C16-4CC4-9425-443C6DC9F3AE}" type="slidenum">
              <a:rPr lang="en-US"/>
              <a:pPr>
                <a:defRPr/>
              </a:pPr>
              <a:t>‹#›</a:t>
            </a:fld>
            <a:endParaRPr lang="en-US"/>
          </a:p>
        </p:txBody>
      </p:sp>
    </p:spTree>
    <p:extLst>
      <p:ext uri="{BB962C8B-B14F-4D97-AF65-F5344CB8AC3E}">
        <p14:creationId xmlns:p14="http://schemas.microsoft.com/office/powerpoint/2010/main" val="121576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5F02E51-B835-4913-B6D1-B7C2AA993E38}" type="datetimeFigureOut">
              <a:rPr lang="en-US"/>
              <a:pPr>
                <a:defRPr/>
              </a:pPr>
              <a:t>9/7/2021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FBF0AF8D-F3A9-4235-981A-1509C540BD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
          <p:cNvGrpSpPr>
            <a:grpSpLocks/>
          </p:cNvGrpSpPr>
          <p:nvPr/>
        </p:nvGrpSpPr>
        <p:grpSpPr bwMode="auto">
          <a:xfrm>
            <a:off x="1295400" y="2306638"/>
            <a:ext cx="4811713" cy="4556125"/>
            <a:chOff x="2040" y="4872"/>
            <a:chExt cx="7578" cy="7175"/>
          </a:xfrm>
        </p:grpSpPr>
        <p:grpSp>
          <p:nvGrpSpPr>
            <p:cNvPr id="3077" name="Group 5"/>
            <p:cNvGrpSpPr>
              <a:grpSpLocks/>
            </p:cNvGrpSpPr>
            <p:nvPr/>
          </p:nvGrpSpPr>
          <p:grpSpPr bwMode="auto">
            <a:xfrm>
              <a:off x="2040" y="5027"/>
              <a:ext cx="7578" cy="6646"/>
              <a:chOff x="4500" y="5399"/>
              <a:chExt cx="3990" cy="2867"/>
            </a:xfrm>
          </p:grpSpPr>
          <p:sp>
            <p:nvSpPr>
              <p:cNvPr id="3078"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1369" name="TextBox 1368"/>
          <p:cNvSpPr txBox="1"/>
          <p:nvPr/>
        </p:nvSpPr>
        <p:spPr>
          <a:xfrm>
            <a:off x="0" y="2209800"/>
            <a:ext cx="9144000" cy="1570038"/>
          </a:xfrm>
          <a:prstGeom prst="rect">
            <a:avLst/>
          </a:prstGeom>
          <a:noFill/>
        </p:spPr>
        <p:txBody>
          <a:bodyPr>
            <a:spAutoFit/>
          </a:bodyPr>
          <a:lstStyle/>
          <a:p>
            <a:pPr algn="ctr" rtl="1" eaLnBrk="1" fontAlgn="auto" hangingPunct="1">
              <a:spcBef>
                <a:spcPts val="0"/>
              </a:spcBef>
              <a:spcAft>
                <a:spcPts val="0"/>
              </a:spcAft>
              <a:defRPr/>
            </a:pPr>
            <a:r>
              <a:rPr lang="ar-LB" sz="9600" b="1" dirty="0">
                <a:solidFill>
                  <a:schemeClr val="tx2">
                    <a:lumMod val="75000"/>
                  </a:schemeClr>
                </a:solidFill>
                <a:latin typeface="Traditional Arabic" pitchFamily="18" charset="-78"/>
                <a:cs typeface="Traditional Arabic" pitchFamily="18" charset="-78"/>
              </a:rPr>
              <a:t>أكرم الرّب من مالك</a:t>
            </a:r>
          </a:p>
        </p:txBody>
      </p:sp>
      <p:sp>
        <p:nvSpPr>
          <p:cNvPr id="3076" name="TextBox 1"/>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4"/>
          <p:cNvGrpSpPr>
            <a:grpSpLocks/>
          </p:cNvGrpSpPr>
          <p:nvPr/>
        </p:nvGrpSpPr>
        <p:grpSpPr bwMode="auto">
          <a:xfrm>
            <a:off x="1295400" y="2306638"/>
            <a:ext cx="4811713" cy="4556125"/>
            <a:chOff x="2040" y="4872"/>
            <a:chExt cx="7578" cy="7175"/>
          </a:xfrm>
        </p:grpSpPr>
        <p:grpSp>
          <p:nvGrpSpPr>
            <p:cNvPr id="20486" name="Group 5"/>
            <p:cNvGrpSpPr>
              <a:grpSpLocks/>
            </p:cNvGrpSpPr>
            <p:nvPr/>
          </p:nvGrpSpPr>
          <p:grpSpPr bwMode="auto">
            <a:xfrm>
              <a:off x="2040" y="5027"/>
              <a:ext cx="7578" cy="6646"/>
              <a:chOff x="4500" y="5399"/>
              <a:chExt cx="3990" cy="2867"/>
            </a:xfrm>
          </p:grpSpPr>
          <p:sp>
            <p:nvSpPr>
              <p:cNvPr id="20487"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533400" y="1600200"/>
            <a:ext cx="8294688" cy="5078413"/>
          </a:xfrm>
          <a:prstGeom prst="rect">
            <a:avLst/>
          </a:prstGeom>
          <a:noFill/>
        </p:spPr>
        <p:txBody>
          <a:bodyPr>
            <a:spAutoFit/>
          </a:bodyPr>
          <a:lstStyle/>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7. كيف تحضّر للعطاء المادي؟</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(1) بالصلاة لأجل أمانتك الماديّة</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(2) بتكريس الباكورة للرّب</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(3) بالتحضير المسبق لعطائك</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(4) بالاحتفاظ بسجل لعطائك المادي</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a:t>
            </a:r>
            <a:endParaRPr lang="ar-LB" sz="5400" b="1" dirty="0">
              <a:latin typeface="Traditional Arabic" pitchFamily="18" charset="-78"/>
              <a:cs typeface="Traditional Arabic" pitchFamily="18" charset="-78"/>
            </a:endParaRPr>
          </a:p>
        </p:txBody>
      </p:sp>
      <p:sp>
        <p:nvSpPr>
          <p:cNvPr id="408" name="TextBox 407"/>
          <p:cNvSpPr txBox="1"/>
          <p:nvPr/>
        </p:nvSpPr>
        <p:spPr>
          <a:xfrm>
            <a:off x="0" y="114300"/>
            <a:ext cx="91440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20485"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4"/>
          <p:cNvGrpSpPr>
            <a:grpSpLocks/>
          </p:cNvGrpSpPr>
          <p:nvPr/>
        </p:nvGrpSpPr>
        <p:grpSpPr bwMode="auto">
          <a:xfrm>
            <a:off x="1295400" y="2306638"/>
            <a:ext cx="4811713" cy="4556125"/>
            <a:chOff x="2040" y="4872"/>
            <a:chExt cx="7578" cy="7175"/>
          </a:xfrm>
        </p:grpSpPr>
        <p:grpSp>
          <p:nvGrpSpPr>
            <p:cNvPr id="4102" name="Group 5"/>
            <p:cNvGrpSpPr>
              <a:grpSpLocks/>
            </p:cNvGrpSpPr>
            <p:nvPr/>
          </p:nvGrpSpPr>
          <p:grpSpPr bwMode="auto">
            <a:xfrm>
              <a:off x="2040" y="5027"/>
              <a:ext cx="7578" cy="6646"/>
              <a:chOff x="4500" y="5399"/>
              <a:chExt cx="3990" cy="2867"/>
            </a:xfrm>
          </p:grpSpPr>
          <p:sp>
            <p:nvSpPr>
              <p:cNvPr id="4103"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152400" y="1676400"/>
            <a:ext cx="8839200" cy="4832350"/>
          </a:xfrm>
          <a:prstGeom prst="rect">
            <a:avLst/>
          </a:prstGeom>
          <a:noFill/>
        </p:spPr>
        <p:txBody>
          <a:bodyPr>
            <a:spAutoFit/>
          </a:bodyPr>
          <a:lstStyle/>
          <a:p>
            <a:pPr algn="ctr" rtl="1" eaLnBrk="1" fontAlgn="auto" hangingPunct="1">
              <a:spcBef>
                <a:spcPts val="0"/>
              </a:spcBef>
              <a:spcAft>
                <a:spcPts val="0"/>
              </a:spcAft>
              <a:defRPr/>
            </a:pPr>
            <a:r>
              <a:rPr lang="ar-LB" sz="4400" b="1" dirty="0">
                <a:solidFill>
                  <a:schemeClr val="tx2">
                    <a:lumMod val="75000"/>
                  </a:schemeClr>
                </a:solidFill>
                <a:latin typeface="Traditional Arabic" pitchFamily="18" charset="-78"/>
                <a:cs typeface="Traditional Arabic" pitchFamily="18" charset="-78"/>
              </a:rPr>
              <a:t>"يَا ابْنِي لاَ تَنْسَ شَرِيعَتِي بَلْ لِيَحْفَظْ قَلْبُكَ وَصَايَايَ. 2فَإِنَّهَا تَزِيدُكَ طُولَ أَيَّامٍ وَسِنِي حَيَاةٍ وَسَلاَمَةً. 3لاَ تَدَعِ الرَّحْمَةَ وَالْحَقَّ يَتْرُكَانِكَ. تَقَلَّدْهُمَا عَلَى عُنُقِكَ. اكْتُبْهُمَا عَلَى لَوْحِ قَلْبِكَ 4فَتَجِدَ نِعْمَةً وَفِطْنَةً صَالِحَةً فِي أَعْيُنِ اللَّهِ وَالنَّاسِ. 5تَوَكَّلْ عَلَى الرَّبِّ بِكُلِّ قَلْبِكَ وَعَلَى فَهْمِكَ لاَ تَعْتَمِدْ. 6فِي كُلِّ طُرُقِكَ اعْرِفْهُ وَهُوَ يُقَوِّمُ سُبُلَكَ. 7لاَ تَكُنْ حَكِيماً فِي عَيْنَيْ نَفْسِكَ. اتَّقِ</a:t>
            </a:r>
            <a:endParaRPr lang="ar-LB" sz="4400" b="1" dirty="0">
              <a:latin typeface="Traditional Arabic" pitchFamily="18" charset="-78"/>
              <a:cs typeface="Traditional Arabic" pitchFamily="18" charset="-78"/>
            </a:endParaRPr>
          </a:p>
        </p:txBody>
      </p:sp>
      <p:sp>
        <p:nvSpPr>
          <p:cNvPr id="408" name="TextBox 407"/>
          <p:cNvSpPr txBox="1"/>
          <p:nvPr/>
        </p:nvSpPr>
        <p:spPr>
          <a:xfrm>
            <a:off x="0" y="-33338"/>
            <a:ext cx="9144000" cy="1938338"/>
          </a:xfrm>
          <a:prstGeom prst="rect">
            <a:avLst/>
          </a:prstGeom>
          <a:noFill/>
        </p:spPr>
        <p:txBody>
          <a:bodyPr>
            <a:spAutoFit/>
          </a:bodyPr>
          <a:lstStyle/>
          <a:p>
            <a:pPr algn="ctr" rtl="1" eaLnBrk="1" fontAlgn="auto" hangingPunct="1">
              <a:spcBef>
                <a:spcPts val="0"/>
              </a:spcBef>
              <a:spcAft>
                <a:spcPts val="0"/>
              </a:spcAft>
              <a:defRPr/>
            </a:pPr>
            <a:r>
              <a:rPr lang="ar-LB" sz="6000" b="1" dirty="0">
                <a:solidFill>
                  <a:schemeClr val="tx2">
                    <a:lumMod val="75000"/>
                  </a:schemeClr>
                </a:solidFill>
                <a:latin typeface="Traditional Arabic" pitchFamily="18" charset="-78"/>
                <a:cs typeface="Traditional Arabic" pitchFamily="18" charset="-78"/>
              </a:rPr>
              <a:t>أكرم الرّب من مالك</a:t>
            </a:r>
          </a:p>
          <a:p>
            <a:pPr algn="ctr" rtl="1" eaLnBrk="1" fontAlgn="auto" hangingPunct="1">
              <a:spcBef>
                <a:spcPts val="0"/>
              </a:spcBef>
              <a:spcAft>
                <a:spcPts val="0"/>
              </a:spcAft>
              <a:defRPr/>
            </a:pPr>
            <a:r>
              <a:rPr lang="ar-LB" sz="6000" b="1" dirty="0">
                <a:solidFill>
                  <a:schemeClr val="tx2">
                    <a:lumMod val="75000"/>
                  </a:schemeClr>
                </a:solidFill>
                <a:latin typeface="Traditional Arabic" pitchFamily="18" charset="-78"/>
                <a:cs typeface="Traditional Arabic" pitchFamily="18" charset="-78"/>
              </a:rPr>
              <a:t>أمثال 3: 1-12</a:t>
            </a:r>
          </a:p>
        </p:txBody>
      </p:sp>
      <p:sp>
        <p:nvSpPr>
          <p:cNvPr id="4101" name="TextBox 408"/>
          <p:cNvSpPr txBox="1">
            <a:spLocks noChangeArrowheads="1"/>
          </p:cNvSpPr>
          <p:nvPr/>
        </p:nvSpPr>
        <p:spPr bwMode="auto">
          <a:xfrm>
            <a:off x="2590800" y="6273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p:cNvGrpSpPr>
            <a:grpSpLocks/>
          </p:cNvGrpSpPr>
          <p:nvPr/>
        </p:nvGrpSpPr>
        <p:grpSpPr bwMode="auto">
          <a:xfrm>
            <a:off x="1295400" y="2306638"/>
            <a:ext cx="4811713" cy="4556125"/>
            <a:chOff x="2040" y="4872"/>
            <a:chExt cx="7578" cy="7175"/>
          </a:xfrm>
        </p:grpSpPr>
        <p:grpSp>
          <p:nvGrpSpPr>
            <p:cNvPr id="6150" name="Group 5"/>
            <p:cNvGrpSpPr>
              <a:grpSpLocks/>
            </p:cNvGrpSpPr>
            <p:nvPr/>
          </p:nvGrpSpPr>
          <p:grpSpPr bwMode="auto">
            <a:xfrm>
              <a:off x="2040" y="5027"/>
              <a:ext cx="7578" cy="6646"/>
              <a:chOff x="4500" y="5399"/>
              <a:chExt cx="3990" cy="2867"/>
            </a:xfrm>
          </p:grpSpPr>
          <p:sp>
            <p:nvSpPr>
              <p:cNvPr id="6151"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0" y="1938338"/>
            <a:ext cx="9144000" cy="3478212"/>
          </a:xfrm>
          <a:prstGeom prst="rect">
            <a:avLst/>
          </a:prstGeom>
          <a:noFill/>
        </p:spPr>
        <p:txBody>
          <a:bodyPr>
            <a:spAutoFit/>
          </a:bodyPr>
          <a:lstStyle/>
          <a:p>
            <a:pPr algn="ctr" rtl="1" eaLnBrk="1" fontAlgn="auto" hangingPunct="1">
              <a:spcBef>
                <a:spcPts val="0"/>
              </a:spcBef>
              <a:spcAft>
                <a:spcPts val="0"/>
              </a:spcAft>
              <a:defRPr/>
            </a:pPr>
            <a:r>
              <a:rPr lang="ar-LB" sz="4400" b="1" dirty="0">
                <a:solidFill>
                  <a:schemeClr val="tx2">
                    <a:lumMod val="75000"/>
                  </a:schemeClr>
                </a:solidFill>
                <a:latin typeface="Traditional Arabic" pitchFamily="18" charset="-78"/>
                <a:cs typeface="Traditional Arabic" pitchFamily="18" charset="-78"/>
              </a:rPr>
              <a:t>الرَّبَّ وَابْعُدْ عَنِ الشَّرِّ 8فَيَكُونَ شِفَاءً لِسُرَّتِكَ وَسَقَاءً لِعِظَامِكَ. 9أَكْرِمِ الرَّبَّ مِنْ مَالِكَ وَمِنْ كُلِّ بَاكُورَاتِ غَلَّتِكَ 10فَتَمْتَلِئَ خَزَائِنُكَ شِبَعاً وَتَفِيضَ مَعَاصِرُكَ مِسْطَاراً. 11يَا ابْنِي لاَ تَحْتَقِرْ تَأْدِيبَ الرَّبِّ وَلاَ تَكْرَهْ تَوْبِيخَهُ 12لأَنَّ الَّذِي يُحِبُّهُ الرَّبُّ يُؤَدِّبُهُ وَكَأَبٍ بِابْنٍ يُسَرُّ بِهِ."</a:t>
            </a:r>
            <a:endParaRPr lang="ar-LB" sz="4400" b="1" dirty="0">
              <a:latin typeface="Traditional Arabic" pitchFamily="18" charset="-78"/>
              <a:cs typeface="Traditional Arabic" pitchFamily="18" charset="-78"/>
            </a:endParaRPr>
          </a:p>
        </p:txBody>
      </p:sp>
      <p:sp>
        <p:nvSpPr>
          <p:cNvPr id="408" name="TextBox 407"/>
          <p:cNvSpPr txBox="1"/>
          <p:nvPr/>
        </p:nvSpPr>
        <p:spPr>
          <a:xfrm>
            <a:off x="0" y="0"/>
            <a:ext cx="9144000" cy="1938338"/>
          </a:xfrm>
          <a:prstGeom prst="rect">
            <a:avLst/>
          </a:prstGeom>
          <a:noFill/>
        </p:spPr>
        <p:txBody>
          <a:bodyPr>
            <a:spAutoFit/>
          </a:bodyPr>
          <a:lstStyle/>
          <a:p>
            <a:pPr algn="ctr" rtl="1" eaLnBrk="1" fontAlgn="auto" hangingPunct="1">
              <a:spcBef>
                <a:spcPts val="0"/>
              </a:spcBef>
              <a:spcAft>
                <a:spcPts val="0"/>
              </a:spcAft>
              <a:defRPr/>
            </a:pPr>
            <a:r>
              <a:rPr lang="ar-LB" sz="6000" b="1" dirty="0">
                <a:solidFill>
                  <a:schemeClr val="tx2">
                    <a:lumMod val="75000"/>
                  </a:schemeClr>
                </a:solidFill>
                <a:latin typeface="Traditional Arabic" pitchFamily="18" charset="-78"/>
                <a:cs typeface="Traditional Arabic" pitchFamily="18" charset="-78"/>
              </a:rPr>
              <a:t>أكرم الرّب من مالك</a:t>
            </a:r>
          </a:p>
          <a:p>
            <a:pPr algn="ctr" rtl="1" eaLnBrk="1" fontAlgn="auto" hangingPunct="1">
              <a:spcBef>
                <a:spcPts val="0"/>
              </a:spcBef>
              <a:spcAft>
                <a:spcPts val="0"/>
              </a:spcAft>
              <a:defRPr/>
            </a:pPr>
            <a:r>
              <a:rPr lang="ar-LB" sz="6000" b="1" dirty="0">
                <a:solidFill>
                  <a:schemeClr val="tx2">
                    <a:lumMod val="75000"/>
                  </a:schemeClr>
                </a:solidFill>
                <a:latin typeface="Traditional Arabic" pitchFamily="18" charset="-78"/>
                <a:cs typeface="Traditional Arabic" pitchFamily="18" charset="-78"/>
              </a:rPr>
              <a:t>أمثال 3: 1-12</a:t>
            </a:r>
          </a:p>
        </p:txBody>
      </p:sp>
      <p:sp>
        <p:nvSpPr>
          <p:cNvPr id="6149"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
          <p:cNvGrpSpPr>
            <a:grpSpLocks/>
          </p:cNvGrpSpPr>
          <p:nvPr/>
        </p:nvGrpSpPr>
        <p:grpSpPr bwMode="auto">
          <a:xfrm>
            <a:off x="1295400" y="2306638"/>
            <a:ext cx="4811713" cy="4556125"/>
            <a:chOff x="2040" y="4872"/>
            <a:chExt cx="7578" cy="7175"/>
          </a:xfrm>
        </p:grpSpPr>
        <p:grpSp>
          <p:nvGrpSpPr>
            <p:cNvPr id="8198" name="Group 5"/>
            <p:cNvGrpSpPr>
              <a:grpSpLocks/>
            </p:cNvGrpSpPr>
            <p:nvPr/>
          </p:nvGrpSpPr>
          <p:grpSpPr bwMode="auto">
            <a:xfrm>
              <a:off x="2040" y="5027"/>
              <a:ext cx="7578" cy="6646"/>
              <a:chOff x="4500" y="5399"/>
              <a:chExt cx="3990" cy="2867"/>
            </a:xfrm>
          </p:grpSpPr>
          <p:sp>
            <p:nvSpPr>
              <p:cNvPr id="8199"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152400" y="2286000"/>
            <a:ext cx="8294688" cy="3416300"/>
          </a:xfrm>
          <a:prstGeom prst="rect">
            <a:avLst/>
          </a:prstGeom>
          <a:noFill/>
        </p:spPr>
        <p:txBody>
          <a:bodyPr>
            <a:spAutoFit/>
          </a:bodyPr>
          <a:lstStyle/>
          <a:p>
            <a:pPr marL="914400" indent="-914400" algn="r" rtl="1" eaLnBrk="1" fontAlgn="auto" hangingPunct="1">
              <a:spcBef>
                <a:spcPts val="0"/>
              </a:spcBef>
              <a:spcAft>
                <a:spcPts val="0"/>
              </a:spcAft>
              <a:buFontTx/>
              <a:buAutoNum type="arabicPeriod"/>
              <a:defRPr/>
            </a:pPr>
            <a:r>
              <a:rPr lang="ar-LB" sz="5400" b="1" dirty="0">
                <a:solidFill>
                  <a:schemeClr val="tx2">
                    <a:lumMod val="75000"/>
                  </a:schemeClr>
                </a:solidFill>
                <a:latin typeface="Traditional Arabic" pitchFamily="18" charset="-78"/>
                <a:cs typeface="Traditional Arabic" pitchFamily="18" charset="-78"/>
              </a:rPr>
              <a:t>ما هو إكرام الرّب المادي؟</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أن تكرم الرّب من مالك الذي تجنيه </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بتعبك وعرق جبينك</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a:t>
            </a:r>
          </a:p>
        </p:txBody>
      </p:sp>
      <p:sp>
        <p:nvSpPr>
          <p:cNvPr id="408" name="TextBox 407"/>
          <p:cNvSpPr txBox="1"/>
          <p:nvPr/>
        </p:nvSpPr>
        <p:spPr>
          <a:xfrm>
            <a:off x="-76200" y="114300"/>
            <a:ext cx="92202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8197"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4"/>
          <p:cNvGrpSpPr>
            <a:grpSpLocks/>
          </p:cNvGrpSpPr>
          <p:nvPr/>
        </p:nvGrpSpPr>
        <p:grpSpPr bwMode="auto">
          <a:xfrm>
            <a:off x="1295400" y="2306638"/>
            <a:ext cx="4811713" cy="4556125"/>
            <a:chOff x="2040" y="4872"/>
            <a:chExt cx="7578" cy="7175"/>
          </a:xfrm>
        </p:grpSpPr>
        <p:grpSp>
          <p:nvGrpSpPr>
            <p:cNvPr id="10246" name="Group 5"/>
            <p:cNvGrpSpPr>
              <a:grpSpLocks/>
            </p:cNvGrpSpPr>
            <p:nvPr/>
          </p:nvGrpSpPr>
          <p:grpSpPr bwMode="auto">
            <a:xfrm>
              <a:off x="2040" y="5027"/>
              <a:ext cx="7578" cy="6646"/>
              <a:chOff x="4500" y="5399"/>
              <a:chExt cx="3990" cy="2867"/>
            </a:xfrm>
          </p:grpSpPr>
          <p:sp>
            <p:nvSpPr>
              <p:cNvPr id="10247"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152400" y="1828800"/>
            <a:ext cx="8763000" cy="5078413"/>
          </a:xfrm>
          <a:prstGeom prst="rect">
            <a:avLst/>
          </a:prstGeom>
          <a:noFill/>
        </p:spPr>
        <p:txBody>
          <a:bodyPr>
            <a:spAutoFit/>
          </a:bodyPr>
          <a:lstStyle/>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2. لماذا يطلب الرّب الإكرام المادي له؟</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العطاء المادي هو فعل عبادة فيه نعترف</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بانّ الرّب هو مصدر الحياة وانّه مفضل </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علينا في كل نواح حياتنا.</a:t>
            </a:r>
          </a:p>
          <a:p>
            <a:pPr algn="r" rtl="1" eaLnBrk="1" fontAlgn="auto" hangingPunct="1">
              <a:spcBef>
                <a:spcPts val="0"/>
              </a:spcBef>
              <a:spcAft>
                <a:spcPts val="0"/>
              </a:spcAft>
              <a:defRPr/>
            </a:pPr>
            <a:endParaRPr lang="ar-LB" sz="5400" b="1" dirty="0">
              <a:solidFill>
                <a:schemeClr val="tx2">
                  <a:lumMod val="75000"/>
                </a:schemeClr>
              </a:solidFill>
              <a:latin typeface="Traditional Arabic" pitchFamily="18" charset="-78"/>
              <a:cs typeface="Traditional Arabic" pitchFamily="18" charset="-78"/>
            </a:endParaRPr>
          </a:p>
          <a:p>
            <a:pPr algn="r" rtl="1" eaLnBrk="1" fontAlgn="auto" hangingPunct="1">
              <a:spcBef>
                <a:spcPts val="0"/>
              </a:spcBef>
              <a:spcAft>
                <a:spcPts val="0"/>
              </a:spcAft>
              <a:defRPr/>
            </a:pPr>
            <a:endParaRPr lang="ar-LB" sz="5400" b="1" dirty="0">
              <a:solidFill>
                <a:schemeClr val="tx2">
                  <a:lumMod val="75000"/>
                </a:schemeClr>
              </a:solidFill>
              <a:latin typeface="Traditional Arabic" pitchFamily="18" charset="-78"/>
              <a:cs typeface="Traditional Arabic" pitchFamily="18" charset="-78"/>
            </a:endParaRPr>
          </a:p>
        </p:txBody>
      </p:sp>
      <p:sp>
        <p:nvSpPr>
          <p:cNvPr id="408" name="TextBox 407"/>
          <p:cNvSpPr txBox="1"/>
          <p:nvPr/>
        </p:nvSpPr>
        <p:spPr>
          <a:xfrm>
            <a:off x="0" y="114300"/>
            <a:ext cx="91440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10245"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
          <p:cNvGrpSpPr>
            <a:grpSpLocks/>
          </p:cNvGrpSpPr>
          <p:nvPr/>
        </p:nvGrpSpPr>
        <p:grpSpPr bwMode="auto">
          <a:xfrm>
            <a:off x="1295400" y="2306638"/>
            <a:ext cx="4811713" cy="4556125"/>
            <a:chOff x="2040" y="4872"/>
            <a:chExt cx="7578" cy="7175"/>
          </a:xfrm>
        </p:grpSpPr>
        <p:grpSp>
          <p:nvGrpSpPr>
            <p:cNvPr id="12294" name="Group 5"/>
            <p:cNvGrpSpPr>
              <a:grpSpLocks/>
            </p:cNvGrpSpPr>
            <p:nvPr/>
          </p:nvGrpSpPr>
          <p:grpSpPr bwMode="auto">
            <a:xfrm>
              <a:off x="2040" y="5027"/>
              <a:ext cx="7578" cy="6646"/>
              <a:chOff x="4500" y="5399"/>
              <a:chExt cx="3990" cy="2867"/>
            </a:xfrm>
          </p:grpSpPr>
          <p:sp>
            <p:nvSpPr>
              <p:cNvPr id="12295"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152400" y="2286000"/>
            <a:ext cx="8294688" cy="3416300"/>
          </a:xfrm>
          <a:prstGeom prst="rect">
            <a:avLst/>
          </a:prstGeom>
          <a:noFill/>
        </p:spPr>
        <p:txBody>
          <a:bodyPr>
            <a:spAutoFit/>
          </a:bodyPr>
          <a:lstStyle/>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3. كيف يستخدم الرّب المال؟</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لتسديد حاجات الخدمة الروحيّة </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للكنيسة المحليّة من خلال العشور </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والتقدمات والعطاء الإرسالي.</a:t>
            </a:r>
            <a:r>
              <a:rPr lang="ar-LB" sz="5400" b="1" dirty="0">
                <a:latin typeface="Traditional Arabic" pitchFamily="18" charset="-78"/>
                <a:cs typeface="Traditional Arabic" pitchFamily="18" charset="-78"/>
              </a:rPr>
              <a:t> </a:t>
            </a:r>
          </a:p>
        </p:txBody>
      </p:sp>
      <p:sp>
        <p:nvSpPr>
          <p:cNvPr id="408" name="TextBox 407"/>
          <p:cNvSpPr txBox="1"/>
          <p:nvPr/>
        </p:nvSpPr>
        <p:spPr>
          <a:xfrm>
            <a:off x="0" y="114300"/>
            <a:ext cx="91440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12293"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4"/>
          <p:cNvGrpSpPr>
            <a:grpSpLocks/>
          </p:cNvGrpSpPr>
          <p:nvPr/>
        </p:nvGrpSpPr>
        <p:grpSpPr bwMode="auto">
          <a:xfrm>
            <a:off x="1295400" y="2306638"/>
            <a:ext cx="4811713" cy="4556125"/>
            <a:chOff x="2040" y="4872"/>
            <a:chExt cx="7578" cy="7175"/>
          </a:xfrm>
        </p:grpSpPr>
        <p:grpSp>
          <p:nvGrpSpPr>
            <p:cNvPr id="14342" name="Group 5"/>
            <p:cNvGrpSpPr>
              <a:grpSpLocks/>
            </p:cNvGrpSpPr>
            <p:nvPr/>
          </p:nvGrpSpPr>
          <p:grpSpPr bwMode="auto">
            <a:xfrm>
              <a:off x="2040" y="5027"/>
              <a:ext cx="7578" cy="6646"/>
              <a:chOff x="4500" y="5399"/>
              <a:chExt cx="3990" cy="2867"/>
            </a:xfrm>
          </p:grpSpPr>
          <p:sp>
            <p:nvSpPr>
              <p:cNvPr id="14343"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228600" y="1066800"/>
            <a:ext cx="9393238" cy="5940425"/>
          </a:xfrm>
          <a:prstGeom prst="rect">
            <a:avLst/>
          </a:prstGeom>
          <a:noFill/>
        </p:spPr>
        <p:txBody>
          <a:bodyPr>
            <a:spAutoFit/>
          </a:bodyPr>
          <a:lstStyle/>
          <a:p>
            <a:pPr algn="r" rtl="1" eaLnBrk="1" fontAlgn="auto" hangingPunct="1">
              <a:spcBef>
                <a:spcPts val="0"/>
              </a:spcBef>
              <a:spcAft>
                <a:spcPts val="0"/>
              </a:spcAft>
              <a:defRPr/>
            </a:pPr>
            <a:r>
              <a:rPr lang="ar-LB" sz="4800" b="1" dirty="0">
                <a:solidFill>
                  <a:schemeClr val="tx2">
                    <a:lumMod val="75000"/>
                  </a:schemeClr>
                </a:solidFill>
                <a:latin typeface="Traditional Arabic" pitchFamily="18" charset="-78"/>
                <a:cs typeface="Traditional Arabic" pitchFamily="18" charset="-78"/>
              </a:rPr>
              <a:t>4. ما هي تحديات إكرام الرّب المادي؟</a:t>
            </a:r>
          </a:p>
          <a:p>
            <a:pPr algn="r" rtl="1" eaLnBrk="1" fontAlgn="auto" hangingPunct="1">
              <a:spcBef>
                <a:spcPts val="0"/>
              </a:spcBef>
              <a:spcAft>
                <a:spcPts val="0"/>
              </a:spcAft>
              <a:defRPr/>
            </a:pPr>
            <a:r>
              <a:rPr lang="ar-LB" sz="4400" b="1" dirty="0">
                <a:solidFill>
                  <a:schemeClr val="tx2">
                    <a:lumMod val="75000"/>
                  </a:schemeClr>
                </a:solidFill>
                <a:latin typeface="Traditional Arabic" pitchFamily="18" charset="-78"/>
                <a:cs typeface="Traditional Arabic" pitchFamily="18" charset="-78"/>
              </a:rPr>
              <a:t>    </a:t>
            </a:r>
            <a:r>
              <a:rPr lang="ar-LB" sz="4000" b="1" dirty="0">
                <a:solidFill>
                  <a:schemeClr val="tx2">
                    <a:lumMod val="75000"/>
                  </a:schemeClr>
                </a:solidFill>
                <a:latin typeface="Traditional Arabic" pitchFamily="18" charset="-78"/>
                <a:cs typeface="Traditional Arabic" pitchFamily="18" charset="-78"/>
              </a:rPr>
              <a:t>(1) العطاء هو خيار شخصي – كلا هو أمر إلهي</a:t>
            </a:r>
          </a:p>
          <a:p>
            <a:pPr algn="r" rtl="1" eaLnBrk="1" fontAlgn="auto" hangingPunct="1">
              <a:spcBef>
                <a:spcPts val="0"/>
              </a:spcBef>
              <a:spcAft>
                <a:spcPts val="0"/>
              </a:spcAft>
              <a:defRPr/>
            </a:pPr>
            <a:r>
              <a:rPr lang="ar-LB" sz="4000" b="1" dirty="0">
                <a:solidFill>
                  <a:schemeClr val="tx2">
                    <a:lumMod val="75000"/>
                  </a:schemeClr>
                </a:solidFill>
                <a:latin typeface="Traditional Arabic" pitchFamily="18" charset="-78"/>
                <a:cs typeface="Traditional Arabic" pitchFamily="18" charset="-78"/>
              </a:rPr>
              <a:t>    (2) معاشي لا يكفيني ويجب أن اتصرف بحكمة</a:t>
            </a:r>
          </a:p>
          <a:p>
            <a:pPr algn="r" rtl="1" eaLnBrk="1" fontAlgn="auto" hangingPunct="1">
              <a:spcBef>
                <a:spcPts val="0"/>
              </a:spcBef>
              <a:spcAft>
                <a:spcPts val="0"/>
              </a:spcAft>
              <a:defRPr/>
            </a:pPr>
            <a:r>
              <a:rPr lang="ar-LB" sz="4000" b="1" dirty="0">
                <a:solidFill>
                  <a:schemeClr val="tx2">
                    <a:lumMod val="75000"/>
                  </a:schemeClr>
                </a:solidFill>
                <a:latin typeface="Traditional Arabic" pitchFamily="18" charset="-78"/>
                <a:cs typeface="Traditional Arabic" pitchFamily="18" charset="-78"/>
              </a:rPr>
              <a:t>              كلا بل يجب الإتكال على الرّب</a:t>
            </a:r>
          </a:p>
          <a:p>
            <a:pPr algn="r" rtl="1" eaLnBrk="1" fontAlgn="auto" hangingPunct="1">
              <a:spcBef>
                <a:spcPts val="0"/>
              </a:spcBef>
              <a:spcAft>
                <a:spcPts val="0"/>
              </a:spcAft>
              <a:defRPr/>
            </a:pPr>
            <a:r>
              <a:rPr lang="ar-LB" sz="4000" b="1" dirty="0">
                <a:solidFill>
                  <a:schemeClr val="tx2">
                    <a:lumMod val="75000"/>
                  </a:schemeClr>
                </a:solidFill>
                <a:latin typeface="Traditional Arabic" pitchFamily="18" charset="-78"/>
                <a:cs typeface="Traditional Arabic" pitchFamily="18" charset="-78"/>
              </a:rPr>
              <a:t>    (3) تعويض العطاء المادي بالخدمة – كلا بل في   </a:t>
            </a:r>
          </a:p>
          <a:p>
            <a:pPr algn="r" rtl="1" eaLnBrk="1" fontAlgn="auto" hangingPunct="1">
              <a:spcBef>
                <a:spcPts val="0"/>
              </a:spcBef>
              <a:spcAft>
                <a:spcPts val="0"/>
              </a:spcAft>
              <a:defRPr/>
            </a:pPr>
            <a:r>
              <a:rPr lang="ar-LB" sz="4000" b="1" dirty="0">
                <a:solidFill>
                  <a:schemeClr val="tx2">
                    <a:lumMod val="75000"/>
                  </a:schemeClr>
                </a:solidFill>
                <a:latin typeface="Traditional Arabic" pitchFamily="18" charset="-78"/>
                <a:cs typeface="Traditional Arabic" pitchFamily="18" charset="-78"/>
              </a:rPr>
              <a:t>          كل طرقك اعرفه </a:t>
            </a:r>
          </a:p>
          <a:p>
            <a:pPr algn="r" rtl="1" eaLnBrk="1" fontAlgn="auto" hangingPunct="1">
              <a:spcBef>
                <a:spcPts val="0"/>
              </a:spcBef>
              <a:spcAft>
                <a:spcPts val="0"/>
              </a:spcAft>
              <a:defRPr/>
            </a:pPr>
            <a:r>
              <a:rPr lang="ar-LB" sz="4000" b="1" dirty="0">
                <a:solidFill>
                  <a:schemeClr val="tx2">
                    <a:lumMod val="75000"/>
                  </a:schemeClr>
                </a:solidFill>
                <a:latin typeface="Traditional Arabic" pitchFamily="18" charset="-78"/>
                <a:cs typeface="Traditional Arabic" pitchFamily="18" charset="-78"/>
              </a:rPr>
              <a:t>    (4) انا لدي مخطط آخر – لا تكن حكيم في عينيك</a:t>
            </a:r>
          </a:p>
          <a:p>
            <a:pPr algn="r" rtl="1" eaLnBrk="1" fontAlgn="auto" hangingPunct="1">
              <a:spcBef>
                <a:spcPts val="0"/>
              </a:spcBef>
              <a:spcAft>
                <a:spcPts val="0"/>
              </a:spcAft>
              <a:defRPr/>
            </a:pPr>
            <a:r>
              <a:rPr lang="ar-LB" sz="4000" b="1" dirty="0">
                <a:solidFill>
                  <a:schemeClr val="tx2">
                    <a:lumMod val="75000"/>
                  </a:schemeClr>
                </a:solidFill>
                <a:latin typeface="Traditional Arabic" pitchFamily="18" charset="-78"/>
                <a:cs typeface="Traditional Arabic" pitchFamily="18" charset="-78"/>
              </a:rPr>
              <a:t>    (5) التغني بالنعمة – بل الإيمان بالنعمة المغيّرة</a:t>
            </a:r>
          </a:p>
          <a:p>
            <a:pPr algn="r" rtl="1" eaLnBrk="1" fontAlgn="auto" hangingPunct="1">
              <a:spcBef>
                <a:spcPts val="0"/>
              </a:spcBef>
              <a:spcAft>
                <a:spcPts val="0"/>
              </a:spcAft>
              <a:defRPr/>
            </a:pPr>
            <a:r>
              <a:rPr lang="ar-LB" sz="4400" b="1" dirty="0">
                <a:solidFill>
                  <a:schemeClr val="tx2">
                    <a:lumMod val="75000"/>
                  </a:schemeClr>
                </a:solidFill>
                <a:latin typeface="Traditional Arabic" pitchFamily="18" charset="-78"/>
                <a:cs typeface="Traditional Arabic" pitchFamily="18" charset="-78"/>
              </a:rPr>
              <a:t> </a:t>
            </a:r>
          </a:p>
        </p:txBody>
      </p:sp>
      <p:sp>
        <p:nvSpPr>
          <p:cNvPr id="408" name="TextBox 407"/>
          <p:cNvSpPr txBox="1"/>
          <p:nvPr/>
        </p:nvSpPr>
        <p:spPr>
          <a:xfrm>
            <a:off x="0" y="114300"/>
            <a:ext cx="91440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14341"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1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2">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4"/>
          <p:cNvGrpSpPr>
            <a:grpSpLocks/>
          </p:cNvGrpSpPr>
          <p:nvPr/>
        </p:nvGrpSpPr>
        <p:grpSpPr bwMode="auto">
          <a:xfrm>
            <a:off x="1295400" y="2306638"/>
            <a:ext cx="4811713" cy="4556125"/>
            <a:chOff x="2040" y="4872"/>
            <a:chExt cx="7578" cy="7175"/>
          </a:xfrm>
        </p:grpSpPr>
        <p:grpSp>
          <p:nvGrpSpPr>
            <p:cNvPr id="16390" name="Group 5"/>
            <p:cNvGrpSpPr>
              <a:grpSpLocks/>
            </p:cNvGrpSpPr>
            <p:nvPr/>
          </p:nvGrpSpPr>
          <p:grpSpPr bwMode="auto">
            <a:xfrm>
              <a:off x="2040" y="5027"/>
              <a:ext cx="7578" cy="6646"/>
              <a:chOff x="4500" y="5399"/>
              <a:chExt cx="3990" cy="2867"/>
            </a:xfrm>
          </p:grpSpPr>
          <p:sp>
            <p:nvSpPr>
              <p:cNvPr id="16391"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609600" y="1600200"/>
            <a:ext cx="8294688" cy="4246563"/>
          </a:xfrm>
          <a:prstGeom prst="rect">
            <a:avLst/>
          </a:prstGeom>
          <a:noFill/>
        </p:spPr>
        <p:txBody>
          <a:bodyPr>
            <a:spAutoFit/>
          </a:bodyPr>
          <a:lstStyle/>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5. ما هي مؤشرات إكرام الرّب المادي؟</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(1) أنت تحب الرّب وتحترم وصاياه</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(2) أنت تحيا حياة الإتكال على الرّب</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(3) أنت تسمح للرّب أن يقود حياتك</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(4) أنت تؤمن بأنّ الرّب أولا في حياتك</a:t>
            </a:r>
          </a:p>
        </p:txBody>
      </p:sp>
      <p:sp>
        <p:nvSpPr>
          <p:cNvPr id="408" name="TextBox 407"/>
          <p:cNvSpPr txBox="1"/>
          <p:nvPr/>
        </p:nvSpPr>
        <p:spPr>
          <a:xfrm>
            <a:off x="0" y="114300"/>
            <a:ext cx="91440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16389"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4"/>
          <p:cNvGrpSpPr>
            <a:grpSpLocks/>
          </p:cNvGrpSpPr>
          <p:nvPr/>
        </p:nvGrpSpPr>
        <p:grpSpPr bwMode="auto">
          <a:xfrm>
            <a:off x="1295400" y="2306638"/>
            <a:ext cx="4811713" cy="4556125"/>
            <a:chOff x="2040" y="4872"/>
            <a:chExt cx="7578" cy="7175"/>
          </a:xfrm>
        </p:grpSpPr>
        <p:grpSp>
          <p:nvGrpSpPr>
            <p:cNvPr id="18438" name="Group 5"/>
            <p:cNvGrpSpPr>
              <a:grpSpLocks/>
            </p:cNvGrpSpPr>
            <p:nvPr/>
          </p:nvGrpSpPr>
          <p:grpSpPr bwMode="auto">
            <a:xfrm>
              <a:off x="2040" y="5027"/>
              <a:ext cx="7578" cy="6646"/>
              <a:chOff x="4500" y="5399"/>
              <a:chExt cx="3990" cy="2867"/>
            </a:xfrm>
          </p:grpSpPr>
          <p:sp>
            <p:nvSpPr>
              <p:cNvPr id="18439" name="Rectangle 6"/>
              <p:cNvSpPr>
                <a:spLocks noChangeArrowheads="1"/>
              </p:cNvSpPr>
              <p:nvPr/>
            </p:nvSpPr>
            <p:spPr bwMode="auto">
              <a:xfrm>
                <a:off x="8212" y="5399"/>
                <a:ext cx="238"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spcAft>
                    <a:spcPts val="1000"/>
                  </a:spcAft>
                  <a:buFontTx/>
                  <a:buNone/>
                </a:pPr>
                <a:r>
                  <a:rPr lang="en-US" altLang="en-US" sz="2700">
                    <a:solidFill>
                      <a:srgbClr val="000000"/>
                    </a:solidFill>
                    <a:cs typeface="Arial" panose="020B0604020202020204" pitchFamily="34" charset="0"/>
                  </a:rPr>
                  <a:t> </a:t>
                </a:r>
                <a:endParaRPr lang="en-US" altLang="en-US" sz="1800">
                  <a:latin typeface="Arial" panose="020B0604020202020204" pitchFamily="34" charset="0"/>
                  <a:cs typeface="Arial" panose="020B0604020202020204" pitchFamily="34" charset="0"/>
                </a:endParaRPr>
              </a:p>
            </p:txBody>
          </p:sp>
        </p:grpSp>
      </p:grpSp>
      <p:sp>
        <p:nvSpPr>
          <p:cNvPr id="412" name="TextBox 411"/>
          <p:cNvSpPr txBox="1"/>
          <p:nvPr/>
        </p:nvSpPr>
        <p:spPr>
          <a:xfrm>
            <a:off x="152400" y="2362200"/>
            <a:ext cx="8294688" cy="4246563"/>
          </a:xfrm>
          <a:prstGeom prst="rect">
            <a:avLst/>
          </a:prstGeom>
          <a:noFill/>
        </p:spPr>
        <p:txBody>
          <a:bodyPr>
            <a:spAutoFit/>
          </a:bodyPr>
          <a:lstStyle/>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6. ما هي بركات إكرام الرّب المادي؟</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(1) بركات النمو الروحي</a:t>
            </a: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(2</a:t>
            </a:r>
            <a:r>
              <a:rPr lang="ar-LB" sz="5400" b="1">
                <a:solidFill>
                  <a:schemeClr val="tx2">
                    <a:lumMod val="75000"/>
                  </a:schemeClr>
                </a:solidFill>
                <a:latin typeface="Traditional Arabic" pitchFamily="18" charset="-78"/>
                <a:cs typeface="Traditional Arabic" pitchFamily="18" charset="-78"/>
              </a:rPr>
              <a:t>) بركات للحاجت الزمنيّة</a:t>
            </a:r>
            <a:endParaRPr lang="ar-LB" sz="5400" b="1" dirty="0">
              <a:solidFill>
                <a:schemeClr val="tx2">
                  <a:lumMod val="75000"/>
                </a:schemeClr>
              </a:solidFill>
              <a:latin typeface="Traditional Arabic" pitchFamily="18" charset="-78"/>
              <a:cs typeface="Traditional Arabic" pitchFamily="18" charset="-78"/>
            </a:endParaRPr>
          </a:p>
          <a:p>
            <a:pPr algn="r" rtl="1" eaLnBrk="1" fontAlgn="auto" hangingPunct="1">
              <a:spcBef>
                <a:spcPts val="0"/>
              </a:spcBef>
              <a:spcAft>
                <a:spcPts val="0"/>
              </a:spcAft>
              <a:defRPr/>
            </a:pPr>
            <a:endParaRPr lang="ar-LB" sz="5400" b="1" dirty="0">
              <a:solidFill>
                <a:schemeClr val="tx2">
                  <a:lumMod val="75000"/>
                </a:schemeClr>
              </a:solidFill>
              <a:latin typeface="Traditional Arabic" pitchFamily="18" charset="-78"/>
              <a:cs typeface="Traditional Arabic" pitchFamily="18" charset="-78"/>
            </a:endParaRPr>
          </a:p>
          <a:p>
            <a:pPr algn="r" rtl="1" eaLnBrk="1" fontAlgn="auto" hangingPunct="1">
              <a:spcBef>
                <a:spcPts val="0"/>
              </a:spcBef>
              <a:spcAft>
                <a:spcPts val="0"/>
              </a:spcAft>
              <a:defRPr/>
            </a:pPr>
            <a:r>
              <a:rPr lang="ar-LB" sz="5400" b="1" dirty="0">
                <a:solidFill>
                  <a:schemeClr val="tx2">
                    <a:lumMod val="75000"/>
                  </a:schemeClr>
                </a:solidFill>
                <a:latin typeface="Traditional Arabic" pitchFamily="18" charset="-78"/>
                <a:cs typeface="Traditional Arabic" pitchFamily="18" charset="-78"/>
              </a:rPr>
              <a:t>     </a:t>
            </a:r>
            <a:endParaRPr lang="ar-LB" sz="5400" b="1" dirty="0">
              <a:latin typeface="Traditional Arabic" pitchFamily="18" charset="-78"/>
              <a:cs typeface="Traditional Arabic" pitchFamily="18" charset="-78"/>
            </a:endParaRPr>
          </a:p>
        </p:txBody>
      </p:sp>
      <p:sp>
        <p:nvSpPr>
          <p:cNvPr id="408" name="TextBox 407"/>
          <p:cNvSpPr txBox="1"/>
          <p:nvPr/>
        </p:nvSpPr>
        <p:spPr>
          <a:xfrm>
            <a:off x="0" y="114300"/>
            <a:ext cx="9144000" cy="1108075"/>
          </a:xfrm>
          <a:prstGeom prst="rect">
            <a:avLst/>
          </a:prstGeom>
          <a:noFill/>
        </p:spPr>
        <p:txBody>
          <a:bodyPr>
            <a:spAutoFit/>
          </a:bodyPr>
          <a:lstStyle/>
          <a:p>
            <a:pPr algn="ctr" rtl="1" eaLnBrk="1" fontAlgn="auto" hangingPunct="1">
              <a:spcBef>
                <a:spcPts val="0"/>
              </a:spcBef>
              <a:spcAft>
                <a:spcPts val="0"/>
              </a:spcAft>
              <a:defRPr/>
            </a:pPr>
            <a:r>
              <a:rPr lang="ar-LB" sz="6600" b="1" dirty="0">
                <a:solidFill>
                  <a:schemeClr val="tx2">
                    <a:lumMod val="75000"/>
                  </a:schemeClr>
                </a:solidFill>
                <a:latin typeface="Traditional Arabic" pitchFamily="18" charset="-78"/>
                <a:cs typeface="Traditional Arabic" pitchFamily="18" charset="-78"/>
              </a:rPr>
              <a:t>اكرم الرّب من مالك</a:t>
            </a:r>
          </a:p>
        </p:txBody>
      </p:sp>
      <p:sp>
        <p:nvSpPr>
          <p:cNvPr id="18437" name="TextBox 408"/>
          <p:cNvSpPr txBox="1">
            <a:spLocks noChangeArrowheads="1"/>
          </p:cNvSpPr>
          <p:nvPr/>
        </p:nvSpPr>
        <p:spPr bwMode="auto">
          <a:xfrm>
            <a:off x="2590800" y="6019800"/>
            <a:ext cx="434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a:solidFill>
                  <a:srgbClr val="FF0000"/>
                </a:solidFill>
              </a:rPr>
              <a:t>www.cbbclebanon.com</a:t>
            </a:r>
            <a:endParaRPr lang="en-US" altLang="en-US" sz="1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akrim_alrab_min_malika</Template>
  <TotalTime>0</TotalTime>
  <Words>456</Words>
  <Application>Microsoft Office PowerPoint</Application>
  <PresentationFormat>On-screen Show (4:3)</PresentationFormat>
  <Paragraphs>80</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Arial</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AM</dc:creator>
  <cp:lastModifiedBy>USER</cp:lastModifiedBy>
  <cp:revision>1</cp:revision>
  <dcterms:created xsi:type="dcterms:W3CDTF">2015-03-10T15:06:13Z</dcterms:created>
  <dcterms:modified xsi:type="dcterms:W3CDTF">2021-09-07T07:54:43Z</dcterms:modified>
</cp:coreProperties>
</file>