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1" r:id="rId3"/>
    <p:sldId id="262" r:id="rId4"/>
    <p:sldId id="263"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428"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FADC29-ADFF-4857-82C3-74B13E9BB903}" type="datetimeFigureOut">
              <a:rPr lang="en-US" smtClean="0"/>
              <a:t>9/7/2021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2F9B93-94F8-410B-94D6-96BC7EC9622C}" type="slidenum">
              <a:rPr lang="en-US" smtClean="0"/>
              <a:t>‹#›</a:t>
            </a:fld>
            <a:endParaRPr lang="en-US"/>
          </a:p>
        </p:txBody>
      </p:sp>
    </p:spTree>
    <p:extLst>
      <p:ext uri="{BB962C8B-B14F-4D97-AF65-F5344CB8AC3E}">
        <p14:creationId xmlns:p14="http://schemas.microsoft.com/office/powerpoint/2010/main" val="3018359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CBE0C7-85E4-46F3-AC87-7AB595D4AB82}" type="datetimeFigureOut">
              <a:rPr lang="en-US" smtClean="0"/>
              <a:t>9/7/2021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3511509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CBE0C7-85E4-46F3-AC87-7AB595D4AB82}" type="datetimeFigureOut">
              <a:rPr lang="en-US" smtClean="0"/>
              <a:t>9/7/2021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70161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CBE0C7-85E4-46F3-AC87-7AB595D4AB82}" type="datetimeFigureOut">
              <a:rPr lang="en-US" smtClean="0"/>
              <a:t>9/7/2021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1551843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CBE0C7-85E4-46F3-AC87-7AB595D4AB82}" type="datetimeFigureOut">
              <a:rPr lang="en-US" smtClean="0"/>
              <a:t>9/7/2021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4242924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CBE0C7-85E4-46F3-AC87-7AB595D4AB82}" type="datetimeFigureOut">
              <a:rPr lang="en-US" smtClean="0"/>
              <a:t>9/7/2021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1761017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CBE0C7-85E4-46F3-AC87-7AB595D4AB82}" type="datetimeFigureOut">
              <a:rPr lang="en-US" smtClean="0"/>
              <a:t>9/7/2021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1455007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CBE0C7-85E4-46F3-AC87-7AB595D4AB82}" type="datetimeFigureOut">
              <a:rPr lang="en-US" smtClean="0"/>
              <a:t>9/7/2021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4201655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CBE0C7-85E4-46F3-AC87-7AB595D4AB82}" type="datetimeFigureOut">
              <a:rPr lang="en-US" smtClean="0"/>
              <a:t>9/7/2021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2226184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CBE0C7-85E4-46F3-AC87-7AB595D4AB82}" type="datetimeFigureOut">
              <a:rPr lang="en-US" smtClean="0"/>
              <a:t>9/7/2021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2201657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CBE0C7-85E4-46F3-AC87-7AB595D4AB82}" type="datetimeFigureOut">
              <a:rPr lang="en-US" smtClean="0"/>
              <a:t>9/7/2021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2829727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CBE0C7-85E4-46F3-AC87-7AB595D4AB82}" type="datetimeFigureOut">
              <a:rPr lang="en-US" smtClean="0"/>
              <a:t>9/7/2021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1160966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CBE0C7-85E4-46F3-AC87-7AB595D4AB82}" type="datetimeFigureOut">
              <a:rPr lang="en-US" smtClean="0"/>
              <a:t>9/7/2021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FF83F5-8633-4A0A-8B48-1B25C9154E02}" type="slidenum">
              <a:rPr lang="en-US" smtClean="0"/>
              <a:t>‹#›</a:t>
            </a:fld>
            <a:endParaRPr lang="en-US"/>
          </a:p>
        </p:txBody>
      </p:sp>
    </p:spTree>
    <p:extLst>
      <p:ext uri="{BB962C8B-B14F-4D97-AF65-F5344CB8AC3E}">
        <p14:creationId xmlns:p14="http://schemas.microsoft.com/office/powerpoint/2010/main" val="1564992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1369" name="TextBox 1368"/>
          <p:cNvSpPr txBox="1"/>
          <p:nvPr/>
        </p:nvSpPr>
        <p:spPr>
          <a:xfrm>
            <a:off x="0" y="685800"/>
            <a:ext cx="9144000" cy="3816429"/>
          </a:xfrm>
          <a:prstGeom prst="rect">
            <a:avLst/>
          </a:prstGeom>
          <a:noFill/>
        </p:spPr>
        <p:txBody>
          <a:bodyPr wrap="square" rtlCol="0">
            <a:spAutoFit/>
          </a:bodyPr>
          <a:lstStyle/>
          <a:p>
            <a:pPr algn="ctr" rtl="1"/>
            <a:r>
              <a:rPr lang="ar-LB" sz="8800" b="1" dirty="0" smtClean="0">
                <a:solidFill>
                  <a:schemeClr val="tx2">
                    <a:lumMod val="75000"/>
                  </a:schemeClr>
                </a:solidFill>
                <a:latin typeface="Traditional Arabic" pitchFamily="18" charset="-78"/>
                <a:cs typeface="Traditional Arabic" pitchFamily="18" charset="-78"/>
              </a:rPr>
              <a:t>مريم المجدليّة ولقائها </a:t>
            </a:r>
          </a:p>
          <a:p>
            <a:pPr algn="ctr" rtl="1"/>
            <a:r>
              <a:rPr lang="ar-LB" sz="8800" b="1" dirty="0" smtClean="0">
                <a:solidFill>
                  <a:schemeClr val="tx2">
                    <a:lumMod val="75000"/>
                  </a:schemeClr>
                </a:solidFill>
                <a:latin typeface="Traditional Arabic" pitchFamily="18" charset="-78"/>
                <a:cs typeface="Traditional Arabic" pitchFamily="18" charset="-78"/>
              </a:rPr>
              <a:t>مع المسيح بعد القيامة</a:t>
            </a:r>
          </a:p>
          <a:p>
            <a:pPr algn="ctr" rtl="1"/>
            <a:r>
              <a:rPr lang="ar-LB" sz="6600" b="1" dirty="0" smtClean="0">
                <a:solidFill>
                  <a:schemeClr val="tx2">
                    <a:lumMod val="75000"/>
                  </a:schemeClr>
                </a:solidFill>
                <a:latin typeface="Traditional Arabic" pitchFamily="18" charset="-78"/>
                <a:cs typeface="Traditional Arabic" pitchFamily="18" charset="-78"/>
              </a:rPr>
              <a:t>يوحنا 20: 11-18</a:t>
            </a:r>
          </a:p>
        </p:txBody>
      </p:sp>
      <p:sp>
        <p:nvSpPr>
          <p:cNvPr id="2" name="TextBox 1"/>
          <p:cNvSpPr txBox="1"/>
          <p:nvPr/>
        </p:nvSpPr>
        <p:spPr>
          <a:xfrm>
            <a:off x="0" y="5638800"/>
            <a:ext cx="9296400" cy="646331"/>
          </a:xfrm>
          <a:prstGeom prst="rect">
            <a:avLst/>
          </a:prstGeom>
          <a:noFill/>
        </p:spPr>
        <p:txBody>
          <a:bodyPr wrap="square" rtlCol="0">
            <a:spAutoFit/>
          </a:bodyPr>
          <a:lstStyle/>
          <a:p>
            <a:pPr algn="ctr"/>
            <a:r>
              <a:rPr lang="en-US" sz="3600" b="1" dirty="0" smtClean="0">
                <a:solidFill>
                  <a:srgbClr val="FF0000"/>
                </a:solidFill>
              </a:rPr>
              <a:t>www.cbbclebanon.com</a:t>
            </a:r>
            <a:endParaRPr lang="en-US" sz="3600" b="1" dirty="0">
              <a:solidFill>
                <a:srgbClr val="FF0000"/>
              </a:solidFill>
            </a:endParaRPr>
          </a:p>
        </p:txBody>
      </p:sp>
    </p:spTree>
    <p:extLst>
      <p:ext uri="{BB962C8B-B14F-4D97-AF65-F5344CB8AC3E}">
        <p14:creationId xmlns:p14="http://schemas.microsoft.com/office/powerpoint/2010/main" val="30662784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1369" name="TextBox 1368"/>
          <p:cNvSpPr txBox="1"/>
          <p:nvPr/>
        </p:nvSpPr>
        <p:spPr>
          <a:xfrm>
            <a:off x="0" y="1219200"/>
            <a:ext cx="9144000" cy="5262979"/>
          </a:xfrm>
          <a:prstGeom prst="rect">
            <a:avLst/>
          </a:prstGeom>
          <a:noFill/>
        </p:spPr>
        <p:txBody>
          <a:bodyPr wrap="square" rtlCol="0">
            <a:spAutoFit/>
          </a:bodyPr>
          <a:lstStyle/>
          <a:p>
            <a:pPr algn="ctr" rtl="1"/>
            <a:r>
              <a:rPr lang="ar-LB" sz="4800" b="1" dirty="0">
                <a:solidFill>
                  <a:schemeClr val="tx2">
                    <a:lumMod val="75000"/>
                  </a:schemeClr>
                </a:solidFill>
                <a:latin typeface="Traditional Arabic" pitchFamily="18" charset="-78"/>
                <a:cs typeface="Traditional Arabic" pitchFamily="18" charset="-78"/>
              </a:rPr>
              <a:t>"11أَمَّا مَرْيَمُ فَكَانَتْ وَاقِفَةً عِنْدَ الْقَبْرِ خَارِجًا تَبْكِي. وَفِيمَا هِيَ تَبْكِي انْحَنَتْ إِلَى الْقَبْرِ، 12فَنَظَرَتْ مَلاَكَيْنِ بِثِيَابٍ بِيضٍ جَالِسَيْنِ وَاحِدًا عِنْدَ الرَّأْسِ وَالآخَرَ عِنْدَ الرِّجْلَيْنِ، حَيْثُ كَانَ جَسَدُ يَسُوعَ مَوْضُوعًا. 13فَقَالاَ لَهَا:«يَا امْرَأَةُ، لِمَاذَا تَبْكِينَ؟» قَالَتْ لَهُمَا:«إِنَّهُمْ أَخَذُوا سَيِّدِي، وَلَسْتُ أَعْلَمُ أَيْنَ وَضَعُوهُ!». 14وَلَمَّا قَالَتْ هذَا </a:t>
            </a:r>
            <a:r>
              <a:rPr lang="ar-LB" sz="4800" b="1" dirty="0" smtClean="0">
                <a:solidFill>
                  <a:schemeClr val="tx2">
                    <a:lumMod val="75000"/>
                  </a:schemeClr>
                </a:solidFill>
                <a:latin typeface="Traditional Arabic" pitchFamily="18" charset="-78"/>
                <a:cs typeface="Traditional Arabic" pitchFamily="18" charset="-78"/>
              </a:rPr>
              <a:t>الْتَفَتَتْ</a:t>
            </a:r>
          </a:p>
        </p:txBody>
      </p:sp>
      <p:sp>
        <p:nvSpPr>
          <p:cNvPr id="2" name="TextBox 1"/>
          <p:cNvSpPr txBox="1"/>
          <p:nvPr/>
        </p:nvSpPr>
        <p:spPr>
          <a:xfrm>
            <a:off x="0" y="210741"/>
            <a:ext cx="9372600" cy="1846659"/>
          </a:xfrm>
          <a:prstGeom prst="rect">
            <a:avLst/>
          </a:prstGeom>
          <a:noFill/>
        </p:spPr>
        <p:txBody>
          <a:bodyPr wrap="square" rtlCol="0">
            <a:spAutoFit/>
          </a:bodyPr>
          <a:lstStyle/>
          <a:p>
            <a:pPr algn="ctr"/>
            <a:r>
              <a:rPr lang="ar-LB" sz="6000" b="1" dirty="0">
                <a:solidFill>
                  <a:schemeClr val="tx2">
                    <a:lumMod val="75000"/>
                  </a:schemeClr>
                </a:solidFill>
                <a:latin typeface="Traditional Arabic" pitchFamily="18" charset="-78"/>
                <a:cs typeface="Traditional Arabic" pitchFamily="18" charset="-78"/>
              </a:rPr>
              <a:t>يوحنا 20: 11-18</a:t>
            </a:r>
          </a:p>
          <a:p>
            <a:pPr algn="ctr"/>
            <a:endParaRPr lang="en-US" sz="5400" dirty="0"/>
          </a:p>
        </p:txBody>
      </p:sp>
      <p:sp>
        <p:nvSpPr>
          <p:cNvPr id="408" name="TextBox 407"/>
          <p:cNvSpPr txBox="1"/>
          <p:nvPr/>
        </p:nvSpPr>
        <p:spPr>
          <a:xfrm>
            <a:off x="0" y="6135469"/>
            <a:ext cx="9296400" cy="646331"/>
          </a:xfrm>
          <a:prstGeom prst="rect">
            <a:avLst/>
          </a:prstGeom>
          <a:noFill/>
        </p:spPr>
        <p:txBody>
          <a:bodyPr wrap="square" rtlCol="0">
            <a:spAutoFit/>
          </a:bodyPr>
          <a:lstStyle/>
          <a:p>
            <a:pPr algn="ctr"/>
            <a:r>
              <a:rPr lang="en-US" sz="3600" b="1" dirty="0" smtClean="0">
                <a:solidFill>
                  <a:srgbClr val="FF0000"/>
                </a:solidFill>
              </a:rPr>
              <a:t>www.cbbclebanon.com</a:t>
            </a:r>
            <a:endParaRPr lang="en-US" sz="3600" b="1" dirty="0">
              <a:solidFill>
                <a:srgbClr val="FF0000"/>
              </a:solidFill>
            </a:endParaRPr>
          </a:p>
        </p:txBody>
      </p:sp>
    </p:spTree>
    <p:extLst>
      <p:ext uri="{BB962C8B-B14F-4D97-AF65-F5344CB8AC3E}">
        <p14:creationId xmlns:p14="http://schemas.microsoft.com/office/powerpoint/2010/main" val="769393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1369" name="TextBox 1368"/>
          <p:cNvSpPr txBox="1"/>
          <p:nvPr/>
        </p:nvSpPr>
        <p:spPr>
          <a:xfrm>
            <a:off x="0" y="685800"/>
            <a:ext cx="9144000" cy="5262979"/>
          </a:xfrm>
          <a:prstGeom prst="rect">
            <a:avLst/>
          </a:prstGeom>
          <a:noFill/>
        </p:spPr>
        <p:txBody>
          <a:bodyPr wrap="square" rtlCol="0">
            <a:spAutoFit/>
          </a:bodyPr>
          <a:lstStyle/>
          <a:p>
            <a:pPr algn="ctr" rtl="1"/>
            <a:r>
              <a:rPr lang="ar-LB" sz="4800" b="1" dirty="0" smtClean="0">
                <a:solidFill>
                  <a:schemeClr val="tx2">
                    <a:lumMod val="75000"/>
                  </a:schemeClr>
                </a:solidFill>
                <a:latin typeface="Traditional Arabic" pitchFamily="18" charset="-78"/>
                <a:cs typeface="Traditional Arabic" pitchFamily="18" charset="-78"/>
              </a:rPr>
              <a:t>إِلَى </a:t>
            </a:r>
            <a:r>
              <a:rPr lang="ar-LB" sz="4800" b="1" dirty="0">
                <a:solidFill>
                  <a:schemeClr val="tx2">
                    <a:lumMod val="75000"/>
                  </a:schemeClr>
                </a:solidFill>
                <a:latin typeface="Traditional Arabic" pitchFamily="18" charset="-78"/>
                <a:cs typeface="Traditional Arabic" pitchFamily="18" charset="-78"/>
              </a:rPr>
              <a:t>الْوَرَاءِ، فَنَظَرَتْ يَسُوعَ وَاقِفًا، وَلَمْ تَعْلَمْ أَنَّهُ يَسُوعُ. 15قَالَ لَهَا يَسُوعُ:«يَا امْرَأَةُ، لِمَاذَا تَبْكِينَ؟ مَنْ تَطْلُبِينَ؟» فَظَنَّتْ تِلْكَ أَنَّهُ الْبُسْتَانِيُّ، فَقَالَتْ لَهُ:«يَا سَيِّدُ، إِنْ كُنْتَ أَنْتَ قَدْ حَمَلْتَهُ فَقُلْ لِي أَيْنَ وَضَعْتَهُ، وَأَنَا آخُذُهُ». 16قَالَ لَهَا يَسُوعُ:«يَا مَرْيَمُ» فَالْتَفَتَتْ تِلْكَ وَقَالَتْ لَهُ: «رَبُّونِي!» الَّذِي تَفْسِيرُهُ: يَا مُعَلِّمُ. 17قَالَ لَهَا يَسُوعُ:«لاَ تَلْمِسِينِي لأَنِّي </a:t>
            </a:r>
            <a:r>
              <a:rPr lang="ar-LB" sz="4800" b="1" dirty="0" smtClean="0">
                <a:solidFill>
                  <a:schemeClr val="tx2">
                    <a:lumMod val="75000"/>
                  </a:schemeClr>
                </a:solidFill>
                <a:latin typeface="Traditional Arabic" pitchFamily="18" charset="-78"/>
                <a:cs typeface="Traditional Arabic" pitchFamily="18" charset="-78"/>
              </a:rPr>
              <a:t>لَمْ</a:t>
            </a:r>
          </a:p>
        </p:txBody>
      </p:sp>
      <p:sp>
        <p:nvSpPr>
          <p:cNvPr id="407" name="TextBox 406"/>
          <p:cNvSpPr txBox="1"/>
          <p:nvPr/>
        </p:nvSpPr>
        <p:spPr>
          <a:xfrm>
            <a:off x="0" y="6059269"/>
            <a:ext cx="9144000" cy="646331"/>
          </a:xfrm>
          <a:prstGeom prst="rect">
            <a:avLst/>
          </a:prstGeom>
          <a:noFill/>
        </p:spPr>
        <p:txBody>
          <a:bodyPr wrap="square" rtlCol="0">
            <a:spAutoFit/>
          </a:bodyPr>
          <a:lstStyle/>
          <a:p>
            <a:pPr algn="ctr"/>
            <a:r>
              <a:rPr lang="en-US" sz="3600" b="1" dirty="0" smtClean="0">
                <a:solidFill>
                  <a:srgbClr val="FF0000"/>
                </a:solidFill>
              </a:rPr>
              <a:t>www.cbbclebanon.com</a:t>
            </a:r>
            <a:endParaRPr lang="en-US" sz="3600" b="1" dirty="0">
              <a:solidFill>
                <a:srgbClr val="FF0000"/>
              </a:solidFill>
            </a:endParaRPr>
          </a:p>
        </p:txBody>
      </p:sp>
    </p:spTree>
    <p:extLst>
      <p:ext uri="{BB962C8B-B14F-4D97-AF65-F5344CB8AC3E}">
        <p14:creationId xmlns:p14="http://schemas.microsoft.com/office/powerpoint/2010/main" val="9078477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1369" name="TextBox 1368"/>
          <p:cNvSpPr txBox="1"/>
          <p:nvPr/>
        </p:nvSpPr>
        <p:spPr>
          <a:xfrm>
            <a:off x="0" y="701219"/>
            <a:ext cx="9144000" cy="4708981"/>
          </a:xfrm>
          <a:prstGeom prst="rect">
            <a:avLst/>
          </a:prstGeom>
          <a:noFill/>
        </p:spPr>
        <p:txBody>
          <a:bodyPr wrap="square" rtlCol="0">
            <a:spAutoFit/>
          </a:bodyPr>
          <a:lstStyle/>
          <a:p>
            <a:pPr algn="ctr" rtl="1"/>
            <a:r>
              <a:rPr lang="ar-LB" sz="6000" b="1" dirty="0" smtClean="0">
                <a:solidFill>
                  <a:schemeClr val="tx2">
                    <a:lumMod val="75000"/>
                  </a:schemeClr>
                </a:solidFill>
                <a:latin typeface="Traditional Arabic" pitchFamily="18" charset="-78"/>
                <a:cs typeface="Traditional Arabic" pitchFamily="18" charset="-78"/>
              </a:rPr>
              <a:t>أَصْعَدْ </a:t>
            </a:r>
            <a:r>
              <a:rPr lang="ar-LB" sz="6000" b="1" dirty="0">
                <a:solidFill>
                  <a:schemeClr val="tx2">
                    <a:lumMod val="75000"/>
                  </a:schemeClr>
                </a:solidFill>
                <a:latin typeface="Traditional Arabic" pitchFamily="18" charset="-78"/>
                <a:cs typeface="Traditional Arabic" pitchFamily="18" charset="-78"/>
              </a:rPr>
              <a:t>بَعْدُ إِلَى أَبِي. وَلكِنِ اذْهَبِي إِلَى إِخْوَتِي وَقُولِي لَهُمْ:إِنِّي أَصْعَدُ إِلَى أَبِي وَأَبِيكُمْ وَإِلهِي وَإِلهِكُمْ». 18فَجَاءَتْ مَرْيَمُ الْمَجْدَلِيَّةُ وَأَخْبَرَتِ التَّلاَمِيذَ أَنَّهَا رَأَتِ الرَّبَّ، وَأَنَّهُ قَالَ لَهَا هذَا."</a:t>
            </a:r>
            <a:endParaRPr lang="ar-LB" sz="6000" b="1" dirty="0" smtClean="0">
              <a:solidFill>
                <a:schemeClr val="tx2">
                  <a:lumMod val="75000"/>
                </a:schemeClr>
              </a:solidFill>
              <a:latin typeface="Traditional Arabic" pitchFamily="18" charset="-78"/>
              <a:cs typeface="Traditional Arabic" pitchFamily="18" charset="-78"/>
            </a:endParaRPr>
          </a:p>
        </p:txBody>
      </p:sp>
      <p:sp>
        <p:nvSpPr>
          <p:cNvPr id="408" name="TextBox 407"/>
          <p:cNvSpPr txBox="1"/>
          <p:nvPr/>
        </p:nvSpPr>
        <p:spPr>
          <a:xfrm>
            <a:off x="0" y="5983069"/>
            <a:ext cx="9144000" cy="646331"/>
          </a:xfrm>
          <a:prstGeom prst="rect">
            <a:avLst/>
          </a:prstGeom>
          <a:noFill/>
        </p:spPr>
        <p:txBody>
          <a:bodyPr wrap="square" rtlCol="0">
            <a:spAutoFit/>
          </a:bodyPr>
          <a:lstStyle/>
          <a:p>
            <a:pPr algn="ctr"/>
            <a:r>
              <a:rPr lang="en-US" sz="3600" b="1" dirty="0" smtClean="0">
                <a:solidFill>
                  <a:srgbClr val="FF0000"/>
                </a:solidFill>
              </a:rPr>
              <a:t>www.cbbclebanon.com</a:t>
            </a:r>
            <a:endParaRPr lang="en-US" sz="3600" b="1" dirty="0">
              <a:solidFill>
                <a:srgbClr val="FF0000"/>
              </a:solidFill>
            </a:endParaRPr>
          </a:p>
        </p:txBody>
      </p:sp>
    </p:spTree>
    <p:extLst>
      <p:ext uri="{BB962C8B-B14F-4D97-AF65-F5344CB8AC3E}">
        <p14:creationId xmlns:p14="http://schemas.microsoft.com/office/powerpoint/2010/main" val="9078477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smtClean="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2" name="TextBox 1"/>
          <p:cNvSpPr txBox="1"/>
          <p:nvPr/>
        </p:nvSpPr>
        <p:spPr>
          <a:xfrm>
            <a:off x="0" y="1828800"/>
            <a:ext cx="8610600" cy="3416320"/>
          </a:xfrm>
          <a:prstGeom prst="rect">
            <a:avLst/>
          </a:prstGeom>
          <a:noFill/>
        </p:spPr>
        <p:txBody>
          <a:bodyPr wrap="square" rtlCol="0">
            <a:spAutoFit/>
          </a:bodyPr>
          <a:lstStyle/>
          <a:p>
            <a:pPr marL="1143000" indent="-1143000" algn="r" rtl="1">
              <a:buAutoNum type="arabicPeriod"/>
            </a:pPr>
            <a:r>
              <a:rPr lang="ar-LB" sz="5400" b="1" dirty="0" smtClean="0">
                <a:solidFill>
                  <a:srgbClr val="002060"/>
                </a:solidFill>
                <a:latin typeface="Traditional Arabic" pitchFamily="18" charset="-78"/>
                <a:cs typeface="Traditional Arabic" pitchFamily="18" charset="-78"/>
              </a:rPr>
              <a:t>الإختبار الأليم عند القبر</a:t>
            </a:r>
          </a:p>
          <a:p>
            <a:pPr marL="1143000" indent="-1143000" algn="r" rtl="1">
              <a:buAutoNum type="arabicPeriod"/>
            </a:pPr>
            <a:r>
              <a:rPr lang="ar-LB" sz="5400" b="1" dirty="0" smtClean="0">
                <a:solidFill>
                  <a:srgbClr val="002060"/>
                </a:solidFill>
                <a:latin typeface="Traditional Arabic" pitchFamily="18" charset="-78"/>
                <a:cs typeface="Traditional Arabic" pitchFamily="18" charset="-78"/>
              </a:rPr>
              <a:t>التشجيع المبارك من الملاكين</a:t>
            </a:r>
          </a:p>
          <a:p>
            <a:pPr marL="1143000" indent="-1143000" algn="r" rtl="1">
              <a:buAutoNum type="arabicPeriod"/>
            </a:pPr>
            <a:r>
              <a:rPr lang="ar-LB" sz="5400" b="1" dirty="0" smtClean="0">
                <a:solidFill>
                  <a:srgbClr val="002060"/>
                </a:solidFill>
                <a:latin typeface="Traditional Arabic" pitchFamily="18" charset="-78"/>
                <a:cs typeface="Traditional Arabic" pitchFamily="18" charset="-78"/>
              </a:rPr>
              <a:t>اللقاء المجيد مع يسوع</a:t>
            </a:r>
          </a:p>
          <a:p>
            <a:pPr marL="1143000" indent="-1143000" algn="r" rtl="1">
              <a:buAutoNum type="arabicPeriod"/>
            </a:pPr>
            <a:r>
              <a:rPr lang="ar-LB" sz="5400" b="1" dirty="0" smtClean="0">
                <a:solidFill>
                  <a:srgbClr val="002060"/>
                </a:solidFill>
                <a:latin typeface="Traditional Arabic" pitchFamily="18" charset="-78"/>
                <a:cs typeface="Traditional Arabic" pitchFamily="18" charset="-78"/>
              </a:rPr>
              <a:t>الطاعة الفوريّة للمأموريّة العظمى</a:t>
            </a:r>
          </a:p>
        </p:txBody>
      </p:sp>
      <p:sp>
        <p:nvSpPr>
          <p:cNvPr id="408" name="TextBox 407"/>
          <p:cNvSpPr txBox="1"/>
          <p:nvPr/>
        </p:nvSpPr>
        <p:spPr>
          <a:xfrm>
            <a:off x="0" y="540603"/>
            <a:ext cx="9144000" cy="830997"/>
          </a:xfrm>
          <a:prstGeom prst="rect">
            <a:avLst/>
          </a:prstGeom>
          <a:noFill/>
        </p:spPr>
        <p:txBody>
          <a:bodyPr wrap="square" rtlCol="0">
            <a:spAutoFit/>
          </a:bodyPr>
          <a:lstStyle/>
          <a:p>
            <a:pPr algn="ctr" rtl="1"/>
            <a:r>
              <a:rPr lang="ar-LB" sz="4800" b="1" dirty="0" smtClean="0">
                <a:solidFill>
                  <a:srgbClr val="002060"/>
                </a:solidFill>
                <a:latin typeface="Traditional Arabic" pitchFamily="18" charset="-78"/>
                <a:cs typeface="Traditional Arabic" pitchFamily="18" charset="-78"/>
              </a:rPr>
              <a:t>مريم المجدليّة</a:t>
            </a:r>
            <a:r>
              <a:rPr lang="en-US" sz="4800" b="1" dirty="0" smtClean="0">
                <a:solidFill>
                  <a:srgbClr val="002060"/>
                </a:solidFill>
                <a:latin typeface="Traditional Arabic" pitchFamily="18" charset="-78"/>
                <a:cs typeface="Traditional Arabic" pitchFamily="18" charset="-78"/>
              </a:rPr>
              <a:t> </a:t>
            </a:r>
            <a:r>
              <a:rPr lang="ar-LB" sz="4800" b="1" dirty="0" smtClean="0">
                <a:solidFill>
                  <a:srgbClr val="002060"/>
                </a:solidFill>
                <a:latin typeface="Traditional Arabic" pitchFamily="18" charset="-78"/>
                <a:cs typeface="Traditional Arabic" pitchFamily="18" charset="-78"/>
              </a:rPr>
              <a:t>ولقائها مع يسوع بعد القيامة</a:t>
            </a:r>
          </a:p>
        </p:txBody>
      </p:sp>
      <p:sp>
        <p:nvSpPr>
          <p:cNvPr id="409" name="TextBox 408"/>
          <p:cNvSpPr txBox="1"/>
          <p:nvPr/>
        </p:nvSpPr>
        <p:spPr>
          <a:xfrm>
            <a:off x="0" y="6059269"/>
            <a:ext cx="9144000" cy="646331"/>
          </a:xfrm>
          <a:prstGeom prst="rect">
            <a:avLst/>
          </a:prstGeom>
          <a:noFill/>
        </p:spPr>
        <p:txBody>
          <a:bodyPr wrap="square" rtlCol="0">
            <a:spAutoFit/>
          </a:bodyPr>
          <a:lstStyle/>
          <a:p>
            <a:pPr algn="ctr"/>
            <a:r>
              <a:rPr lang="en-US" sz="3600" b="1" dirty="0" smtClean="0">
                <a:solidFill>
                  <a:srgbClr val="FF0000"/>
                </a:solidFill>
              </a:rPr>
              <a:t>www.cbbclebanon.com</a:t>
            </a:r>
            <a:endParaRPr lang="en-US" sz="3600" b="1" dirty="0">
              <a:solidFill>
                <a:srgbClr val="FF0000"/>
              </a:solidFill>
            </a:endParaRPr>
          </a:p>
        </p:txBody>
      </p:sp>
    </p:spTree>
    <p:extLst>
      <p:ext uri="{BB962C8B-B14F-4D97-AF65-F5344CB8AC3E}">
        <p14:creationId xmlns:p14="http://schemas.microsoft.com/office/powerpoint/2010/main" val="2266006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726</TotalTime>
  <Words>218</Words>
  <Application>Microsoft Office PowerPoint</Application>
  <PresentationFormat>On-screen Show (4:3)</PresentationFormat>
  <Paragraphs>22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Traditional Arabic</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Raymond AM</dc:creator>
  <cp:lastModifiedBy>USER</cp:lastModifiedBy>
  <cp:revision>103</cp:revision>
  <dcterms:created xsi:type="dcterms:W3CDTF">2014-01-18T13:18:16Z</dcterms:created>
  <dcterms:modified xsi:type="dcterms:W3CDTF">2021-09-07T09:56:47Z</dcterms:modified>
</cp:coreProperties>
</file>