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336" r:id="rId3"/>
    <p:sldId id="418" r:id="rId4"/>
    <p:sldId id="419" r:id="rId5"/>
    <p:sldId id="420" r:id="rId6"/>
    <p:sldId id="421" r:id="rId7"/>
    <p:sldId id="422" r:id="rId8"/>
    <p:sldId id="423" r:id="rId9"/>
    <p:sldId id="272" r:id="rId10"/>
    <p:sldId id="424" r:id="rId11"/>
    <p:sldId id="412" r:id="rId12"/>
    <p:sldId id="425" r:id="rId13"/>
    <p:sldId id="426" r:id="rId14"/>
    <p:sldId id="413" r:id="rId15"/>
    <p:sldId id="427" r:id="rId16"/>
    <p:sldId id="428" r:id="rId17"/>
    <p:sldId id="429" r:id="rId18"/>
    <p:sldId id="430" r:id="rId19"/>
    <p:sldId id="431" r:id="rId20"/>
    <p:sldId id="414" r:id="rId21"/>
    <p:sldId id="437" r:id="rId22"/>
    <p:sldId id="438" r:id="rId23"/>
    <p:sldId id="439" r:id="rId24"/>
    <p:sldId id="440" r:id="rId25"/>
    <p:sldId id="415" r:id="rId26"/>
    <p:sldId id="441" r:id="rId27"/>
    <p:sldId id="432" r:id="rId28"/>
    <p:sldId id="445" r:id="rId29"/>
    <p:sldId id="442" r:id="rId30"/>
    <p:sldId id="446" r:id="rId31"/>
    <p:sldId id="447" r:id="rId32"/>
    <p:sldId id="443" r:id="rId33"/>
    <p:sldId id="416" r:id="rId34"/>
    <p:sldId id="433" r:id="rId35"/>
    <p:sldId id="434" r:id="rId36"/>
    <p:sldId id="444" r:id="rId37"/>
    <p:sldId id="417" r:id="rId38"/>
    <p:sldId id="450" r:id="rId39"/>
    <p:sldId id="451" r:id="rId40"/>
    <p:sldId id="452" r:id="rId41"/>
    <p:sldId id="436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1517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54" y="4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08-Aug-21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6B6CEA98-CB2E-4081-8BE1-3968948276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58" b="94125" l="9991" r="89916">
                        <a14:foregroundMark x1="29972" y1="23378" x2="29972" y2="23378"/>
                        <a14:foregroundMark x1="27824" y1="47736" x2="27824" y2="47736"/>
                        <a14:foregroundMark x1="53408" y1="80539" x2="53408" y2="80539"/>
                        <a14:foregroundMark x1="70121" y1="82130" x2="70121" y2="82130"/>
                        <a14:foregroundMark x1="71615" y1="67319" x2="71615" y2="67319"/>
                        <a14:foregroundMark x1="81139" y1="70135" x2="81139" y2="70135"/>
                        <a14:foregroundMark x1="19981" y1="69155" x2="19981" y2="69155"/>
                        <a14:foregroundMark x1="38375" y1="94247" x2="38375" y2="94247"/>
                        <a14:foregroundMark x1="24276" y1="35251" x2="30439" y2="21542"/>
                        <a14:foregroundMark x1="30439" y1="21542" x2="37162" y2="13464"/>
                        <a14:foregroundMark x1="37162" y1="13464" x2="52194" y2="9058"/>
                        <a14:foregroundMark x1="52194" y1="9058" x2="68161" y2="17870"/>
                        <a14:foregroundMark x1="68161" y1="17870" x2="74603" y2="30477"/>
                        <a14:foregroundMark x1="28198" y1="23623" x2="29972" y2="23011"/>
                        <a14:foregroundMark x1="28198" y1="50061" x2="27824" y2="74908"/>
                        <a14:foregroundMark x1="27824" y1="74908" x2="30345" y2="82252"/>
                        <a14:foregroundMark x1="30345" y1="82252" x2="33333" y2="84211"/>
                        <a14:foregroundMark x1="34547" y1="92778" x2="22689" y2="87638"/>
                        <a14:foregroundMark x1="22689" y1="87638" x2="19981" y2="81273"/>
                        <a14:foregroundMark x1="19981" y1="81273" x2="21755" y2="669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212"/>
            <a:ext cx="1700236" cy="129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7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08-Aug-21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9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08-Aug-21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0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08-Aug-21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0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08-Aug-21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83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08-Aug-21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9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08-Aug-21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6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08-Aug-21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5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08-Aug-21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6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E3E970-C8D5-4CBF-892D-00C52B09AD5A}" type="datetimeFigureOut">
              <a:rPr lang="en-US" smtClean="0"/>
              <a:t>08-Aug-21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0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08-Aug-21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6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E3E970-C8D5-4CBF-892D-00C52B09AD5A}" type="datetimeFigureOut">
              <a:rPr lang="en-US" smtClean="0"/>
              <a:t>08-Aug-21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2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9F50-F3BB-4593-AA68-EEB988AB1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769606"/>
            <a:ext cx="10058400" cy="35661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88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مسؤولية المؤمن تجاه كنيسته المحليّة</a:t>
            </a:r>
            <a:endParaRPr lang="en-US" sz="88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7095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68014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8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r>
              <a:rPr lang="ar-SA" sz="8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فَقَبِلُوا كَلاَمَهُ بِفَرَحٍ، وَاعْتَمَدُوا، وَانْضَمَّ فِي ذلِكَ الْيَوْمِ نَحْوُ ثَلاَثَةِ آلاَفِ نَفْسٍ</a:t>
            </a:r>
            <a:r>
              <a:rPr lang="en-US" sz="8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8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.."</a:t>
            </a:r>
            <a:endParaRPr lang="en-US" sz="86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014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755" y="294136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مسؤولية المؤمن تجاه كنيسته المحليّة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742" y="1996088"/>
            <a:ext cx="10873626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ثانياً</a:t>
            </a:r>
            <a:r>
              <a:rPr lang="ar-LB" sz="10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 أن </a:t>
            </a:r>
            <a: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يلتزم </a:t>
            </a:r>
            <a:b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 المحليّة</a:t>
            </a:r>
            <a:r>
              <a:rPr lang="ar-LB" sz="10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105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66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83254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8000" b="1" dirty="0">
                <a:solidFill>
                  <a:srgbClr val="821517"/>
                </a:solidFill>
                <a:effectLst/>
                <a:latin typeface="Trade Gothic Next Light" panose="020B04030403030200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"وَكَانُوا يُواظِبُونَ عَلَى تَعْلِيمِ الرُّسُلِ، وَالشَّرِكَةِ، وَكَسْرِ الْخُبْزِ، وَالصَّلَوَاتِ. وَصَارَ خَوْفٌ فِي كُلِّ نَفْسٍ." </a:t>
            </a:r>
            <a:endParaRPr lang="en-US" sz="8000" dirty="0">
              <a:solidFill>
                <a:srgbClr val="821517"/>
              </a:solidFill>
              <a:effectLst/>
              <a:latin typeface="Trade Gothic Next Light" panose="020B04030403030200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24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عبرانيين 24:10 و25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68014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600" b="1" dirty="0">
                <a:solidFill>
                  <a:srgbClr val="821517"/>
                </a:solidFill>
                <a:effectLst/>
                <a:latin typeface="Trade Gothic Next Heavy" panose="020B09030403030200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"وَلْنُلاَحِظْ بَعْضُنَا بَعْضًا لِلتَّحْرِيضِ عَلَى الْمَحَبَّةِ وَالأَعْمَالِ الْحَسَنَةِ، غَيْرَ تَارِكِينَ اجْتِمَاعَنَا كَمَا لِقَوْمٍ عَادَةٌ، بَلْ وَاعِظِينَ بَعْضُنَا بَعْضًا، وَبِالأَكْثَرِ عَلَى قَدْرِ مَا تَرَوْنَ الْيَوْمَ يَقْرُبُ".</a:t>
            </a:r>
            <a:endParaRPr lang="en-US" sz="6600" dirty="0">
              <a:solidFill>
                <a:srgbClr val="821517"/>
              </a:solidFill>
              <a:effectLst/>
              <a:latin typeface="Trade Gothic Next Heavy" panose="020B09030403030200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90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755" y="294136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مسؤولية المؤمن تجاه كنيسته المحليّة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7" y="2091338"/>
            <a:ext cx="10873626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ثالثاً</a:t>
            </a:r>
            <a:r>
              <a:rPr lang="ar-LB" sz="10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 أن </a:t>
            </a:r>
            <a: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يخضع لتعليم </a:t>
            </a:r>
            <a:b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الكنيسة المحليّة</a:t>
            </a:r>
            <a:r>
              <a:rPr lang="ar-LB" sz="10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105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04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83254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8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"وَكَانُوا يُواظِبُونَ عَلَى تَعْلِيمِ الرُّسُلِ، وَالشَّرِكَةِ، وَكَسْرِ الْخُبْزِ، وَالصَّلَوَاتِ. وَصَارَ خَوْفٌ فِي كُلِّ نَفْسٍ."</a:t>
            </a:r>
            <a:endParaRPr lang="en-US" sz="80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02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متى 19:28 و20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820" y="17277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r>
              <a:rPr lang="ar-SA" sz="6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فَاذْهَبُوا وَتَلْمِذُوا جَمِيعَ الأُمَمِ وَعَمِّدُوهُمْ بِاسْمِ الآب وَالابْنِ وَالرُّوحِ الْقُدُسِ</a:t>
            </a:r>
            <a:r>
              <a:rPr lang="en-US" sz="6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 </a:t>
            </a:r>
            <a:r>
              <a:rPr lang="ar-SA" sz="6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وَعَلِّمُوهُمْ أَنْ يَحْفَظُوا جَمِيعَ مَا أَوْصَيْتُكُمْ بِهِ. وَهَا أَنَا مَعَكُمْ</a:t>
            </a:r>
            <a:endParaRPr lang="en-US" sz="66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كُلَّ الأَيَّامِ إِلَى انْقِضَاءِ الدَّهْرِ». آمِينَ." </a:t>
            </a:r>
            <a:endParaRPr lang="en-US" sz="66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3558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افسس 11:4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9182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8200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r>
              <a:rPr lang="ar-SA" sz="82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وَهُوَ أَعْطَى الْبَعْضَ أَنْ يَكُونُوا رُسُلاً، وَالْبَعْضَ أَنْبِيَاءَ، وَالْبَعْضَ مُبَشِّرِينَ، وَالْبَعْضَ رُعَاةً وَمُعَلِّمِينَ"</a:t>
            </a:r>
            <a:endParaRPr lang="en-US" sz="8200" dirty="0">
              <a:solidFill>
                <a:srgbClr val="821517"/>
              </a:solidFill>
              <a:effectLst/>
              <a:latin typeface="Trade Gothic Next Light" panose="020B04030403030200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799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يعقوب 1:3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225164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8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"لاَ تَكُونُوا مُعَلِّمِينَ كَثِيرِينَ يَا إِخْوَتِي، عَالِمِينَ أَنَّنَا نَأْخُذُ دَيْنُونَةً أَعْظَمَ</a:t>
            </a:r>
            <a:r>
              <a:rPr lang="en-US" sz="8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! </a:t>
            </a:r>
            <a:r>
              <a:rPr lang="ar-SA" sz="8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endParaRPr lang="en-US" sz="80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2946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عبرانيين 17:13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2070668"/>
            <a:ext cx="10810875" cy="4425381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أَطِيعُوا مُرْشِدِيكُمْ وَاخْضَعُوا، لأَنَّهُمْ يَسْهَرُونَ لأَجْلِ نُفُوسِكُمْ كَأَنَّهُمْ سَوْفَ يُعْطُونَ حِسَابًا، </a:t>
            </a:r>
            <a:r>
              <a:rPr lang="ar-LB" sz="6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</a:t>
            </a:r>
            <a:r>
              <a:rPr lang="ar-LB" sz="6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ِكَيْ يَفْعَلُوا ذلِكَ بِفَرَحٍ، لاَ آنِّينَ، لأَنَّ هذَا غَيْرُ نَافِعٍ لَكُمْ." </a:t>
            </a:r>
            <a:endParaRPr lang="en-US" sz="65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46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6515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8800" b="1" dirty="0">
                <a:solidFill>
                  <a:srgbClr val="821517"/>
                </a:solidFill>
                <a:effectLst/>
                <a:latin typeface="Trade Gothic Next Light" panose="020B04030403030200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"فَقَبِلُوا كَلاَمَهُ بِفَرَحٍ، وَاعْتَمَدُوا، وَانْضَمَّ فِي ذلِكَ الْيَوْمِ نَحْوُ ثَلاَثَةِ آلاَفِ نَفْسٍ. </a:t>
            </a:r>
            <a:endParaRPr lang="en-US" sz="8800" b="1" dirty="0">
              <a:solidFill>
                <a:srgbClr val="821517"/>
              </a:solidFill>
              <a:effectLst/>
              <a:latin typeface="Trade Gothic Next Light" panose="020B04030403030200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8000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755" y="294136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مسؤولية المؤمن تجاه كنيسته المحليّة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592" y="2072288"/>
            <a:ext cx="10873626" cy="4023360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رابعاً</a:t>
            </a:r>
            <a:r>
              <a:rPr lang="ar-LB" sz="10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 أن </a:t>
            </a:r>
            <a: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يخدم بمواهبه </a:t>
            </a: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 المحليّة</a:t>
            </a:r>
            <a:r>
              <a:rPr lang="ar-LB" sz="10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105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507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 بط 4: 10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83254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8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"لِيَكُنْ كُلُّ وَاحِدٍ بِحَسَبِ مَا أَخَذَ مَوْهِبَةً، يَخْدِمُ بِهَا بَعْضُكُمْ بَعْضًا، كَوُكَلاَءَ صَالِحِينَ عَلَى نِعْمَةِ اللهِ الْمُتَنَوِّعَةِ." </a:t>
            </a:r>
            <a:endParaRPr lang="en-US" sz="80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8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1كو 12: 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83254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115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"وَلكِنَّهُ لِكُلِّ وَاحِدٍ يُعْطَى إِظْهَارُ الرُّوحِ لِلْمَنْفَعَةِ</a:t>
            </a:r>
            <a:r>
              <a:rPr lang="en-US" sz="115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115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endParaRPr lang="en-US" sz="115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9259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1كو 12: 11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70871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88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وَلكِنَّ هذِهِ كُلَّهَا يَعْمَلُهَا الرُّوحُ الْوَاحِدُ بِعَيْنِهِ، قَاسِمًا لِكُلِّ وَاحِدٍ بِمُفْرَدِهِ، كَمَا يَشَاءُ."</a:t>
            </a:r>
            <a:endParaRPr lang="en-US" sz="88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370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افسس 11:4 و12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68014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4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"وَهُوَ أَعْطَى الْبَعْضَ أَنْ يَكُونُوا رُسُلاً، وَالْبَعْضَ أَنْبِيَاءَ، وَالْبَعْضَ مُبَشِّرِينَ، وَالْبَعْضَ رُعَاةً وَمُعَلِّمِينَ، لأَجْلِ تَكْمِيلِ الْقِدِّيسِينَ لِعَمَلِ الْخِدْمَةِ،</a:t>
            </a:r>
            <a:br>
              <a:rPr lang="ar-LB" sz="64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SA" sz="64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لِبُنْيَانِ جَسَدِ الْمَسِيحِ" </a:t>
            </a:r>
            <a:endParaRPr lang="en-US" sz="64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43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755" y="294136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مسؤولية المؤمن تجاه كنيسته المحليّة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742" y="2072288"/>
            <a:ext cx="10873626" cy="4023360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100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خامساً</a:t>
            </a:r>
            <a:r>
              <a:rPr lang="ar-LB" sz="10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 أن يعيش بوحدة مع اخوته في</a:t>
            </a:r>
            <a:r>
              <a:rPr lang="ar-LB" sz="100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الكنيسة المحليّة</a:t>
            </a:r>
            <a:r>
              <a:rPr lang="ar-LB" sz="10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100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97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يوحنا 11:17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67061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8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وَلَسْتُ أَنَا بَعْدُ فِي الْعَالَمِ، وَأَمَّا هؤُلاَءِ فَهُمْ فِي الْعَالَمِ، وَأَنَا آتِي إِلَيْكَ. أَيُّهَا الآبُ الْقُدُّوسُ، احْفَظْهُمْ فِي اسْمِكَ الَّذِينَ أَعْطَيْتَنِي، </a:t>
            </a:r>
            <a:br>
              <a:rPr lang="ar-LB" sz="68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SA" sz="68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لِيَكُونُوا وَاحِدًا كَمَا نَحْنُ</a:t>
            </a:r>
            <a:r>
              <a:rPr lang="en-US" sz="68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68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endParaRPr lang="en-US" sz="68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5889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يو</a:t>
            </a:r>
            <a:r>
              <a:rPr lang="ar-LB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حنا</a:t>
            </a:r>
            <a:r>
              <a:rPr lang="ar-SA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17: 20-22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66109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7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"وَلَسْتُ أَسْأَلُ مِنْ أَجْلِ هؤُلاَءِ فَقَطْ، بَلْ أَيْضًا مِنْ أَجْلِ الَّذِينَ يُؤْمِنُونَ بِي بِكَلاَمِهِمْ، لِيَكُونَ الْجَمِيعُ وَاحِدًا، كَمَا أَنَّكَ أَنْتَ أَيُّهَا الآبُ</a:t>
            </a:r>
            <a:br>
              <a:rPr lang="ar-LB" sz="67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SA" sz="67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فِيَّ وَأَنَا فِيكَ، </a:t>
            </a:r>
            <a:endParaRPr lang="en-US" sz="67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3172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يو</a:t>
            </a:r>
            <a:r>
              <a:rPr lang="ar-LB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حنا</a:t>
            </a:r>
            <a:r>
              <a:rPr lang="ar-SA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17: 20-22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64204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7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لِيَكُونُوا هُمْ أَيْضًا وَاحِدًا فِينَا، لِيُؤْمِنَ الْعَالَمُ أَنَّكَ أَرْسَلْتَنِي. وَأَنَا قَدْ أَعْطَيْتُهُمُ الْمَجْدَ</a:t>
            </a:r>
            <a:br>
              <a:rPr lang="ar-LB" sz="7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SA" sz="7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الَّذِي أَعْطَيْتَنِي، لِيَكُونُوا وَاحِدًا </a:t>
            </a:r>
            <a:br>
              <a:rPr lang="ar-LB" sz="7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SA" sz="7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كَمَا أَنَّنَا نَحْنُ وَاحِدٌ."</a:t>
            </a:r>
            <a:endParaRPr lang="en-US" sz="70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97715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69919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6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"وَجَمِيعُ الَّذِينَ آمَنُوا كَانُوا مَعًا، وَكَانَ عِنْدَهُمْ كُلُّ شَيْءٍ مُشْتَرَكًا. وَالأَمْلاَكُ وَالْمُقْتَنَيَاتُ كَانُوا يَبِيعُونَهَا وَيَقْسِمُونَهَا بَيْنَ الْجَمِيعِ، كَمَا يَكُونُ لِكُلِّ وَاحِدٍ احْتِيَاجٌ. </a:t>
            </a:r>
            <a:endParaRPr lang="en-US" sz="66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2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59441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8800" b="1" dirty="0">
                <a:solidFill>
                  <a:srgbClr val="821517"/>
                </a:solidFill>
                <a:effectLst/>
                <a:latin typeface="Trade Gothic Next Light" panose="020B04030403030200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وَكَانُوا يُواظِبُونَ عَلَى تَعْلِيمِ الرُّسُلِ، وَالشَّرِكَةِ، وَكَسْرِ الْخُبْزِ، وَالصَّلَوَاتِ. وَصَارَ خَوْفٌ فِي كُلِّ نَفْسٍ. </a:t>
            </a:r>
            <a:endParaRPr lang="en-US" sz="8800" b="1" dirty="0">
              <a:solidFill>
                <a:srgbClr val="821517"/>
              </a:solidFill>
              <a:effectLst/>
              <a:latin typeface="Trade Gothic Next Light" panose="020B04030403030200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83888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8801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وَكَانُوا كُلَّ يَوْمٍ يُواظِبُونَ فِي الْهَيْكَلِ بِنَفْسٍ وَاحِدَةٍ. وَإِذْ هُمْ يَكْسِرُونَ الْخُبْزَ فِي الْبُيُوتِ، كَانُوا يَتَنَاوَلُونَ الطَّعَامَ بِابْتِهَاجٍ وَبَسَاطَةِ قَلْبٍ، مُسَبِّحِينَ اللهَ،</a:t>
            </a:r>
            <a:br>
              <a:rPr lang="ar-LB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وَلَهُمْ نِعْمَةٌ لَدَى جَمِيعِ الشَّعْبِ. </a:t>
            </a:r>
            <a:endParaRPr lang="en-US" sz="60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7765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204209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96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وَكَانَ الرَّبُّ كُلَّ يَوْمٍ يَضُمُّ إِلَى الْكَنِيسَةِ الَّذِينَ يَخْلُصُونَ." </a:t>
            </a:r>
            <a:endParaRPr lang="en-US" sz="96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213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افسس 3:4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216591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96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r>
              <a:rPr lang="ar-SA" sz="96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مُجْتَهِدِينَ أَنْ تَحْفَظُوا وَحْدَانِيَّةَ الرُّوحِ بِرِبَاطِ السَّلاَمِ</a:t>
            </a:r>
            <a:r>
              <a:rPr lang="en-US" sz="9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ar-SA" sz="96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endParaRPr lang="en-US" sz="96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8406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755" y="294136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مسؤولية المؤمن تجاه كنيسته المحليّة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75" y="2034188"/>
            <a:ext cx="11537577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10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سادساً</a:t>
            </a:r>
            <a:r>
              <a:rPr lang="ar-LB" sz="10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 أن يعطي لخزينة بيت الرّب في</a:t>
            </a:r>
            <a:r>
              <a:rPr lang="ar-LB" sz="10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الكنيسة المحليّة</a:t>
            </a:r>
            <a:r>
              <a:rPr lang="ar-LB" sz="10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100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25827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1832543"/>
            <a:ext cx="11106150" cy="4653982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e Gothic Next Light" panose="020B04030403030200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"وَجَمِيعُ الَّذِينَ آمَنُوا كَانُوا مَعًا، وَكَانَ عِنْدَهُمْ كُلُّ شَيْءٍ مُشْتَرَكًا. وَالأَمْلاَكُ وَالْمُقْتَنَيَاتُ كَانُوا يَبِيعُونَهَا وَيَقْسِمُونَهَا بَيْنَ الْجَمِيعِ، كَمَا يَكُونُ لِكُلِّ وَاحِدٍ احْتِيَاجٌ. وَكَانُوا كُلَّ يَوْمٍ يُواظِبُونَ فِي الْهَيْكَلِ بِنَفْسٍ وَاحِدَةٍ."</a:t>
            </a:r>
            <a:endParaRPr lang="en-US" sz="6000" dirty="0">
              <a:solidFill>
                <a:srgbClr val="821517"/>
              </a:solidFill>
              <a:effectLst/>
              <a:latin typeface="Trade Gothic Next Light" panose="020B04030403030200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584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1كو 9: 13</a:t>
            </a: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SA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و14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85924"/>
            <a:ext cx="10668000" cy="3979479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4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"أَلَسْتُمْ تَعْلَمُونَ أَنَّ الَّذِينَ يَعْمَلُونَ فِي الأَشْيَاءِ الْمُقَدَّسَةِ، مِنَ الْهَيْكَلِ يَأْكُلُونَ؟ الَّذِينَ يُلاَزِمُونَ الْمَذْبَحَ يُشَارِكُونَ الْمَذْبَحَ؟ </a:t>
            </a:r>
            <a:r>
              <a:rPr lang="ar-SA" sz="64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هكَذَا أَيْضًا أَمَرَ الرَّبُّ: أَنَّ الَّذِينَ يُنَادُونَ بِالإِنْجِيلِ، مِنَ الإِنْجِيلِ يَعِيشُونَ</a:t>
            </a:r>
            <a:r>
              <a:rPr lang="en-US" sz="64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ar-SA" sz="64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endParaRPr lang="en-US" sz="64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359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</a:t>
            </a: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كو 16: 2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770" y="18039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83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"فِي كُلِّ أَوَّلِ أُسْبُوعٍ، لِيَضَعْ كُلُّ وَاحِدٍ مِنْكُمْ عِنْدَهُ، خَازِنًا مَا تَيَسَّرَ، حَتَّى إِذَا جِئْتُ لاَ يَكُونُ جَمْعٌ حِينَئِذٍ."</a:t>
            </a:r>
            <a:endParaRPr lang="en-US" sz="83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848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755" y="294136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مسؤولية المؤمن تجاه كنيسته المحليّة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292" y="2215163"/>
            <a:ext cx="11069076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100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سابعاً</a:t>
            </a:r>
            <a:r>
              <a:rPr lang="ar-LB" sz="10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 أن يساهم في تحقيق اهداف</a:t>
            </a:r>
            <a:r>
              <a:rPr lang="ar-LB" sz="100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الكنيسة المحليّة</a:t>
            </a:r>
            <a:r>
              <a:rPr lang="ar-LB" sz="10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100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001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69919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6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"وَجَمِيعُ الَّذِينَ آمَنُوا كَانُوا مَعًا، وَكَانَ عِنْدَهُمْ كُلُّ شَيْءٍ مُشْتَرَكًا. وَالأَمْلاَكُ وَالْمُقْتَنَيَاتُ كَانُوا يَبِيعُونَهَا وَيَقْسِمُونَهَا بَيْنَ الْجَمِيعِ، كَمَا يَكُونُ لِكُلِّ وَاحِدٍ احْتِيَاجٌ. </a:t>
            </a:r>
            <a:endParaRPr lang="en-US" sz="66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505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18801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وَكَانُوا كُلَّ يَوْمٍ يُواظِبُونَ فِي الْهَيْكَلِ بِنَفْسٍ وَاحِدَةٍ. وَإِذْ هُمْ يَكْسِرُونَ الْخُبْزَ فِي الْبُيُوتِ، كَانُوا يَتَنَاوَلُونَ الطَّعَامَ بِابْتِهَاجٍ وَبَسَاطَةِ قَلْبٍ، مُسَبِّحِينَ اللهَ،</a:t>
            </a:r>
            <a:br>
              <a:rPr lang="ar-LB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وَلَهُمْ نِعْمَةٌ لَدَى جَمِيعِ الشَّعْبِ. </a:t>
            </a:r>
            <a:endParaRPr lang="en-US" sz="60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0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19182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7800" b="1" dirty="0">
                <a:solidFill>
                  <a:srgbClr val="821517"/>
                </a:solidFill>
                <a:effectLst/>
                <a:latin typeface="Trade Gothic Next Light" panose="020B04030403030200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وَكَانَتْ عَجَائِبُ وَآيَاتٌ كَثِيرَةٌ تُجْرَى عَلَى أَيْدِي الرُّسُلِ. وَجَمِيعُ الَّذِينَ آمَنُوا كَانُوا مَعًا، وَكَانَ عِنْدَهُمْ كُلُّ شَيْءٍ مُشْتَرَكًا. </a:t>
            </a:r>
            <a:endParaRPr lang="en-US" sz="7800" b="1" dirty="0">
              <a:solidFill>
                <a:srgbClr val="821517"/>
              </a:solidFill>
              <a:effectLst/>
              <a:latin typeface="Trade Gothic Next Light" panose="020B04030403030200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69763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45" y="204209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96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وَكَانَ الرَّبُّ كُلَّ يَوْمٍ يَضُمُّ إِلَى الْكَنِيسَةِ الَّذِينَ يَخْلُصُونَ." </a:t>
            </a:r>
            <a:endParaRPr lang="en-US" sz="96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672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كولوسي 16:3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820" y="167061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6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"لِتَسْكُنْ فِيكُمْ كَلِمَةُ الْمَسِيحِ بِغِنىً، وَأَنْتُمْ بِكُلِّ حِكْمَةٍ مُعَلِّمُونَ وَمُنْذِرُونَ بَعْضُكُمْ بَعْضًا، بِمَزَامِيرَ وَتَسَابِيحَ وَأَغَانِيَّ رُوحِيَّةٍ، بِنِعْمَةٍ، مُتَرَنِّمِينَ فِي قُلُوبِكُمْ لِلرَّبِّ</a:t>
            </a:r>
            <a:r>
              <a:rPr lang="en-US" sz="66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ar-SA" sz="66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endParaRPr lang="en-US" sz="66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67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6896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8800" b="1" dirty="0">
                <a:solidFill>
                  <a:srgbClr val="821517"/>
                </a:solidFill>
                <a:effectLst/>
                <a:latin typeface="Trade Gothic Next Light" panose="020B04030403030200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وَالأَمْلاَكُ وَالْمُقْتَنَيَاتُ كَانُوا يَبِيعُونَهَا وَيَقْسِمُونَهَا بَيْنَ الْجَمِيعِ، كَمَا يَكُونُ لِكُلِّ وَاحِدٍ احْتِيَاجٌ. </a:t>
            </a:r>
            <a:endParaRPr lang="en-US" sz="8800" b="1" dirty="0">
              <a:solidFill>
                <a:srgbClr val="821517"/>
              </a:solidFill>
              <a:effectLst/>
              <a:latin typeface="Trade Gothic Next Light" panose="020B04030403030200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710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6896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8800" b="1" dirty="0">
                <a:solidFill>
                  <a:srgbClr val="821517"/>
                </a:solidFill>
                <a:effectLst/>
                <a:latin typeface="Trade Gothic Next Light" panose="020B04030403030200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وَكَانُوا كُلَّ يَوْمٍ يُواظِبُونَ فِي الْهَيْكَلِ بِنَفْسٍ وَاحِدَةٍ. وَإِذْ هُمْ يَكْسِرُونَ الْخُبْزَ فِي الْبُيُوتِ، </a:t>
            </a:r>
            <a:endParaRPr lang="en-US" sz="8800" b="1" dirty="0">
              <a:solidFill>
                <a:srgbClr val="821517"/>
              </a:solidFill>
              <a:effectLst/>
              <a:latin typeface="Trade Gothic Next Light" panose="020B04030403030200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360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6896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8800" b="1" dirty="0">
                <a:solidFill>
                  <a:srgbClr val="821517"/>
                </a:solidFill>
                <a:effectLst/>
                <a:latin typeface="Trade Gothic Next Light" panose="020B04030403030200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كَانُوا يَتَنَاوَلُونَ الطَّعَامَ بِابْتِهَاجٍ وَبَسَاطَةِ قَلْبٍ، مُسَبِّحِينَ اللهَ، وَلَهُمْ نِعْمَةٌ لَدَى جَمِيعِ الشَّعْبِ. </a:t>
            </a:r>
            <a:endParaRPr lang="en-US" sz="8800" b="1" dirty="0">
              <a:solidFill>
                <a:srgbClr val="821517"/>
              </a:solidFill>
              <a:effectLst/>
              <a:latin typeface="Trade Gothic Next Light" panose="020B04030403030200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511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الرسل 2: 41-47</a:t>
            </a:r>
            <a:endParaRPr lang="en-US" sz="6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6" y="2194493"/>
            <a:ext cx="10725150" cy="4311081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10000" b="1" dirty="0">
                <a:solidFill>
                  <a:srgbClr val="821517"/>
                </a:solidFill>
                <a:effectLst/>
                <a:latin typeface="Trade Gothic Next Light" panose="020B04030403030200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وَكَانَ الرَّبُّ كُلَّ يَوْمٍ يَضُمُّ إِلَى الْكَنِيسَةِ الَّذِينَ يَخْلُصُونَ." </a:t>
            </a:r>
            <a:endParaRPr lang="en-US" sz="10000" b="1" dirty="0">
              <a:solidFill>
                <a:srgbClr val="821517"/>
              </a:solidFill>
              <a:effectLst/>
              <a:latin typeface="Trade Gothic Next Light" panose="020B04030403030200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9421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755" y="294136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مسؤولية المؤمن تجاه كنيسته المحليّة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217" y="1919888"/>
            <a:ext cx="10873626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10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أو</a:t>
            </a:r>
            <a: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ّ</a:t>
            </a:r>
            <a:r>
              <a:rPr lang="ar-LB" sz="10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لاً. أن </a:t>
            </a:r>
            <a: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ينضمّ </a:t>
            </a:r>
          </a:p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10500" b="1" dirty="0">
                <a:solidFill>
                  <a:srgbClr val="821517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إلى الكنيسة المحليّة</a:t>
            </a:r>
            <a:r>
              <a:rPr lang="ar-LB" sz="10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105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119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551</TotalTime>
  <Words>974</Words>
  <Application>Microsoft Office PowerPoint</Application>
  <PresentationFormat>Widescreen</PresentationFormat>
  <Paragraphs>84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Calibri</vt:lpstr>
      <vt:lpstr>Calibri Light</vt:lpstr>
      <vt:lpstr>Trade Gothic Next Heavy</vt:lpstr>
      <vt:lpstr>Trade Gothic Next Light</vt:lpstr>
      <vt:lpstr>Traditional Arabic</vt:lpstr>
      <vt:lpstr>Retrospect</vt:lpstr>
      <vt:lpstr>مسؤولية المؤمن تجاه كنيسته المحليّة</vt:lpstr>
      <vt:lpstr>اعمال الرسل 2: 41-47</vt:lpstr>
      <vt:lpstr>اعمال الرسل 2: 41-47</vt:lpstr>
      <vt:lpstr>اعمال الرسل 2: 41-47</vt:lpstr>
      <vt:lpstr>اعمال الرسل 2: 41-47</vt:lpstr>
      <vt:lpstr>اعمال الرسل 2: 41-47</vt:lpstr>
      <vt:lpstr>اعمال الرسل 2: 41-47</vt:lpstr>
      <vt:lpstr>اعمال الرسل 2: 41-47</vt:lpstr>
      <vt:lpstr>مسؤولية المؤمن تجاه كنيسته المحليّة</vt:lpstr>
      <vt:lpstr>اعمال الرسل 2: 41-47</vt:lpstr>
      <vt:lpstr>مسؤولية المؤمن تجاه كنيسته المحليّة</vt:lpstr>
      <vt:lpstr>اعمال الرسل 2: 41-47</vt:lpstr>
      <vt:lpstr>عبرانيين 24:10 و25</vt:lpstr>
      <vt:lpstr>مسؤولية المؤمن تجاه كنيسته المحليّة</vt:lpstr>
      <vt:lpstr>اعمال الرسل 2: 41-47</vt:lpstr>
      <vt:lpstr>متى 19:28 و20</vt:lpstr>
      <vt:lpstr>افسس 11:4</vt:lpstr>
      <vt:lpstr>يعقوب 1:3</vt:lpstr>
      <vt:lpstr>عبرانيين 17:13</vt:lpstr>
      <vt:lpstr>مسؤولية المؤمن تجاه كنيسته المحليّة</vt:lpstr>
      <vt:lpstr>1 بط 4: 10</vt:lpstr>
      <vt:lpstr>1كو 12: 7</vt:lpstr>
      <vt:lpstr>1كو 12: 11</vt:lpstr>
      <vt:lpstr>افسس 11:4 و12</vt:lpstr>
      <vt:lpstr>مسؤولية المؤمن تجاه كنيسته المحليّة</vt:lpstr>
      <vt:lpstr>يوحنا 11:17</vt:lpstr>
      <vt:lpstr>يوحنا 17: 20-22</vt:lpstr>
      <vt:lpstr>يوحنا 17: 20-22</vt:lpstr>
      <vt:lpstr>اعمال الرسل 2: 41-47</vt:lpstr>
      <vt:lpstr>اعمال الرسل 2: 41-47</vt:lpstr>
      <vt:lpstr>اعمال الرسل 2: 41-47</vt:lpstr>
      <vt:lpstr>افسس 3:4</vt:lpstr>
      <vt:lpstr>مسؤولية المؤمن تجاه كنيسته المحليّة</vt:lpstr>
      <vt:lpstr>اعمال الرسل 2: 41-47</vt:lpstr>
      <vt:lpstr>1كو 9: 13 و14</vt:lpstr>
      <vt:lpstr>1كو 16: 2</vt:lpstr>
      <vt:lpstr>مسؤولية المؤمن تجاه كنيسته المحليّة</vt:lpstr>
      <vt:lpstr>اعمال الرسل 2: 41-47</vt:lpstr>
      <vt:lpstr>اعمال الرسل 2: 41-47</vt:lpstr>
      <vt:lpstr>اعمال الرسل 2: 41-47</vt:lpstr>
      <vt:lpstr>كولوسي 16:3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المسامحة  في جوانبها الثلاثة</dc:title>
  <dc:creator>Grace Abou Mekhael</dc:creator>
  <cp:lastModifiedBy>Raymond AM</cp:lastModifiedBy>
  <cp:revision>234</cp:revision>
  <dcterms:created xsi:type="dcterms:W3CDTF">2021-05-08T10:36:34Z</dcterms:created>
  <dcterms:modified xsi:type="dcterms:W3CDTF">2021-08-08T06:29:08Z</dcterms:modified>
</cp:coreProperties>
</file>