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1" r:id="rId1"/>
  </p:sldMasterIdLst>
  <p:notesMasterIdLst>
    <p:notesMasterId r:id="rId30"/>
  </p:notesMasterIdLst>
  <p:sldIdLst>
    <p:sldId id="256" r:id="rId2"/>
    <p:sldId id="257" r:id="rId3"/>
    <p:sldId id="260" r:id="rId4"/>
    <p:sldId id="341" r:id="rId5"/>
    <p:sldId id="360" r:id="rId6"/>
    <p:sldId id="378" r:id="rId7"/>
    <p:sldId id="361" r:id="rId8"/>
    <p:sldId id="342" r:id="rId9"/>
    <p:sldId id="362" r:id="rId10"/>
    <p:sldId id="377" r:id="rId11"/>
    <p:sldId id="344" r:id="rId12"/>
    <p:sldId id="364" r:id="rId13"/>
    <p:sldId id="365" r:id="rId14"/>
    <p:sldId id="366" r:id="rId15"/>
    <p:sldId id="367" r:id="rId16"/>
    <p:sldId id="368" r:id="rId17"/>
    <p:sldId id="369" r:id="rId18"/>
    <p:sldId id="379" r:id="rId19"/>
    <p:sldId id="346" r:id="rId20"/>
    <p:sldId id="371" r:id="rId21"/>
    <p:sldId id="372" r:id="rId22"/>
    <p:sldId id="373" r:id="rId23"/>
    <p:sldId id="376" r:id="rId24"/>
    <p:sldId id="348" r:id="rId25"/>
    <p:sldId id="375" r:id="rId26"/>
    <p:sldId id="350" r:id="rId27"/>
    <p:sldId id="351" r:id="rId28"/>
    <p:sldId id="380"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9380"/>
    <a:srgbClr val="40EDB3"/>
    <a:srgbClr val="009201"/>
    <a:srgbClr val="28BDAA"/>
    <a:srgbClr val="A6FFFF"/>
    <a:srgbClr val="067735"/>
    <a:srgbClr val="004300"/>
    <a:srgbClr val="CB5C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E146AF-2A9F-490D-A25C-781222420ECE}" type="datetimeFigureOut">
              <a:rPr lang="en-US" smtClean="0"/>
              <a:t>7/11/2021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B78276-88FB-40EE-8783-6E05251EE202}" type="slidenum">
              <a:rPr lang="en-US" smtClean="0"/>
              <a:t>‹#›</a:t>
            </a:fld>
            <a:endParaRPr lang="en-US"/>
          </a:p>
        </p:txBody>
      </p:sp>
    </p:spTree>
    <p:extLst>
      <p:ext uri="{BB962C8B-B14F-4D97-AF65-F5344CB8AC3E}">
        <p14:creationId xmlns:p14="http://schemas.microsoft.com/office/powerpoint/2010/main" val="1381948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943E00-C513-4068-B61D-2BCB0C728DC0}"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218798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943E00-C513-4068-B61D-2BCB0C728DC0}" type="datetimeFigureOut">
              <a:rPr lang="en-US" smtClean="0"/>
              <a:t>7/11/2021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221099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6943E00-C513-4068-B61D-2BCB0C728DC0}"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52506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56943E00-C513-4068-B61D-2BCB0C728DC0}"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39E56-811B-4F8E-BA2E-972B0A41E31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57444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943E00-C513-4068-B61D-2BCB0C728DC0}"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4527995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6943E00-C513-4068-B61D-2BCB0C728DC0}" type="datetimeFigureOut">
              <a:rPr lang="en-US" smtClean="0"/>
              <a:t>7/11/2021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4083364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6943E00-C513-4068-B61D-2BCB0C728DC0}" type="datetimeFigureOut">
              <a:rPr lang="en-US" smtClean="0"/>
              <a:t>7/11/2021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3409354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943E00-C513-4068-B61D-2BCB0C728DC0}"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10279660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943E00-C513-4068-B61D-2BCB0C728DC0}"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706531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6943E00-C513-4068-B61D-2BCB0C728DC0}"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1323565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943E00-C513-4068-B61D-2BCB0C728DC0}" type="datetimeFigureOut">
              <a:rPr lang="en-US" smtClean="0"/>
              <a:t>7/11/2021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1794722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943E00-C513-4068-B61D-2BCB0C728DC0}" type="datetimeFigureOut">
              <a:rPr lang="en-US" smtClean="0"/>
              <a:t>7/11/2021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2399834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943E00-C513-4068-B61D-2BCB0C728DC0}" type="datetimeFigureOut">
              <a:rPr lang="en-US" smtClean="0"/>
              <a:t>7/11/2021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172355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56943E00-C513-4068-B61D-2BCB0C728DC0}" type="datetimeFigureOut">
              <a:rPr lang="en-US" smtClean="0"/>
              <a:t>7/11/2021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109105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6943E00-C513-4068-B61D-2BCB0C728DC0}" type="datetimeFigureOut">
              <a:rPr lang="en-US" smtClean="0"/>
              <a:t>7/11/2021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2820069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56943E00-C513-4068-B61D-2BCB0C728DC0}" type="datetimeFigureOut">
              <a:rPr lang="en-US" smtClean="0"/>
              <a:t>7/11/2021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190022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943E00-C513-4068-B61D-2BCB0C728DC0}" type="datetimeFigureOut">
              <a:rPr lang="en-US" smtClean="0"/>
              <a:t>7/11/2021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D39E56-811B-4F8E-BA2E-972B0A41E314}" type="slidenum">
              <a:rPr lang="en-US" smtClean="0"/>
              <a:t>‹#›</a:t>
            </a:fld>
            <a:endParaRPr lang="en-US"/>
          </a:p>
        </p:txBody>
      </p:sp>
    </p:spTree>
    <p:extLst>
      <p:ext uri="{BB962C8B-B14F-4D97-AF65-F5344CB8AC3E}">
        <p14:creationId xmlns:p14="http://schemas.microsoft.com/office/powerpoint/2010/main" val="1284490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6943E00-C513-4068-B61D-2BCB0C728DC0}" type="datetimeFigureOut">
              <a:rPr lang="en-US" smtClean="0"/>
              <a:t>7/11/2021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AD39E56-811B-4F8E-BA2E-972B0A41E314}" type="slidenum">
              <a:rPr lang="en-US" smtClean="0"/>
              <a:t>‹#›</a:t>
            </a:fld>
            <a:endParaRPr lang="en-US"/>
          </a:p>
        </p:txBody>
      </p:sp>
    </p:spTree>
    <p:extLst>
      <p:ext uri="{BB962C8B-B14F-4D97-AF65-F5344CB8AC3E}">
        <p14:creationId xmlns:p14="http://schemas.microsoft.com/office/powerpoint/2010/main" val="3557065842"/>
      </p:ext>
    </p:extLst>
  </p:cSld>
  <p:clrMap bg1="dk1" tx1="lt1" bg2="dk2" tx2="lt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 id="2147483983" r:id="rId12"/>
    <p:sldLayoutId id="2147483984" r:id="rId13"/>
    <p:sldLayoutId id="2147483985" r:id="rId14"/>
    <p:sldLayoutId id="2147483986" r:id="rId15"/>
    <p:sldLayoutId id="2147483987" r:id="rId16"/>
    <p:sldLayoutId id="214748398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1416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291" y="1246252"/>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أوّلاً: كنيسة تتصّف بالإيمان العامل في حياتها.</a:t>
            </a:r>
          </a:p>
        </p:txBody>
      </p:sp>
      <p:sp>
        <p:nvSpPr>
          <p:cNvPr id="3" name="TextBox 2"/>
          <p:cNvSpPr txBox="1"/>
          <p:nvPr/>
        </p:nvSpPr>
        <p:spPr>
          <a:xfrm>
            <a:off x="0" y="2354248"/>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ثانياً: كنيسة تتصّف بالمحبّة الباذلة.</a:t>
            </a:r>
          </a:p>
        </p:txBody>
      </p:sp>
      <p:sp>
        <p:nvSpPr>
          <p:cNvPr id="7" name="TextBox 6"/>
          <p:cNvSpPr txBox="1"/>
          <p:nvPr/>
        </p:nvSpPr>
        <p:spPr>
          <a:xfrm>
            <a:off x="17289" y="60058"/>
            <a:ext cx="12174711" cy="1200329"/>
          </a:xfrm>
          <a:prstGeom prst="rect">
            <a:avLst/>
          </a:prstGeom>
          <a:noFill/>
        </p:spPr>
        <p:txBody>
          <a:bodyPr wrap="square" rtlCol="0">
            <a:spAutoFit/>
          </a:bodyPr>
          <a:lstStyle/>
          <a:p>
            <a:pPr algn="ctr" rtl="1"/>
            <a:r>
              <a:rPr lang="ar-LB" sz="7200" b="1" u="sng" dirty="0">
                <a:latin typeface="Traditional Arabic" panose="02020603050405020304" pitchFamily="18" charset="-78"/>
                <a:cs typeface="Traditional Arabic" panose="02020603050405020304" pitchFamily="18" charset="-78"/>
              </a:rPr>
              <a:t>الكنيسة التي يُشكَر الله من أجلها هي :</a:t>
            </a:r>
          </a:p>
        </p:txBody>
      </p:sp>
    </p:spTree>
    <p:extLst>
      <p:ext uri="{BB962C8B-B14F-4D97-AF65-F5344CB8AC3E}">
        <p14:creationId xmlns:p14="http://schemas.microsoft.com/office/powerpoint/2010/main" val="3402186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987340"/>
            <a:ext cx="11731657" cy="2800767"/>
          </a:xfrm>
          <a:prstGeom prst="rect">
            <a:avLst/>
          </a:prstGeom>
          <a:noFill/>
        </p:spPr>
        <p:txBody>
          <a:bodyPr wrap="square" rtlCol="0">
            <a:spAutoFit/>
          </a:bodyPr>
          <a:lstStyle/>
          <a:p>
            <a:pPr algn="ctr" rtl="1"/>
            <a:r>
              <a:rPr lang="ar-LB" sz="8800" b="1" dirty="0">
                <a:latin typeface="Traditional Arabic" panose="02020603050405020304" pitchFamily="18" charset="-78"/>
                <a:cs typeface="Traditional Arabic" panose="02020603050405020304" pitchFamily="18" charset="-78"/>
              </a:rPr>
              <a:t>مُتَذَكِّرِينَ بِلاَ انْقِطَاعٍ عَمَلَ إِيمَانِكُمْ، وَتَعَبَ مَحَبَّتِكُمْ،</a:t>
            </a:r>
            <a:endParaRPr lang="ar-LB" sz="6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930190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629124"/>
            <a:ext cx="11731657" cy="3908762"/>
          </a:xfrm>
          <a:prstGeom prst="rect">
            <a:avLst/>
          </a:prstGeom>
          <a:noFill/>
        </p:spPr>
        <p:txBody>
          <a:bodyPr wrap="square" rtlCol="0">
            <a:spAutoFit/>
          </a:bodyPr>
          <a:lstStyle/>
          <a:p>
            <a:pPr algn="ctr" rtl="1"/>
            <a:r>
              <a:rPr lang="ar-LB" sz="8800" b="1" dirty="0">
                <a:latin typeface="Traditional Arabic" panose="02020603050405020304" pitchFamily="18" charset="-78"/>
                <a:cs typeface="Traditional Arabic" panose="02020603050405020304" pitchFamily="18" charset="-78"/>
              </a:rPr>
              <a:t>" يَا أَوْلاَدِي، لاَ نُحِبَّ بِالْكَلاَمِ وَلاَ بِاللِّسَانِ، بَلْ بِالْعَمَلِ وَالْحَقِّ!" </a:t>
            </a:r>
            <a:endParaRPr lang="en-US" sz="8800" b="1" dirty="0">
              <a:latin typeface="Traditional Arabic" panose="02020603050405020304" pitchFamily="18" charset="-78"/>
              <a:cs typeface="Traditional Arabic" panose="02020603050405020304" pitchFamily="18" charset="-78"/>
            </a:endParaRPr>
          </a:p>
          <a:p>
            <a:pPr algn="ctr" rtl="1"/>
            <a:r>
              <a:rPr lang="ar-LB" sz="7200" b="1" dirty="0">
                <a:latin typeface="Traditional Arabic" panose="02020603050405020304" pitchFamily="18" charset="-78"/>
                <a:cs typeface="Traditional Arabic" panose="02020603050405020304" pitchFamily="18" charset="-78"/>
              </a:rPr>
              <a:t>(1 يو 3: 18) </a:t>
            </a:r>
            <a:endParaRPr lang="ar-LB" sz="48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94199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629124"/>
            <a:ext cx="11731657" cy="3908762"/>
          </a:xfrm>
          <a:prstGeom prst="rect">
            <a:avLst/>
          </a:prstGeom>
          <a:noFill/>
        </p:spPr>
        <p:txBody>
          <a:bodyPr wrap="square" rtlCol="0">
            <a:spAutoFit/>
          </a:bodyPr>
          <a:lstStyle/>
          <a:p>
            <a:pPr algn="ctr" rtl="1"/>
            <a:r>
              <a:rPr lang="ar-LB" sz="8800" b="1" dirty="0">
                <a:latin typeface="Traditional Arabic" panose="02020603050405020304" pitchFamily="18" charset="-78"/>
                <a:cs typeface="Traditional Arabic" panose="02020603050405020304" pitchFamily="18" charset="-78"/>
              </a:rPr>
              <a:t>" كَمَا أَحْبَبْتُكُمْ أَنَا تُحِبُّونَ أَنْتُمْ أَيْضًا بَعْضُكُمْ بَعْضًا." </a:t>
            </a:r>
            <a:endParaRPr lang="en-US" sz="8800" b="1" dirty="0">
              <a:latin typeface="Traditional Arabic" panose="02020603050405020304" pitchFamily="18" charset="-78"/>
              <a:cs typeface="Traditional Arabic" panose="02020603050405020304" pitchFamily="18" charset="-78"/>
            </a:endParaRPr>
          </a:p>
          <a:p>
            <a:pPr algn="ctr" rtl="1"/>
            <a:r>
              <a:rPr lang="ar-LB" sz="6600" b="1" dirty="0">
                <a:latin typeface="Traditional Arabic" panose="02020603050405020304" pitchFamily="18" charset="-78"/>
                <a:cs typeface="Traditional Arabic" panose="02020603050405020304" pitchFamily="18" charset="-78"/>
              </a:rPr>
              <a:t>(يو 13: 34)</a:t>
            </a:r>
            <a:endParaRPr lang="ar-LB" sz="3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549477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629124"/>
            <a:ext cx="11731657" cy="3908762"/>
          </a:xfrm>
          <a:prstGeom prst="rect">
            <a:avLst/>
          </a:prstGeom>
          <a:noFill/>
        </p:spPr>
        <p:txBody>
          <a:bodyPr wrap="square" rtlCol="0">
            <a:spAutoFit/>
          </a:bodyPr>
          <a:lstStyle/>
          <a:p>
            <a:pPr algn="ctr" rtl="1"/>
            <a:r>
              <a:rPr lang="ar-LB" sz="8800" b="1" dirty="0">
                <a:latin typeface="Traditional Arabic" panose="02020603050405020304" pitchFamily="18" charset="-78"/>
                <a:cs typeface="Traditional Arabic" panose="02020603050405020304" pitchFamily="18" charset="-78"/>
              </a:rPr>
              <a:t>"لأَنَّ مَحَبَّةَ اللهِ قَدِ انْسَكَبَتْ فِي قُلُوبِنَا بِالرُّوحِ الْقُدُسِ الْمُعْطَى لَنَا." </a:t>
            </a:r>
            <a:endParaRPr lang="en-US" sz="8800" b="1" dirty="0">
              <a:latin typeface="Traditional Arabic" panose="02020603050405020304" pitchFamily="18" charset="-78"/>
              <a:cs typeface="Traditional Arabic" panose="02020603050405020304" pitchFamily="18" charset="-78"/>
            </a:endParaRPr>
          </a:p>
          <a:p>
            <a:pPr algn="ctr" rtl="1"/>
            <a:r>
              <a:rPr lang="ar-LB" sz="7200" b="1" dirty="0">
                <a:latin typeface="Traditional Arabic" panose="02020603050405020304" pitchFamily="18" charset="-78"/>
                <a:cs typeface="Traditional Arabic" panose="02020603050405020304" pitchFamily="18" charset="-78"/>
              </a:rPr>
              <a:t>(رو 5:5)</a:t>
            </a:r>
            <a:endParaRPr lang="ar-LB" sz="28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222202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068231"/>
            <a:ext cx="11731657" cy="4893647"/>
          </a:xfrm>
          <a:prstGeom prst="rect">
            <a:avLst/>
          </a:prstGeom>
          <a:noFill/>
        </p:spPr>
        <p:txBody>
          <a:bodyPr wrap="square" rtlCol="0">
            <a:spAutoFit/>
          </a:bodyPr>
          <a:lstStyle/>
          <a:p>
            <a:pPr algn="ctr" rtl="1"/>
            <a:r>
              <a:rPr lang="ar-LB" sz="8000" b="1" dirty="0">
                <a:latin typeface="Traditional Arabic" panose="02020603050405020304" pitchFamily="18" charset="-78"/>
                <a:cs typeface="Traditional Arabic" panose="02020603050405020304" pitchFamily="18" charset="-78"/>
              </a:rPr>
              <a:t>"وَأَمَّا الْمَحَبَّةُ الأَخَوِيَّةُ فَلاَ حَاجَةَ لَكُمْ أَنْ أَكْتُبَ إِلَيْكُمْ عَنْهَا، لأَنَّكُمْ أَنْفُسَكُمْ مُتَعَلِّمُونَ مِنَ اللهِ أَنْ يُحِبَّ بَعْضُكُمْ بَعْضًا." </a:t>
            </a:r>
            <a:endParaRPr lang="en-US" sz="8000" b="1" dirty="0">
              <a:latin typeface="Traditional Arabic" panose="02020603050405020304" pitchFamily="18" charset="-78"/>
              <a:cs typeface="Traditional Arabic" panose="02020603050405020304" pitchFamily="18" charset="-78"/>
            </a:endParaRPr>
          </a:p>
          <a:p>
            <a:pPr algn="ctr" rtl="1"/>
            <a:r>
              <a:rPr lang="ar-LB" sz="7200" b="1" dirty="0">
                <a:latin typeface="Traditional Arabic" panose="02020603050405020304" pitchFamily="18" charset="-78"/>
                <a:cs typeface="Traditional Arabic" panose="02020603050405020304" pitchFamily="18" charset="-78"/>
              </a:rPr>
              <a:t>(1 تس 4: 9)</a:t>
            </a:r>
            <a:endParaRPr lang="ar-LB" sz="2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805278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677027"/>
            <a:ext cx="11731657" cy="5755422"/>
          </a:xfrm>
          <a:prstGeom prst="rect">
            <a:avLst/>
          </a:prstGeom>
          <a:noFill/>
        </p:spPr>
        <p:txBody>
          <a:bodyPr wrap="square" rtlCol="0">
            <a:spAutoFit/>
          </a:bodyPr>
          <a:lstStyle/>
          <a:p>
            <a:pPr algn="ctr" rtl="1"/>
            <a:r>
              <a:rPr lang="ar-LB" sz="7200" b="1" dirty="0">
                <a:latin typeface="Traditional Arabic" panose="02020603050405020304" pitchFamily="18" charset="-78"/>
                <a:cs typeface="Traditional Arabic" panose="02020603050405020304" pitchFamily="18" charset="-78"/>
              </a:rPr>
              <a:t>"٦ وَأَمَّا الآنَ فَإِذْ جَاءَ إِلَيْنَا تِيمُوثَاوُسُ مِنْ عِنْدِكُمْ، وَبَشَّرَنَا بِإِيمَانِكُمْ وَمَحَبَّتِكُمْ، وَبِأَنَّ عِنْدَكُمْ ذِكْرًا لَنَا حَسَنًا كُلَّ حِينٍ، وَأَنْتُمْ مُشْتَاقُونَ أَنْ تَرَوْنَا، كَمَا نَحْنُ أَيْضًا أَنْ نَرَاكُمْ،"</a:t>
            </a:r>
            <a:r>
              <a:rPr lang="ar-LB" sz="8000" b="1" dirty="0">
                <a:latin typeface="Traditional Arabic" panose="02020603050405020304" pitchFamily="18" charset="-78"/>
                <a:cs typeface="Traditional Arabic" panose="02020603050405020304" pitchFamily="18" charset="-78"/>
              </a:rPr>
              <a:t> </a:t>
            </a:r>
            <a:endParaRPr lang="en-US" sz="8000" b="1" dirty="0">
              <a:latin typeface="Traditional Arabic" panose="02020603050405020304" pitchFamily="18" charset="-78"/>
              <a:cs typeface="Traditional Arabic" panose="02020603050405020304" pitchFamily="18" charset="-78"/>
            </a:endParaRPr>
          </a:p>
          <a:p>
            <a:pPr algn="ctr" rtl="1"/>
            <a:r>
              <a:rPr lang="ar-LB" sz="7200" b="1" dirty="0">
                <a:latin typeface="Traditional Arabic" panose="02020603050405020304" pitchFamily="18" charset="-78"/>
                <a:cs typeface="Traditional Arabic" panose="02020603050405020304" pitchFamily="18" charset="-78"/>
              </a:rPr>
              <a:t>(1 تس 3: 6)</a:t>
            </a:r>
            <a:endParaRPr lang="ar-LB"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710221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068237"/>
            <a:ext cx="11731657" cy="4339650"/>
          </a:xfrm>
          <a:prstGeom prst="rect">
            <a:avLst/>
          </a:prstGeom>
          <a:noFill/>
        </p:spPr>
        <p:txBody>
          <a:bodyPr wrap="square" rtlCol="0">
            <a:spAutoFit/>
          </a:bodyPr>
          <a:lstStyle/>
          <a:p>
            <a:pPr algn="ctr" rtl="1"/>
            <a:r>
              <a:rPr lang="ar-LB" sz="7200" b="1" dirty="0">
                <a:latin typeface="Traditional Arabic" panose="02020603050405020304" pitchFamily="18" charset="-78"/>
                <a:cs typeface="Traditional Arabic" panose="02020603050405020304" pitchFamily="18" charset="-78"/>
              </a:rPr>
              <a:t>"١٠ فَإِنَّكُمْ تَفْعَلُونَ ذلِكَ أَيْضًا لِجَمِيعِ الإِخْوَةِ الَّذِينَ فِي مَكِدُونِيَّةَ كُلِّهَا. وَإِنَّمَا أَطْلُبُ إِلَيْكُمْ أَيُّهَا الإِخْوَةُ أَنْ تَزْدَادُوا أَكْثَرَ،" </a:t>
            </a:r>
            <a:endParaRPr lang="en-US" sz="7200" b="1" dirty="0">
              <a:latin typeface="Traditional Arabic" panose="02020603050405020304" pitchFamily="18" charset="-78"/>
              <a:cs typeface="Traditional Arabic" panose="02020603050405020304" pitchFamily="18" charset="-78"/>
            </a:endParaRPr>
          </a:p>
          <a:p>
            <a:pPr algn="ctr" rtl="1"/>
            <a:r>
              <a:rPr lang="ar-LB" sz="6000" b="1" dirty="0">
                <a:latin typeface="Traditional Arabic" panose="02020603050405020304" pitchFamily="18" charset="-78"/>
                <a:cs typeface="Traditional Arabic" panose="02020603050405020304" pitchFamily="18" charset="-78"/>
              </a:rPr>
              <a:t>(1 تس 4: 10)</a:t>
            </a:r>
            <a:endParaRPr lang="ar-LB" sz="1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033665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291" y="1246252"/>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أوّلاً: كنيسة تتصّف بالإيمان العامل في حياتها.</a:t>
            </a:r>
          </a:p>
        </p:txBody>
      </p:sp>
      <p:sp>
        <p:nvSpPr>
          <p:cNvPr id="3" name="TextBox 2"/>
          <p:cNvSpPr txBox="1"/>
          <p:nvPr/>
        </p:nvSpPr>
        <p:spPr>
          <a:xfrm>
            <a:off x="0" y="2354248"/>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ثانياً: كنيسة تتصّف بالمحبّة الباذلة.</a:t>
            </a:r>
          </a:p>
        </p:txBody>
      </p:sp>
      <p:sp>
        <p:nvSpPr>
          <p:cNvPr id="4" name="TextBox 3"/>
          <p:cNvSpPr txBox="1"/>
          <p:nvPr/>
        </p:nvSpPr>
        <p:spPr>
          <a:xfrm>
            <a:off x="17290" y="3462244"/>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ثالثاً: كنيسة تحيا بالصّبر على رجاء المسيح.</a:t>
            </a:r>
          </a:p>
        </p:txBody>
      </p:sp>
      <p:sp>
        <p:nvSpPr>
          <p:cNvPr id="7" name="TextBox 6"/>
          <p:cNvSpPr txBox="1"/>
          <p:nvPr/>
        </p:nvSpPr>
        <p:spPr>
          <a:xfrm>
            <a:off x="17289" y="60058"/>
            <a:ext cx="12174711" cy="1200329"/>
          </a:xfrm>
          <a:prstGeom prst="rect">
            <a:avLst/>
          </a:prstGeom>
          <a:noFill/>
        </p:spPr>
        <p:txBody>
          <a:bodyPr wrap="square" rtlCol="0">
            <a:spAutoFit/>
          </a:bodyPr>
          <a:lstStyle/>
          <a:p>
            <a:pPr algn="ctr" rtl="1"/>
            <a:r>
              <a:rPr lang="ar-LB" sz="7200" b="1" u="sng" dirty="0">
                <a:latin typeface="Traditional Arabic" panose="02020603050405020304" pitchFamily="18" charset="-78"/>
                <a:cs typeface="Traditional Arabic" panose="02020603050405020304" pitchFamily="18" charset="-78"/>
              </a:rPr>
              <a:t>الكنيسة التي يُشكَر الله من أجلها هي :</a:t>
            </a:r>
          </a:p>
        </p:txBody>
      </p:sp>
    </p:spTree>
    <p:extLst>
      <p:ext uri="{BB962C8B-B14F-4D97-AF65-F5344CB8AC3E}">
        <p14:creationId xmlns:p14="http://schemas.microsoft.com/office/powerpoint/2010/main" val="2567358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534857"/>
            <a:ext cx="11731657" cy="4154984"/>
          </a:xfrm>
          <a:prstGeom prst="rect">
            <a:avLst/>
          </a:prstGeom>
          <a:noFill/>
        </p:spPr>
        <p:txBody>
          <a:bodyPr wrap="square" rtlCol="0">
            <a:spAutoFit/>
          </a:bodyPr>
          <a:lstStyle/>
          <a:p>
            <a:pPr algn="ctr" rtl="1"/>
            <a:r>
              <a:rPr lang="ar-LB" sz="8800" b="1" dirty="0">
                <a:latin typeface="Traditional Arabic" panose="02020603050405020304" pitchFamily="18" charset="-78"/>
                <a:cs typeface="Traditional Arabic" panose="02020603050405020304" pitchFamily="18" charset="-78"/>
              </a:rPr>
              <a:t>٣ مُتَذَكِّرِينَ بِلاَ انْقِطَاعٍ عَمَلَ إِيمَانِكُمْ، وَتَعَبَ مَحَبَّتِكُمْ، وَصَبْرَ رَجَائِكُمْ، رَبَّنَا يَسُوعَ الْمَسِيحَ، أَمَامَ اللهِ وَأَبِينَا.</a:t>
            </a:r>
            <a:endParaRPr lang="ar-LB" sz="6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116796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725864" y="1604357"/>
            <a:ext cx="10784263" cy="4339650"/>
          </a:xfrm>
          <a:prstGeom prst="rect">
            <a:avLst/>
          </a:prstGeom>
          <a:noFill/>
        </p:spPr>
        <p:txBody>
          <a:bodyPr wrap="square" rtlCol="0">
            <a:spAutoFit/>
          </a:bodyPr>
          <a:lstStyle/>
          <a:p>
            <a:pPr algn="ctr" rtl="1"/>
            <a:r>
              <a:rPr lang="ar-LB" sz="13800" b="1" dirty="0">
                <a:latin typeface="Traditional Arabic" panose="02020603050405020304" pitchFamily="18" charset="-78"/>
                <a:cs typeface="Traditional Arabic" panose="02020603050405020304" pitchFamily="18" charset="-78"/>
              </a:rPr>
              <a:t>الكنيسة التي يُشكَر </a:t>
            </a:r>
          </a:p>
          <a:p>
            <a:pPr algn="ctr" rtl="1"/>
            <a:r>
              <a:rPr lang="ar-LB" sz="13800" b="1" dirty="0">
                <a:latin typeface="Traditional Arabic" panose="02020603050405020304" pitchFamily="18" charset="-78"/>
                <a:cs typeface="Traditional Arabic" panose="02020603050405020304" pitchFamily="18" charset="-78"/>
              </a:rPr>
              <a:t>الله من أجلها</a:t>
            </a:r>
            <a:endParaRPr lang="en-US" sz="138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250992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534857"/>
            <a:ext cx="11731657" cy="4154984"/>
          </a:xfrm>
          <a:prstGeom prst="rect">
            <a:avLst/>
          </a:prstGeom>
          <a:noFill/>
        </p:spPr>
        <p:txBody>
          <a:bodyPr wrap="square" rtlCol="0">
            <a:spAutoFit/>
          </a:bodyPr>
          <a:lstStyle/>
          <a:p>
            <a:pPr algn="ctr" rtl="1"/>
            <a:r>
              <a:rPr lang="ar-LB" sz="8800" b="1" dirty="0">
                <a:latin typeface="Traditional Arabic" panose="02020603050405020304" pitchFamily="18" charset="-78"/>
                <a:cs typeface="Traditional Arabic" panose="02020603050405020304" pitchFamily="18" charset="-78"/>
              </a:rPr>
              <a:t>6. وَأَنْتُمْ صِرْتُمْ مُتَمَثِّلِينَ بِنَا وَبِالرَّبِّ، إِذْ قَبِلْتُمُ الْكَلِمَةَ فِي ضِيق كَثِيرٍ، بِفَرَحِ الرُّوحِ الْقُدُسِ، </a:t>
            </a:r>
            <a:endParaRPr lang="ar-LB" sz="6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609827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483014"/>
            <a:ext cx="11731657" cy="4154984"/>
          </a:xfrm>
          <a:prstGeom prst="rect">
            <a:avLst/>
          </a:prstGeom>
          <a:noFill/>
        </p:spPr>
        <p:txBody>
          <a:bodyPr wrap="square" rtlCol="0">
            <a:spAutoFit/>
          </a:bodyPr>
          <a:lstStyle/>
          <a:p>
            <a:pPr algn="ctr" rtl="1"/>
            <a:r>
              <a:rPr lang="ar-LB" sz="8800" b="1" dirty="0">
                <a:latin typeface="Traditional Arabic" panose="02020603050405020304" pitchFamily="18" charset="-78"/>
                <a:cs typeface="Traditional Arabic" panose="02020603050405020304" pitchFamily="18" charset="-78"/>
              </a:rPr>
              <a:t>10. وَتَنْتَظِرُوا ابْنَهُ مِنَ السَّمَاءِ، الَّذِي أَقَامَهُ مِنَ الأَمْوَاتِ، يَسُوعَ، الَّذِي يُنْقِذُنَا مِنَ الْغَضَبِ الآتِي."</a:t>
            </a:r>
            <a:endParaRPr lang="ar-LB" sz="6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562816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115370"/>
            <a:ext cx="11731657" cy="4154984"/>
          </a:xfrm>
          <a:prstGeom prst="rect">
            <a:avLst/>
          </a:prstGeom>
          <a:noFill/>
        </p:spPr>
        <p:txBody>
          <a:bodyPr wrap="square" rtlCol="0">
            <a:spAutoFit/>
          </a:bodyPr>
          <a:lstStyle/>
          <a:p>
            <a:pPr algn="ctr" rtl="1"/>
            <a:r>
              <a:rPr lang="ar-LB" sz="8800" b="1" dirty="0">
                <a:latin typeface="Traditional Arabic" panose="02020603050405020304" pitchFamily="18" charset="-78"/>
                <a:cs typeface="Traditional Arabic" panose="02020603050405020304" pitchFamily="18" charset="-78"/>
              </a:rPr>
              <a:t>" فَإِنِّي أَحْسِبُ أَنَّ آلاَمَ الزَّمَانِ الْحَاضِرِ لاَ تُقَاسُ بِالْمَجْدِ الْعَتِيدِ أَنْ يُسْتَعْلَنَ فِينَا."  </a:t>
            </a:r>
            <a:r>
              <a:rPr lang="ar-LB" sz="6600" b="1" dirty="0">
                <a:latin typeface="Traditional Arabic" panose="02020603050405020304" pitchFamily="18" charset="-78"/>
                <a:cs typeface="Traditional Arabic" panose="02020603050405020304" pitchFamily="18" charset="-78"/>
              </a:rPr>
              <a:t>(رو 8: 18)</a:t>
            </a:r>
            <a:endParaRPr lang="ar-LB" sz="4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99125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291" y="1246252"/>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أوّلاً: كنيسة تتصّف بالإيمان العامل في حياتها.</a:t>
            </a:r>
          </a:p>
        </p:txBody>
      </p:sp>
      <p:sp>
        <p:nvSpPr>
          <p:cNvPr id="3" name="TextBox 2"/>
          <p:cNvSpPr txBox="1"/>
          <p:nvPr/>
        </p:nvSpPr>
        <p:spPr>
          <a:xfrm>
            <a:off x="0" y="2354248"/>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ثانياً: كنيسة تتصّف بالمحبّة الباذلة.</a:t>
            </a:r>
          </a:p>
        </p:txBody>
      </p:sp>
      <p:sp>
        <p:nvSpPr>
          <p:cNvPr id="4" name="TextBox 3"/>
          <p:cNvSpPr txBox="1"/>
          <p:nvPr/>
        </p:nvSpPr>
        <p:spPr>
          <a:xfrm>
            <a:off x="17290" y="3462244"/>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ثالثاً: كنيسة تحيا بالصّبر على رجاء المسيح.</a:t>
            </a:r>
          </a:p>
        </p:txBody>
      </p:sp>
      <p:sp>
        <p:nvSpPr>
          <p:cNvPr id="5" name="TextBox 4"/>
          <p:cNvSpPr txBox="1"/>
          <p:nvPr/>
        </p:nvSpPr>
        <p:spPr>
          <a:xfrm>
            <a:off x="17289" y="4570240"/>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رابعاً: كنيسة قدوة في الكرازة.</a:t>
            </a:r>
          </a:p>
        </p:txBody>
      </p:sp>
      <p:sp>
        <p:nvSpPr>
          <p:cNvPr id="7" name="TextBox 6"/>
          <p:cNvSpPr txBox="1"/>
          <p:nvPr/>
        </p:nvSpPr>
        <p:spPr>
          <a:xfrm>
            <a:off x="17289" y="60058"/>
            <a:ext cx="12174711" cy="1200329"/>
          </a:xfrm>
          <a:prstGeom prst="rect">
            <a:avLst/>
          </a:prstGeom>
          <a:noFill/>
        </p:spPr>
        <p:txBody>
          <a:bodyPr wrap="square" rtlCol="0">
            <a:spAutoFit/>
          </a:bodyPr>
          <a:lstStyle/>
          <a:p>
            <a:pPr algn="ctr" rtl="1"/>
            <a:r>
              <a:rPr lang="ar-LB" sz="7200" b="1" u="sng" dirty="0">
                <a:latin typeface="Traditional Arabic" panose="02020603050405020304" pitchFamily="18" charset="-78"/>
                <a:cs typeface="Traditional Arabic" panose="02020603050405020304" pitchFamily="18" charset="-78"/>
              </a:rPr>
              <a:t>الكنيسة التي يُشكَر الله من أجلها هي :</a:t>
            </a:r>
          </a:p>
        </p:txBody>
      </p:sp>
    </p:spTree>
    <p:extLst>
      <p:ext uri="{BB962C8B-B14F-4D97-AF65-F5344CB8AC3E}">
        <p14:creationId xmlns:p14="http://schemas.microsoft.com/office/powerpoint/2010/main" val="2255310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611049"/>
            <a:ext cx="11731657" cy="5632311"/>
          </a:xfrm>
          <a:prstGeom prst="rect">
            <a:avLst/>
          </a:prstGeom>
          <a:noFill/>
        </p:spPr>
        <p:txBody>
          <a:bodyPr wrap="square" rtlCol="0">
            <a:spAutoFit/>
          </a:bodyPr>
          <a:lstStyle/>
          <a:p>
            <a:pPr algn="ctr" rtl="1"/>
            <a:r>
              <a:rPr lang="ar-LB" sz="7200" b="1" dirty="0">
                <a:latin typeface="Traditional Arabic" panose="02020603050405020304" pitchFamily="18" charset="-78"/>
                <a:cs typeface="Traditional Arabic" panose="02020603050405020304" pitchFamily="18" charset="-78"/>
              </a:rPr>
              <a:t> 7. حَتَّى صِرْتُمْ قُدْوَةً لِجَمِيعِ الَّذِينَ يُؤْمِنُونَ فِي مَكِدُونِيَّةَ وَفِي أَخَائِيَةَ. 8. لأَنَّهُ مِنْ قِبَلِكُمْ قَدْ أُذِيعَتْ كَلِمَةُ الرَّبِّ، لَيْسَ فِي مَكِدُونِيَّةَ وَأَخَائِيَةَ فَقَطْ، بَلْ فِي كُلِّ مَكَانٍ أَيْضًا قَدْ ذَاعَ إِيمَانُكُمْ بِاللهِ، حَتَّى لَيْسَ لَنَا حَاجَةٌ أَنْ نَتَكَلَّمَ شَيْئًا.</a:t>
            </a:r>
            <a:endParaRPr lang="ar-LB" sz="48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798210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291" y="1246252"/>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أوّلاً: كنيسة تتصّف بالإيمان العامل في حياتها.</a:t>
            </a:r>
          </a:p>
        </p:txBody>
      </p:sp>
      <p:sp>
        <p:nvSpPr>
          <p:cNvPr id="3" name="TextBox 2"/>
          <p:cNvSpPr txBox="1"/>
          <p:nvPr/>
        </p:nvSpPr>
        <p:spPr>
          <a:xfrm>
            <a:off x="0" y="2354248"/>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ثانياً: كنيسة تتصّف بالمحبّة الباذلة.</a:t>
            </a:r>
          </a:p>
        </p:txBody>
      </p:sp>
      <p:sp>
        <p:nvSpPr>
          <p:cNvPr id="4" name="TextBox 3"/>
          <p:cNvSpPr txBox="1"/>
          <p:nvPr/>
        </p:nvSpPr>
        <p:spPr>
          <a:xfrm>
            <a:off x="17290" y="3462244"/>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ثالثاً: كنيسة تحيا بالصّبر على رجاء المسيح.</a:t>
            </a:r>
          </a:p>
        </p:txBody>
      </p:sp>
      <p:sp>
        <p:nvSpPr>
          <p:cNvPr id="5" name="TextBox 4"/>
          <p:cNvSpPr txBox="1"/>
          <p:nvPr/>
        </p:nvSpPr>
        <p:spPr>
          <a:xfrm>
            <a:off x="17289" y="4570240"/>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رابعاً: كنيسة قدوة في الكرازة.</a:t>
            </a:r>
          </a:p>
        </p:txBody>
      </p:sp>
      <p:sp>
        <p:nvSpPr>
          <p:cNvPr id="6" name="TextBox 5"/>
          <p:cNvSpPr txBox="1"/>
          <p:nvPr/>
        </p:nvSpPr>
        <p:spPr>
          <a:xfrm>
            <a:off x="0" y="5678236"/>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خامساً: كنيسة ناشطة في الخدمة.</a:t>
            </a:r>
          </a:p>
        </p:txBody>
      </p:sp>
      <p:sp>
        <p:nvSpPr>
          <p:cNvPr id="7" name="TextBox 6"/>
          <p:cNvSpPr txBox="1"/>
          <p:nvPr/>
        </p:nvSpPr>
        <p:spPr>
          <a:xfrm>
            <a:off x="17289" y="60058"/>
            <a:ext cx="12174711" cy="1200329"/>
          </a:xfrm>
          <a:prstGeom prst="rect">
            <a:avLst/>
          </a:prstGeom>
          <a:noFill/>
        </p:spPr>
        <p:txBody>
          <a:bodyPr wrap="square" rtlCol="0">
            <a:spAutoFit/>
          </a:bodyPr>
          <a:lstStyle/>
          <a:p>
            <a:pPr algn="ctr" rtl="1"/>
            <a:r>
              <a:rPr lang="ar-LB" sz="7200" b="1" u="sng" dirty="0">
                <a:latin typeface="Traditional Arabic" panose="02020603050405020304" pitchFamily="18" charset="-78"/>
                <a:cs typeface="Traditional Arabic" panose="02020603050405020304" pitchFamily="18" charset="-78"/>
              </a:rPr>
              <a:t>الكنيسة التي يُشكَر الله من أجلها هي :</a:t>
            </a:r>
          </a:p>
        </p:txBody>
      </p:sp>
    </p:spTree>
    <p:extLst>
      <p:ext uri="{BB962C8B-B14F-4D97-AF65-F5344CB8AC3E}">
        <p14:creationId xmlns:p14="http://schemas.microsoft.com/office/powerpoint/2010/main" val="20270524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874214"/>
            <a:ext cx="11731657" cy="2800767"/>
          </a:xfrm>
          <a:prstGeom prst="rect">
            <a:avLst/>
          </a:prstGeom>
          <a:noFill/>
        </p:spPr>
        <p:txBody>
          <a:bodyPr wrap="square" rtlCol="0">
            <a:spAutoFit/>
          </a:bodyPr>
          <a:lstStyle/>
          <a:p>
            <a:pPr algn="ctr" rtl="1"/>
            <a:r>
              <a:rPr lang="ar-LB" sz="8800" b="1" dirty="0">
                <a:latin typeface="Traditional Arabic" panose="02020603050405020304" pitchFamily="18" charset="-78"/>
                <a:cs typeface="Traditional Arabic" panose="02020603050405020304" pitchFamily="18" charset="-78"/>
              </a:rPr>
              <a:t>" وَكَيْفَ رَجَعْتُمْ إِلَى اللهِ مِنَ الأَوْثَانِ، لِتَعْبُدُوا اللهَ الْحَيَّ الْحَقِيقِيَّ،"</a:t>
            </a:r>
            <a:endParaRPr lang="ar-LB" sz="60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023405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422506"/>
            <a:ext cx="11731657" cy="6186309"/>
          </a:xfrm>
          <a:prstGeom prst="rect">
            <a:avLst/>
          </a:prstGeom>
          <a:noFill/>
        </p:spPr>
        <p:txBody>
          <a:bodyPr wrap="square" rtlCol="0">
            <a:spAutoFit/>
          </a:bodyPr>
          <a:lstStyle/>
          <a:p>
            <a:pPr algn="ctr" rtl="1"/>
            <a:r>
              <a:rPr lang="ar-LB" sz="6600" b="1" dirty="0">
                <a:latin typeface="Traditional Arabic" panose="02020603050405020304" pitchFamily="18" charset="-78"/>
                <a:cs typeface="Traditional Arabic" panose="02020603050405020304" pitchFamily="18" charset="-78"/>
              </a:rPr>
              <a:t>"4. أَشْكُرُ إِلهِي فِي كُلِّ حِينٍ مِنْ جِهَتِكُمْ عَلَى نِعْمَةِ اللهِ الْمُعْطَاةِ لَكُمْ فِي يَسُوعَ الْمَسِيحِ، 5. أَنَّكُمْ فِي كُلِّ شَيْءٍ اسْتَغْنَيْتُمْ فِيهِ فِي كُلِّ كَلِمَةٍ وَكُلِّ عِلْمٍ، 6. كَمَا ثُبِّتَتْ فِيكُمْ شَهَادَةُ الْمَسِيحِ، 7. حَتَّى إِنَّكُمْ لَسْتُمْ نَاقِصِينَ فِي مَوْهِبَةٍ مَا، وَأَنْتُمْ مُتَوَقِّعُونَ اسْتِعْلاَنَ رَبِّنَا يَسُوعَ الْمَسِيحِ،" (1 كور 1: 4-7)</a:t>
            </a:r>
            <a:endParaRPr lang="ar-LB" sz="4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695045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291" y="1246252"/>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أوّلاً: كنيسة تتصّف بالإيمان العامل في حياتها.</a:t>
            </a:r>
          </a:p>
        </p:txBody>
      </p:sp>
      <p:sp>
        <p:nvSpPr>
          <p:cNvPr id="3" name="TextBox 2"/>
          <p:cNvSpPr txBox="1"/>
          <p:nvPr/>
        </p:nvSpPr>
        <p:spPr>
          <a:xfrm>
            <a:off x="0" y="2354248"/>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ثانياً: كنيسة تتصّف بالمحبّة الباذلة.</a:t>
            </a:r>
          </a:p>
        </p:txBody>
      </p:sp>
      <p:sp>
        <p:nvSpPr>
          <p:cNvPr id="4" name="TextBox 3"/>
          <p:cNvSpPr txBox="1"/>
          <p:nvPr/>
        </p:nvSpPr>
        <p:spPr>
          <a:xfrm>
            <a:off x="17290" y="3462244"/>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ثالثاً: كنيسة تحيا بالصّبر على رجاء المسيح.</a:t>
            </a:r>
          </a:p>
        </p:txBody>
      </p:sp>
      <p:sp>
        <p:nvSpPr>
          <p:cNvPr id="5" name="TextBox 4"/>
          <p:cNvSpPr txBox="1"/>
          <p:nvPr/>
        </p:nvSpPr>
        <p:spPr>
          <a:xfrm>
            <a:off x="17289" y="4570240"/>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رابعاً: كنيسة قدوة في الكرازة.</a:t>
            </a:r>
          </a:p>
        </p:txBody>
      </p:sp>
      <p:sp>
        <p:nvSpPr>
          <p:cNvPr id="6" name="TextBox 5"/>
          <p:cNvSpPr txBox="1"/>
          <p:nvPr/>
        </p:nvSpPr>
        <p:spPr>
          <a:xfrm>
            <a:off x="0" y="5678236"/>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خامساً: كنيسة ناشطة في الخدمة.</a:t>
            </a:r>
          </a:p>
        </p:txBody>
      </p:sp>
      <p:sp>
        <p:nvSpPr>
          <p:cNvPr id="7" name="TextBox 6"/>
          <p:cNvSpPr txBox="1"/>
          <p:nvPr/>
        </p:nvSpPr>
        <p:spPr>
          <a:xfrm>
            <a:off x="17289" y="60058"/>
            <a:ext cx="12174711" cy="1200329"/>
          </a:xfrm>
          <a:prstGeom prst="rect">
            <a:avLst/>
          </a:prstGeom>
          <a:noFill/>
        </p:spPr>
        <p:txBody>
          <a:bodyPr wrap="square" rtlCol="0">
            <a:spAutoFit/>
          </a:bodyPr>
          <a:lstStyle/>
          <a:p>
            <a:pPr algn="ctr" rtl="1"/>
            <a:r>
              <a:rPr lang="ar-LB" sz="7200" b="1" u="sng" dirty="0">
                <a:latin typeface="Traditional Arabic" panose="02020603050405020304" pitchFamily="18" charset="-78"/>
                <a:cs typeface="Traditional Arabic" panose="02020603050405020304" pitchFamily="18" charset="-78"/>
              </a:rPr>
              <a:t>الكنيسة التي يُشكَر الله من أجلها هي :</a:t>
            </a:r>
          </a:p>
        </p:txBody>
      </p:sp>
    </p:spTree>
    <p:extLst>
      <p:ext uri="{BB962C8B-B14F-4D97-AF65-F5344CB8AC3E}">
        <p14:creationId xmlns:p14="http://schemas.microsoft.com/office/powerpoint/2010/main" val="1195988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497918"/>
            <a:ext cx="11731657" cy="5632311"/>
          </a:xfrm>
          <a:prstGeom prst="rect">
            <a:avLst/>
          </a:prstGeom>
          <a:noFill/>
        </p:spPr>
        <p:txBody>
          <a:bodyPr wrap="square" rtlCol="0">
            <a:spAutoFit/>
          </a:bodyPr>
          <a:lstStyle/>
          <a:p>
            <a:pPr algn="ctr" rtl="1"/>
            <a:r>
              <a:rPr lang="ar-LB" sz="6000" b="1" dirty="0">
                <a:latin typeface="Traditional Arabic" panose="02020603050405020304" pitchFamily="18" charset="-78"/>
                <a:cs typeface="Traditional Arabic" panose="02020603050405020304" pitchFamily="18" charset="-78"/>
              </a:rPr>
              <a:t>"2. نَشْكُرُ اللهَ كُلَّ حِينٍ مِنْ جِهَةِ جَمِيعِكُمْ، ذَاكِرِينَ إِيَّاكُمْ فِي صَلَوَاتِنَا، 3. مُتَذَكِّرِينَ بِلاَ انْقِطَاعٍ عَمَلَ إِيمَانِكُمْ، وَتَعَبَ مَحَبَّتِكُمْ، وَصَبْرَ رَجَائِكُمْ، رَبَّنَا يَسُوعَ الْمَسِيحَ، أَمَامَ اللهِ وَأَبِينَا. 4. عَالِمِينَ أَيُّهَا الإِخْوَةُ الْمَحْبُوبُونَ مِنَ اللهِ اخْتِيَارَكُمْ، 5. أَنَّ إِنْجِيلَنَا لَمْ يَصِرْ لَكُمْ بِالْكَلاَمِ فَقَطْ، بَلْ بِالْقُوَّةِ أَيْضًا، وَبِالرُّوحِ الْقُدُسِ، وَبِيَقِينٍ شَدِيدٍ، كَمَا تَعْرِفُونَ</a:t>
            </a:r>
          </a:p>
        </p:txBody>
      </p:sp>
    </p:spTree>
    <p:extLst>
      <p:ext uri="{BB962C8B-B14F-4D97-AF65-F5344CB8AC3E}">
        <p14:creationId xmlns:p14="http://schemas.microsoft.com/office/powerpoint/2010/main" val="1733914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224542"/>
            <a:ext cx="11731657" cy="6555641"/>
          </a:xfrm>
          <a:prstGeom prst="rect">
            <a:avLst/>
          </a:prstGeom>
          <a:noFill/>
        </p:spPr>
        <p:txBody>
          <a:bodyPr wrap="square" rtlCol="0">
            <a:spAutoFit/>
          </a:bodyPr>
          <a:lstStyle/>
          <a:p>
            <a:pPr algn="ctr" rtl="1"/>
            <a:r>
              <a:rPr lang="ar-LB" sz="6000" b="1" dirty="0">
                <a:latin typeface="Traditional Arabic" panose="02020603050405020304" pitchFamily="18" charset="-78"/>
                <a:cs typeface="Traditional Arabic" panose="02020603050405020304" pitchFamily="18" charset="-78"/>
              </a:rPr>
              <a:t>أَيَّ رِجَال كُنَّا بَيْنَكُمْ مِنْ أَجْلِكُمْ. 6. وَأَنْتُمْ صِرْتُمْ مُتَمَثِّلِينَ بِنَا وَبِالرَّبِّ، إِذْ قَبِلْتُمُ الْكَلِمَةَ فِي ضِيق كَثِيرٍ، بِفَرَحِ الرُّوحِ الْقُدُسِ، 7. حَتَّى صِرْتُمْ قُدْوَةً لِجَمِيعِ الَّذِينَ يُؤْمِنُونَ فِي مَكِدُونِيَّةَ وَفِي أَخَائِيَةَ. 8. لأَنَّهُ مِنْ قِبَلِكُمْ قَدْ أُذِيعَتْ كَلِمَةُ الرَّبِّ، لَيْسَ فِي مَكِدُونِيَّةَ وَأَخَائِيَةَ فَقَطْ، بَلْ فِي كُلِّ مَكَانٍ أَيْضًا قَدْ ذَاعَ إِيمَانُكُمْ بِاللهِ، حَتَّى لَيْسَ لَنَا حَاجَةٌ أَنْ نَتَكَلَّمَ شَيْئًا.</a:t>
            </a:r>
          </a:p>
        </p:txBody>
      </p:sp>
    </p:spTree>
    <p:extLst>
      <p:ext uri="{BB962C8B-B14F-4D97-AF65-F5344CB8AC3E}">
        <p14:creationId xmlns:p14="http://schemas.microsoft.com/office/powerpoint/2010/main" val="10050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427201"/>
            <a:ext cx="11731657" cy="4708981"/>
          </a:xfrm>
          <a:prstGeom prst="rect">
            <a:avLst/>
          </a:prstGeom>
          <a:noFill/>
        </p:spPr>
        <p:txBody>
          <a:bodyPr wrap="square" rtlCol="0">
            <a:spAutoFit/>
          </a:bodyPr>
          <a:lstStyle/>
          <a:p>
            <a:pPr algn="ctr" rtl="1"/>
            <a:r>
              <a:rPr lang="ar-LB" sz="6000" b="1" dirty="0">
                <a:latin typeface="Traditional Arabic" panose="02020603050405020304" pitchFamily="18" charset="-78"/>
                <a:cs typeface="Traditional Arabic" panose="02020603050405020304" pitchFamily="18" charset="-78"/>
              </a:rPr>
              <a:t>9. لأَنَّهُمْ هُمْ يُخْبِرُونَ عَنَّا، أَيُّ دُخُول كَانَ لَنَا إِلَيْكُمْ، وَكَيْفَ رَجَعْتُمْ إِلَى اللهِ مِنَ الأَوْثَانِ، لِتَعْبُدُوا اللهَ الْحَيَّ الْحَقِيقِيَّ،</a:t>
            </a:r>
            <a:r>
              <a:rPr lang="en-US" sz="6000" b="1" dirty="0">
                <a:latin typeface="Traditional Arabic" panose="02020603050405020304" pitchFamily="18" charset="-78"/>
                <a:cs typeface="Traditional Arabic" panose="02020603050405020304" pitchFamily="18" charset="-78"/>
              </a:rPr>
              <a:t> </a:t>
            </a:r>
            <a:r>
              <a:rPr lang="ar-LB" sz="6000" b="1" dirty="0">
                <a:latin typeface="Traditional Arabic" panose="02020603050405020304" pitchFamily="18" charset="-78"/>
                <a:cs typeface="Traditional Arabic" panose="02020603050405020304" pitchFamily="18" charset="-78"/>
              </a:rPr>
              <a:t>10. وَتَنْتَظِرُوا ابْنَهُ مِنَ السَّمَاءِ، الَّذِي أَقَامَهُ مِنَ الأَمْوَاتِ، يَسُوعَ، الَّذِي يُنْقِذُنَا مِنَ الْغَضَبِ الآتِي.“</a:t>
            </a:r>
            <a:endParaRPr lang="en-US" sz="6000" b="1" dirty="0">
              <a:latin typeface="Traditional Arabic" panose="02020603050405020304" pitchFamily="18" charset="-78"/>
              <a:cs typeface="Traditional Arabic" panose="02020603050405020304" pitchFamily="18" charset="-78"/>
            </a:endParaRPr>
          </a:p>
          <a:p>
            <a:pPr algn="ctr" rtl="1"/>
            <a:r>
              <a:rPr lang="en-US" sz="5400" b="1" dirty="0">
                <a:latin typeface="Traditional Arabic" panose="02020603050405020304" pitchFamily="18" charset="-78"/>
                <a:cs typeface="Traditional Arabic" panose="02020603050405020304" pitchFamily="18" charset="-78"/>
              </a:rPr>
              <a:t>)</a:t>
            </a:r>
            <a:r>
              <a:rPr lang="ar-LB" sz="5400" b="1" dirty="0">
                <a:latin typeface="Traditional Arabic" panose="02020603050405020304" pitchFamily="18" charset="-78"/>
                <a:cs typeface="Traditional Arabic" panose="02020603050405020304" pitchFamily="18" charset="-78"/>
              </a:rPr>
              <a:t>1 تس 1: 2-10</a:t>
            </a:r>
            <a:r>
              <a:rPr lang="en-US" sz="5400" b="1" dirty="0">
                <a:latin typeface="Traditional Arabic" panose="02020603050405020304" pitchFamily="18" charset="-78"/>
                <a:cs typeface="Traditional Arabic" panose="02020603050405020304" pitchFamily="18" charset="-78"/>
              </a:rPr>
              <a:t>(</a:t>
            </a:r>
            <a:endParaRPr lang="ar-LB" sz="5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722111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7291" y="1246252"/>
            <a:ext cx="11560399" cy="1107996"/>
          </a:xfrm>
          <a:prstGeom prst="rect">
            <a:avLst/>
          </a:prstGeom>
          <a:noFill/>
        </p:spPr>
        <p:txBody>
          <a:bodyPr wrap="square" rtlCol="0">
            <a:spAutoFit/>
          </a:bodyPr>
          <a:lstStyle/>
          <a:p>
            <a:pPr algn="r" rtl="1"/>
            <a:r>
              <a:rPr lang="ar-LB" sz="6600" b="1" dirty="0">
                <a:latin typeface="Traditional Arabic" panose="02020603050405020304" pitchFamily="18" charset="-78"/>
                <a:cs typeface="Traditional Arabic" panose="02020603050405020304" pitchFamily="18" charset="-78"/>
              </a:rPr>
              <a:t>أوّلاً: كنيسة تتصّف بالإيمان العامل في حياتها.</a:t>
            </a:r>
          </a:p>
        </p:txBody>
      </p:sp>
      <p:sp>
        <p:nvSpPr>
          <p:cNvPr id="7" name="TextBox 6"/>
          <p:cNvSpPr txBox="1"/>
          <p:nvPr/>
        </p:nvSpPr>
        <p:spPr>
          <a:xfrm>
            <a:off x="17289" y="60058"/>
            <a:ext cx="12174711" cy="1200329"/>
          </a:xfrm>
          <a:prstGeom prst="rect">
            <a:avLst/>
          </a:prstGeom>
          <a:noFill/>
        </p:spPr>
        <p:txBody>
          <a:bodyPr wrap="square" rtlCol="0">
            <a:spAutoFit/>
          </a:bodyPr>
          <a:lstStyle/>
          <a:p>
            <a:pPr algn="ctr" rtl="1"/>
            <a:r>
              <a:rPr lang="ar-LB" sz="7200" b="1" u="sng" dirty="0">
                <a:latin typeface="Traditional Arabic" panose="02020603050405020304" pitchFamily="18" charset="-78"/>
                <a:cs typeface="Traditional Arabic" panose="02020603050405020304" pitchFamily="18" charset="-78"/>
              </a:rPr>
              <a:t>الكنيسة التي يُشكَر الله من أجلها هي :</a:t>
            </a:r>
          </a:p>
        </p:txBody>
      </p:sp>
    </p:spTree>
    <p:extLst>
      <p:ext uri="{BB962C8B-B14F-4D97-AF65-F5344CB8AC3E}">
        <p14:creationId xmlns:p14="http://schemas.microsoft.com/office/powerpoint/2010/main" val="2979633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883641"/>
            <a:ext cx="11731657" cy="3416320"/>
          </a:xfrm>
          <a:prstGeom prst="rect">
            <a:avLst/>
          </a:prstGeom>
          <a:noFill/>
        </p:spPr>
        <p:txBody>
          <a:bodyPr wrap="square" rtlCol="0">
            <a:spAutoFit/>
          </a:bodyPr>
          <a:lstStyle/>
          <a:p>
            <a:pPr algn="ctr" rtl="1"/>
            <a:r>
              <a:rPr lang="ar-LB" sz="7200" b="1" dirty="0">
                <a:latin typeface="Traditional Arabic" panose="02020603050405020304" pitchFamily="18" charset="-78"/>
                <a:cs typeface="Traditional Arabic" panose="02020603050405020304" pitchFamily="18" charset="-78"/>
              </a:rPr>
              <a:t>2. نَشْكُرُ اللهَ كُلَّ حِينٍ مِنْ جِهَةِ جَمِيعِكُمْ، ذَاكِرِينَ إِيَّاكُمْ فِي صَلَوَاتِنَا، 3. مُتَذَكِّرِينَ بِلاَ انْقِطَاعٍ عَمَلَ إِيمَانِكُمْ،</a:t>
            </a:r>
            <a:endParaRPr lang="ar-LB" sz="66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832071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1817658"/>
            <a:ext cx="11731657" cy="3416320"/>
          </a:xfrm>
          <a:prstGeom prst="rect">
            <a:avLst/>
          </a:prstGeom>
          <a:noFill/>
        </p:spPr>
        <p:txBody>
          <a:bodyPr wrap="square" rtlCol="0">
            <a:spAutoFit/>
          </a:bodyPr>
          <a:lstStyle/>
          <a:p>
            <a:pPr algn="ctr" rtl="1"/>
            <a:r>
              <a:rPr lang="ar-LB" sz="7200" b="1" dirty="0">
                <a:latin typeface="Traditional Arabic" panose="02020603050405020304" pitchFamily="18" charset="-78"/>
                <a:cs typeface="Traditional Arabic" panose="02020603050405020304" pitchFamily="18" charset="-78"/>
              </a:rPr>
              <a:t>9. لأَنَّهُمْ هُمْ يُخْبِرُونَ عَنَّا، أَيُّ دُخُول كَانَ لَنَا إِلَيْكُمْ، وَكَيْفَ رَجَعْتُمْ إِلَى اللهِ مِنَ الأَوْثَانِ، لِتَعْبُدُوا اللهَ الْحَيَّ الْحَقِيقِيَّ،</a:t>
            </a:r>
            <a:endParaRPr lang="ar-LB" sz="48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11553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0383" y="917402"/>
            <a:ext cx="11731657" cy="5170646"/>
          </a:xfrm>
          <a:prstGeom prst="rect">
            <a:avLst/>
          </a:prstGeom>
          <a:noFill/>
        </p:spPr>
        <p:txBody>
          <a:bodyPr wrap="square" rtlCol="0">
            <a:spAutoFit/>
          </a:bodyPr>
          <a:lstStyle/>
          <a:p>
            <a:pPr algn="ctr" rtl="1"/>
            <a:r>
              <a:rPr lang="ar-LB" sz="6600" b="1" dirty="0">
                <a:latin typeface="Traditional Arabic" panose="02020603050405020304" pitchFamily="18" charset="-78"/>
                <a:cs typeface="Traditional Arabic" panose="02020603050405020304" pitchFamily="18" charset="-78"/>
              </a:rPr>
              <a:t>" مِنْ أَجْلِ ذلِكَ نَحْنُ أَيْضًا نَشْكُرُ اللهَ بِلاَ انْقِطَاعٍ، لأَنَّكُمْ إِذْ تَسَلَّمْتُمْ مِنَّا كَلِمَةَ خَبَرٍ مِنَ اللهِ، قَبِلْتُمُوهَا لاَ كَكَلِمَةِ أُنَاسٍ، بَلْ كَمَا هِيَ بِالْحَقِيقَةِ كَكَلِمَةِ اللهِ، الَّتِي تَعْمَلُ أَيْضًا فِيكُمْ أَنْتُمُ الْمُؤْمِنِينَ." </a:t>
            </a:r>
            <a:endParaRPr lang="en-US" sz="6600" b="1" dirty="0">
              <a:latin typeface="Traditional Arabic" panose="02020603050405020304" pitchFamily="18" charset="-78"/>
              <a:cs typeface="Traditional Arabic" panose="02020603050405020304" pitchFamily="18" charset="-78"/>
            </a:endParaRPr>
          </a:p>
          <a:p>
            <a:pPr algn="ctr" rtl="1"/>
            <a:r>
              <a:rPr lang="ar-LB" sz="6600" b="1" dirty="0">
                <a:latin typeface="Traditional Arabic" panose="02020603050405020304" pitchFamily="18" charset="-78"/>
                <a:cs typeface="Traditional Arabic" panose="02020603050405020304" pitchFamily="18" charset="-78"/>
              </a:rPr>
              <a:t>(1 تس 2: 13)</a:t>
            </a:r>
            <a:endParaRPr lang="ar-LB" sz="44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482128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2343</TotalTime>
  <Words>872</Words>
  <Application>Microsoft Office PowerPoint</Application>
  <PresentationFormat>Widescreen</PresentationFormat>
  <Paragraphs>56</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Century Gothic</vt:lpstr>
      <vt:lpstr>Traditional Arabic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dc:creator>
  <cp:lastModifiedBy>cbbcprojector</cp:lastModifiedBy>
  <cp:revision>54</cp:revision>
  <dcterms:created xsi:type="dcterms:W3CDTF">2020-10-29T09:15:06Z</dcterms:created>
  <dcterms:modified xsi:type="dcterms:W3CDTF">2021-07-11T08:43:15Z</dcterms:modified>
</cp:coreProperties>
</file>