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5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6"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9CBE0C7-85E4-46F3-AC87-7AB595D4AB82}"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3511509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CBE0C7-85E4-46F3-AC87-7AB595D4AB82}"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7016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CBE0C7-85E4-46F3-AC87-7AB595D4AB82}"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551843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CBE0C7-85E4-46F3-AC87-7AB595D4AB82}"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4242924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CBE0C7-85E4-46F3-AC87-7AB595D4AB82}"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76101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CBE0C7-85E4-46F3-AC87-7AB595D4AB82}" type="datetimeFigureOut">
              <a:rPr lang="en-US" smtClean="0"/>
              <a:t>4/3/2021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45500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CBE0C7-85E4-46F3-AC87-7AB595D4AB82}" type="datetimeFigureOut">
              <a:rPr lang="en-US" smtClean="0"/>
              <a:t>4/3/2021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420165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CBE0C7-85E4-46F3-AC87-7AB595D4AB82}" type="datetimeFigureOut">
              <a:rPr lang="en-US" smtClean="0"/>
              <a:t>4/3/2021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226184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BE0C7-85E4-46F3-AC87-7AB595D4AB82}" type="datetimeFigureOut">
              <a:rPr lang="en-US" smtClean="0"/>
              <a:t>4/3/2021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20165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CBE0C7-85E4-46F3-AC87-7AB595D4AB82}" type="datetimeFigureOut">
              <a:rPr lang="en-US" smtClean="0"/>
              <a:t>4/3/2021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2829727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CBE0C7-85E4-46F3-AC87-7AB595D4AB82}" type="datetimeFigureOut">
              <a:rPr lang="en-US" smtClean="0"/>
              <a:t>4/3/2021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F83F5-8633-4A0A-8B48-1B25C9154E02}" type="slidenum">
              <a:rPr lang="en-US" smtClean="0"/>
              <a:t>‹#›</a:t>
            </a:fld>
            <a:endParaRPr lang="en-US"/>
          </a:p>
        </p:txBody>
      </p:sp>
    </p:spTree>
    <p:extLst>
      <p:ext uri="{BB962C8B-B14F-4D97-AF65-F5344CB8AC3E}">
        <p14:creationId xmlns:p14="http://schemas.microsoft.com/office/powerpoint/2010/main" val="116096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BE0C7-85E4-46F3-AC87-7AB595D4AB82}" type="datetimeFigureOut">
              <a:rPr lang="en-US" smtClean="0"/>
              <a:t>4/3/2021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F83F5-8633-4A0A-8B48-1B25C9154E02}" type="slidenum">
              <a:rPr lang="en-US" smtClean="0"/>
              <a:t>‹#›</a:t>
            </a:fld>
            <a:endParaRPr lang="en-US"/>
          </a:p>
        </p:txBody>
      </p:sp>
    </p:spTree>
    <p:extLst>
      <p:ext uri="{BB962C8B-B14F-4D97-AF65-F5344CB8AC3E}">
        <p14:creationId xmlns:p14="http://schemas.microsoft.com/office/powerpoint/2010/main" val="156499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3186"/>
            <a:ext cx="9157391" cy="7939786"/>
          </a:xfrm>
          <a:prstGeom prst="rect">
            <a:avLst/>
          </a:prstGeom>
          <a:noFill/>
          <a:extLst>
            <a:ext uri="{909E8E84-426E-40DD-AFC4-6F175D3DCCD1}">
              <a14:hiddenFill xmlns:a14="http://schemas.microsoft.com/office/drawing/2010/main">
                <a:solidFill>
                  <a:srgbClr val="FFFFFF"/>
                </a:solidFill>
              </a14:hiddenFill>
            </a:ext>
          </a:extLst>
        </p:spPr>
      </p:pic>
      <p:sp>
        <p:nvSpPr>
          <p:cNvPr id="412" name="TextBox 411"/>
          <p:cNvSpPr txBox="1"/>
          <p:nvPr/>
        </p:nvSpPr>
        <p:spPr>
          <a:xfrm>
            <a:off x="228600" y="2133600"/>
            <a:ext cx="8226856" cy="4401205"/>
          </a:xfrm>
          <a:prstGeom prst="rect">
            <a:avLst/>
          </a:prstGeom>
          <a:noFill/>
        </p:spPr>
        <p:txBody>
          <a:bodyPr wrap="square" rtlCol="0">
            <a:spAutoFit/>
          </a:bodyPr>
          <a:lstStyle/>
          <a:p>
            <a:pPr algn="r" rtl="1"/>
            <a:r>
              <a:rPr lang="ar-LB" sz="4000" b="1" dirty="0">
                <a:solidFill>
                  <a:schemeClr val="tx2">
                    <a:lumMod val="75000"/>
                  </a:schemeClr>
                </a:solidFill>
                <a:latin typeface="Traditional Arabic" pitchFamily="18" charset="-78"/>
                <a:cs typeface="Traditional Arabic" pitchFamily="18" charset="-78"/>
              </a:rPr>
              <a:t>1ثُمَّ فِي أَوَّلِ الأُسْبُوعِ أَوَّلَ الْفَجْرِ أَتَيْنَ إِلَى الْقَبْرِ حَامِلاَتٍ الْحَنُوطَ الَّذِي أَعْدَدْنَهُ وَمَعَهُنَّ أُنَاسٌ. 2فَوَجَدْنَ الْحَجَرَ مُدَحْرَجاً عَنِ الْقَبْرِ 3فَدَخَلْنَ وَلَمْ يَجِدْنَ جَسَدَ الرَّبِّ يَسُوعَ. 4وَفِيمَا هُنَّ مُحْتَارَاتٌ فِي ذَلِكَ إِذَا رَجُلاَنِ وَقَفَا بِهِنَّ بِثِيَابٍ بَرَّاقَةٍ. 5وَإِذْ كُنَّ خَائِفَاتٍ وَمُنَكِّسَاتٍ وُجُوهَهُنَّ إِلَى الأَرْضِ قَالاَ لَهُنَّ: «لِمَاذَا تَطْلُبْنَ الْحَيَّ بَيْنَ الأَمْوَاتِ؟ 6لَيْسَ هُوَ هَهُنَا لَكِنَّهُ قَامَ! اُذْكُرْنَ كَيْفَ كَلَّمَكُنَّ وَهُوَ بَعْدُ فِي الْجَلِيلِ </a:t>
            </a:r>
          </a:p>
        </p:txBody>
      </p:sp>
      <p:sp>
        <p:nvSpPr>
          <p:cNvPr id="409" name="TextBox 408"/>
          <p:cNvSpPr txBox="1"/>
          <p:nvPr/>
        </p:nvSpPr>
        <p:spPr>
          <a:xfrm>
            <a:off x="-457200" y="65727"/>
            <a:ext cx="6096001" cy="1938992"/>
          </a:xfrm>
          <a:prstGeom prst="rect">
            <a:avLst/>
          </a:prstGeom>
          <a:noFill/>
        </p:spPr>
        <p:txBody>
          <a:bodyPr wrap="square" rtlCol="0">
            <a:spAutoFit/>
          </a:bodyPr>
          <a:lstStyle/>
          <a:p>
            <a:pPr algn="r" rtl="1"/>
            <a:r>
              <a:rPr lang="ar-LB" sz="6000" b="1" dirty="0">
                <a:solidFill>
                  <a:schemeClr val="tx2">
                    <a:lumMod val="75000"/>
                  </a:schemeClr>
                </a:solidFill>
                <a:latin typeface="Traditional Arabic" pitchFamily="18" charset="-78"/>
                <a:cs typeface="Traditional Arabic" pitchFamily="18" charset="-78"/>
              </a:rPr>
              <a:t>قيامة المسيح ... والبشر</a:t>
            </a:r>
          </a:p>
          <a:p>
            <a:pPr algn="r" rtl="1"/>
            <a:r>
              <a:rPr lang="ar-LB" sz="6000" b="1" dirty="0">
                <a:solidFill>
                  <a:schemeClr val="tx2">
                    <a:lumMod val="75000"/>
                  </a:schemeClr>
                </a:solidFill>
                <a:latin typeface="Traditional Arabic" pitchFamily="18" charset="-78"/>
                <a:cs typeface="Traditional Arabic" pitchFamily="18" charset="-78"/>
              </a:rPr>
              <a:t>            لوقا ٢٤ </a:t>
            </a:r>
            <a:endParaRPr lang="en-US" sz="6000" b="1" dirty="0">
              <a:solidFill>
                <a:schemeClr val="tx2">
                  <a:lumMod val="75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3423935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12">
                                            <p:txEl>
                                              <p:pRg st="0" end="0"/>
                                            </p:txEl>
                                          </p:spTgt>
                                        </p:tgtEl>
                                        <p:attrNameLst>
                                          <p:attrName>style.visibility</p:attrName>
                                        </p:attrNameLst>
                                      </p:cBhvr>
                                      <p:to>
                                        <p:strVal val="visible"/>
                                      </p:to>
                                    </p:set>
                                    <p:animEffect transition="in" filter="barn(inVertical)">
                                      <p:cBhvr>
                                        <p:cTn id="7" dur="500"/>
                                        <p:tgtEl>
                                          <p:spTgt spid="4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3186"/>
            <a:ext cx="9157391" cy="7939786"/>
          </a:xfrm>
          <a:prstGeom prst="rect">
            <a:avLst/>
          </a:prstGeom>
          <a:noFill/>
          <a:extLst>
            <a:ext uri="{909E8E84-426E-40DD-AFC4-6F175D3DCCD1}">
              <a14:hiddenFill xmlns:a14="http://schemas.microsoft.com/office/drawing/2010/main">
                <a:solidFill>
                  <a:srgbClr val="FFFFFF"/>
                </a:solidFill>
              </a14:hiddenFill>
            </a:ext>
          </a:extLst>
        </p:spPr>
      </p:pic>
      <p:sp>
        <p:nvSpPr>
          <p:cNvPr id="412" name="TextBox 411"/>
          <p:cNvSpPr txBox="1"/>
          <p:nvPr/>
        </p:nvSpPr>
        <p:spPr>
          <a:xfrm>
            <a:off x="228600" y="2430482"/>
            <a:ext cx="8226856" cy="3970318"/>
          </a:xfrm>
          <a:prstGeom prst="rect">
            <a:avLst/>
          </a:prstGeom>
          <a:noFill/>
        </p:spPr>
        <p:txBody>
          <a:bodyPr wrap="square" rtlCol="0">
            <a:spAutoFit/>
          </a:bodyPr>
          <a:lstStyle/>
          <a:p>
            <a:pPr algn="r" rtl="1"/>
            <a:r>
              <a:rPr lang="ar-LB" sz="3600" b="1" dirty="0">
                <a:solidFill>
                  <a:schemeClr val="tx2">
                    <a:lumMod val="75000"/>
                  </a:schemeClr>
                </a:solidFill>
                <a:latin typeface="Traditional Arabic" pitchFamily="18" charset="-78"/>
                <a:cs typeface="Traditional Arabic" pitchFamily="18" charset="-78"/>
              </a:rPr>
              <a:t>7قَائِلاً: إِنَّهُ يَنْبَغِي أَنْ يُسَلَّمَ ابْنُ الإِنْسَانِ فِي أَيْدِي أُنَاسٍ خُطَاةٍ وَيُصْلَبَ وَفِي الْيَوْمِ الثَّالِثِ يَقُومُ». 8فَتَذَكَّرْنَ كَلاَمَهُ 9وَرَجَعْنَ مِنَ الْقَبْرِ وَأَخْبَرْنَ الأَحَدَ عَشَرَ وَجَمِيعَ الْبَاقِينَ بِهَذَا كُلِّهِ. 10وَكَانَتْ مَرْيَمُ الْمَجْدَلِيَّةُ وَيُوَنَّا وَمَرْيَمُ أُمُّ يَعْقُوبَ وَالْبَاقِيَاتُ مَعَهُنَّ اللَّوَاتِي قُلْنَ هَذَا لِلرُّسُلِ. 11فَتَرَاءَى كَلاَمُهُنَّ لَهُمْ كَالْهَذَيَانِ وَلَمْ يُصَدِّقُوهُنَّ. 12فَقَامَ بُطْرُسُ وَرَكَضَ إِلَى الْقَبْرِ فَانْحَنَى وَنَظَرَ الأَكْفَانَ مَوْضُوعَةً وَحْدَهَا فَمَضَى مُتَعَجِّباً فِي نَفْسِهِ مِمَّا كَانَ. </a:t>
            </a:r>
          </a:p>
        </p:txBody>
      </p:sp>
      <p:sp>
        <p:nvSpPr>
          <p:cNvPr id="409" name="TextBox 408"/>
          <p:cNvSpPr txBox="1"/>
          <p:nvPr/>
        </p:nvSpPr>
        <p:spPr>
          <a:xfrm>
            <a:off x="-457200" y="65727"/>
            <a:ext cx="6096001" cy="1938992"/>
          </a:xfrm>
          <a:prstGeom prst="rect">
            <a:avLst/>
          </a:prstGeom>
          <a:noFill/>
        </p:spPr>
        <p:txBody>
          <a:bodyPr wrap="square" rtlCol="0">
            <a:spAutoFit/>
          </a:bodyPr>
          <a:lstStyle/>
          <a:p>
            <a:pPr algn="r" rtl="1"/>
            <a:r>
              <a:rPr lang="ar-LB" sz="6000" b="1" dirty="0">
                <a:solidFill>
                  <a:schemeClr val="tx2">
                    <a:lumMod val="75000"/>
                  </a:schemeClr>
                </a:solidFill>
                <a:latin typeface="Traditional Arabic" pitchFamily="18" charset="-78"/>
                <a:cs typeface="Traditional Arabic" pitchFamily="18" charset="-78"/>
              </a:rPr>
              <a:t>قيامة المسيح ... والبشر</a:t>
            </a:r>
          </a:p>
          <a:p>
            <a:pPr algn="r" rtl="1"/>
            <a:r>
              <a:rPr lang="ar-LB" sz="6000" b="1" dirty="0">
                <a:solidFill>
                  <a:schemeClr val="tx2">
                    <a:lumMod val="75000"/>
                  </a:schemeClr>
                </a:solidFill>
                <a:latin typeface="Traditional Arabic" pitchFamily="18" charset="-78"/>
                <a:cs typeface="Traditional Arabic" pitchFamily="18" charset="-78"/>
              </a:rPr>
              <a:t>            لوقا ٢٤ </a:t>
            </a:r>
            <a:endParaRPr lang="en-US" sz="6000" b="1" dirty="0">
              <a:solidFill>
                <a:schemeClr val="tx2">
                  <a:lumMod val="75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3407715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12">
                                            <p:txEl>
                                              <p:pRg st="0" end="0"/>
                                            </p:txEl>
                                          </p:spTgt>
                                        </p:tgtEl>
                                        <p:attrNameLst>
                                          <p:attrName>style.visibility</p:attrName>
                                        </p:attrNameLst>
                                      </p:cBhvr>
                                      <p:to>
                                        <p:strVal val="visible"/>
                                      </p:to>
                                    </p:set>
                                    <p:animEffect transition="in" filter="barn(inVertical)">
                                      <p:cBhvr>
                                        <p:cTn id="7" dur="500"/>
                                        <p:tgtEl>
                                          <p:spTgt spid="4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3186"/>
            <a:ext cx="9157391" cy="7939786"/>
          </a:xfrm>
          <a:prstGeom prst="rect">
            <a:avLst/>
          </a:prstGeom>
          <a:noFill/>
          <a:extLst>
            <a:ext uri="{909E8E84-426E-40DD-AFC4-6F175D3DCCD1}">
              <a14:hiddenFill xmlns:a14="http://schemas.microsoft.com/office/drawing/2010/main">
                <a:solidFill>
                  <a:srgbClr val="FFFFFF"/>
                </a:solidFill>
              </a14:hiddenFill>
            </a:ext>
          </a:extLst>
        </p:spPr>
      </p:pic>
      <p:sp>
        <p:nvSpPr>
          <p:cNvPr id="412" name="TextBox 411"/>
          <p:cNvSpPr txBox="1"/>
          <p:nvPr/>
        </p:nvSpPr>
        <p:spPr>
          <a:xfrm>
            <a:off x="228600" y="2133600"/>
            <a:ext cx="8226856" cy="4585871"/>
          </a:xfrm>
          <a:prstGeom prst="rect">
            <a:avLst/>
          </a:prstGeom>
          <a:noFill/>
        </p:spPr>
        <p:txBody>
          <a:bodyPr wrap="square" rtlCol="0">
            <a:spAutoFit/>
          </a:bodyPr>
          <a:lstStyle/>
          <a:p>
            <a:pPr algn="r" rtl="1"/>
            <a:r>
              <a:rPr lang="ar-LB" sz="4000" b="1" dirty="0">
                <a:solidFill>
                  <a:schemeClr val="tx2">
                    <a:lumMod val="75000"/>
                  </a:schemeClr>
                </a:solidFill>
                <a:latin typeface="Traditional Arabic" pitchFamily="18" charset="-78"/>
                <a:cs typeface="Traditional Arabic" pitchFamily="18" charset="-78"/>
              </a:rPr>
              <a:t>36و</a:t>
            </a:r>
            <a:r>
              <a:rPr lang="ar-LB" sz="3600" b="1" dirty="0">
                <a:solidFill>
                  <a:schemeClr val="tx2">
                    <a:lumMod val="75000"/>
                  </a:schemeClr>
                </a:solidFill>
                <a:latin typeface="Traditional Arabic" pitchFamily="18" charset="-78"/>
                <a:cs typeface="Traditional Arabic" pitchFamily="18" charset="-78"/>
              </a:rPr>
              <a:t>فِيمَا هُمْ يَتَكَلَّمُونَ بِهَذَا وَقَفَ يَسُوعُ نَفْسُهُ فِي وَسَطِهِمْ وَقَالَ لَهُمْ: «سَلاَمٌ لَكُمْ!» 37فَجَزِعُوا وَخَافُوا وَظَنُّوا أَنَّهُمْ نَظَرُوا رُوحاً. 38فَقَالَ لَهُمْ: «مَا بَالُكُمْ مُضْطَرِبِينَ وَلِمَاذَا تَخْطُرُ أَفْكَارٌ فِي قُلُوبِكُمْ؟ 39اُنْظُرُوا يَدَيَّ وَرِجْلَيَّ: إِنِّي أَنَا هُوَ. جُسُّونِي وَانْظُرُوا فَإِنَّ الرُّوحَ لَيْسَ لَهُ لَحْمٌ وَعِظَامٌ كَمَا تَرَوْنَ لِي». 40وَحِينَ قَالَ هَذَا أَرَاهُمْ يَدَيْهِ وَرِجْلَيْهِ. 41وَبَيْنَمَا هُمْ غَيْرُ مُصَدِّقِين  مِنَ الْفَرَحِ وَمُتَعَجِّبُونَ قَالَ لَهُمْ: «أَعِنْدَكُمْ هَهُنَا طَعَامٌ؟» 42فَنَاوَلُوهُ جُزْءاً مِنْ سَمَكٍ مَشْوِيٍّ وَشَيْئاً مِنْ شَهْدِ عَسَلٍ. 43فَأَخَذَ وَأَكَلَ قُدَّامَهُمْ. </a:t>
            </a:r>
          </a:p>
        </p:txBody>
      </p:sp>
      <p:sp>
        <p:nvSpPr>
          <p:cNvPr id="409" name="TextBox 408"/>
          <p:cNvSpPr txBox="1"/>
          <p:nvPr/>
        </p:nvSpPr>
        <p:spPr>
          <a:xfrm>
            <a:off x="-457200" y="65727"/>
            <a:ext cx="6096001" cy="1938992"/>
          </a:xfrm>
          <a:prstGeom prst="rect">
            <a:avLst/>
          </a:prstGeom>
          <a:noFill/>
        </p:spPr>
        <p:txBody>
          <a:bodyPr wrap="square" rtlCol="0">
            <a:spAutoFit/>
          </a:bodyPr>
          <a:lstStyle/>
          <a:p>
            <a:pPr algn="r" rtl="1"/>
            <a:r>
              <a:rPr lang="ar-LB" sz="6000" b="1" dirty="0">
                <a:solidFill>
                  <a:schemeClr val="tx2">
                    <a:lumMod val="75000"/>
                  </a:schemeClr>
                </a:solidFill>
                <a:latin typeface="Traditional Arabic" pitchFamily="18" charset="-78"/>
                <a:cs typeface="Traditional Arabic" pitchFamily="18" charset="-78"/>
              </a:rPr>
              <a:t>قيامة المسيح ... والبشر</a:t>
            </a:r>
          </a:p>
          <a:p>
            <a:pPr algn="r" rtl="1"/>
            <a:r>
              <a:rPr lang="ar-LB" sz="6000" b="1" dirty="0">
                <a:solidFill>
                  <a:schemeClr val="tx2">
                    <a:lumMod val="75000"/>
                  </a:schemeClr>
                </a:solidFill>
                <a:latin typeface="Traditional Arabic" pitchFamily="18" charset="-78"/>
                <a:cs typeface="Traditional Arabic" pitchFamily="18" charset="-78"/>
              </a:rPr>
              <a:t>            لوقا ٢٤ </a:t>
            </a:r>
            <a:endParaRPr lang="en-US" sz="6000" b="1" dirty="0">
              <a:solidFill>
                <a:schemeClr val="tx2">
                  <a:lumMod val="75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519982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12">
                                            <p:txEl>
                                              <p:pRg st="0" end="0"/>
                                            </p:txEl>
                                          </p:spTgt>
                                        </p:tgtEl>
                                        <p:attrNameLst>
                                          <p:attrName>style.visibility</p:attrName>
                                        </p:attrNameLst>
                                      </p:cBhvr>
                                      <p:to>
                                        <p:strVal val="visible"/>
                                      </p:to>
                                    </p:set>
                                    <p:animEffect transition="in" filter="barn(inVertical)">
                                      <p:cBhvr>
                                        <p:cTn id="7" dur="500"/>
                                        <p:tgtEl>
                                          <p:spTgt spid="4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3186"/>
            <a:ext cx="9157391" cy="7939786"/>
          </a:xfrm>
          <a:prstGeom prst="rect">
            <a:avLst/>
          </a:prstGeom>
          <a:noFill/>
          <a:extLst>
            <a:ext uri="{909E8E84-426E-40DD-AFC4-6F175D3DCCD1}">
              <a14:hiddenFill xmlns:a14="http://schemas.microsoft.com/office/drawing/2010/main">
                <a:solidFill>
                  <a:srgbClr val="FFFFFF"/>
                </a:solidFill>
              </a14:hiddenFill>
            </a:ext>
          </a:extLst>
        </p:spPr>
      </p:pic>
      <p:sp>
        <p:nvSpPr>
          <p:cNvPr id="412" name="TextBox 411"/>
          <p:cNvSpPr txBox="1"/>
          <p:nvPr/>
        </p:nvSpPr>
        <p:spPr>
          <a:xfrm>
            <a:off x="228600" y="2679680"/>
            <a:ext cx="8226856" cy="3416320"/>
          </a:xfrm>
          <a:prstGeom prst="rect">
            <a:avLst/>
          </a:prstGeom>
          <a:noFill/>
        </p:spPr>
        <p:txBody>
          <a:bodyPr wrap="square" rtlCol="0">
            <a:spAutoFit/>
          </a:bodyPr>
          <a:lstStyle/>
          <a:p>
            <a:pPr algn="r" rtl="1"/>
            <a:r>
              <a:rPr lang="ar-LB" sz="3600" b="1" dirty="0">
                <a:solidFill>
                  <a:schemeClr val="tx2">
                    <a:lumMod val="75000"/>
                  </a:schemeClr>
                </a:solidFill>
                <a:latin typeface="Traditional Arabic" pitchFamily="18" charset="-78"/>
                <a:cs typeface="Traditional Arabic" pitchFamily="18" charset="-78"/>
              </a:rPr>
              <a:t>44وَقَالَ لَهُمْ: «هَذَا هُوَ الْكَلاَمُ الَّذِي كَلَّمْتُكُمْ بِهِ وَأَنَا بَعْدُ مَعَكُمْ أَنَّهُ لاَ بُدَّ أَنْ يَتِمَّ جَمِيعُ مَا هُوَ مَكْتُوبٌ عَنِّي فِي نَامُوسِ مُوسَى وَالأَنْبِيَاءِ وَالْمَزَامِيرِ». 45حِينَئِذٍ فَتَحَ ذِهْنَهُمْ لِيَفْهَمُوا الْكُتُبَ. 46وَقَالَ لَهُمْ: «هَكَذَا هُوَ مَكْتُوبٌ وَهَكَذَا كَانَ يَنْبَغِي أَنَّ الْمَسِيحَ يَتَأَلَّمُ وَيَقُومُ مِنَ الأَمْوَاتِ فِي الْيَوْمِ الثَّالِثِ 47وَأَنْ يُكْرَزَ بِاسْمِهِ بِالتَّوْبَةِ وَمَغْفِرَةِ الْخَطَايَا لِجَمِيعِ الأُمَمِ مُبْتَدَأً مِنْ أُورُشَلِيمَ. 48وَأَنْتُمْ شُهُودٌ لِذَلِكَ. </a:t>
            </a:r>
          </a:p>
        </p:txBody>
      </p:sp>
      <p:sp>
        <p:nvSpPr>
          <p:cNvPr id="409" name="TextBox 408"/>
          <p:cNvSpPr txBox="1"/>
          <p:nvPr/>
        </p:nvSpPr>
        <p:spPr>
          <a:xfrm>
            <a:off x="-457200" y="65727"/>
            <a:ext cx="6096001" cy="1938992"/>
          </a:xfrm>
          <a:prstGeom prst="rect">
            <a:avLst/>
          </a:prstGeom>
          <a:noFill/>
        </p:spPr>
        <p:txBody>
          <a:bodyPr wrap="square" rtlCol="0">
            <a:spAutoFit/>
          </a:bodyPr>
          <a:lstStyle/>
          <a:p>
            <a:pPr algn="r" rtl="1"/>
            <a:r>
              <a:rPr lang="ar-LB" sz="6000" b="1" dirty="0">
                <a:solidFill>
                  <a:schemeClr val="tx2">
                    <a:lumMod val="75000"/>
                  </a:schemeClr>
                </a:solidFill>
                <a:latin typeface="Traditional Arabic" pitchFamily="18" charset="-78"/>
                <a:cs typeface="Traditional Arabic" pitchFamily="18" charset="-78"/>
              </a:rPr>
              <a:t>قيامة المسيح ... والبشر</a:t>
            </a:r>
          </a:p>
          <a:p>
            <a:pPr algn="r" rtl="1"/>
            <a:r>
              <a:rPr lang="ar-LB" sz="6000" b="1" dirty="0">
                <a:solidFill>
                  <a:schemeClr val="tx2">
                    <a:lumMod val="75000"/>
                  </a:schemeClr>
                </a:solidFill>
                <a:latin typeface="Traditional Arabic" pitchFamily="18" charset="-78"/>
                <a:cs typeface="Traditional Arabic" pitchFamily="18" charset="-78"/>
              </a:rPr>
              <a:t>            لوقا ٢٤ </a:t>
            </a:r>
            <a:endParaRPr lang="en-US" sz="6000" b="1" dirty="0">
              <a:solidFill>
                <a:schemeClr val="tx2">
                  <a:lumMod val="75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4196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12">
                                            <p:txEl>
                                              <p:pRg st="0" end="0"/>
                                            </p:txEl>
                                          </p:spTgt>
                                        </p:tgtEl>
                                        <p:attrNameLst>
                                          <p:attrName>style.visibility</p:attrName>
                                        </p:attrNameLst>
                                      </p:cBhvr>
                                      <p:to>
                                        <p:strVal val="visible"/>
                                      </p:to>
                                    </p:set>
                                    <p:animEffect transition="in" filter="barn(inVertical)">
                                      <p:cBhvr>
                                        <p:cTn id="7" dur="500"/>
                                        <p:tgtEl>
                                          <p:spTgt spid="4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3186"/>
            <a:ext cx="9157391" cy="7939786"/>
          </a:xfrm>
          <a:prstGeom prst="rect">
            <a:avLst/>
          </a:prstGeom>
          <a:noFill/>
          <a:extLst>
            <a:ext uri="{909E8E84-426E-40DD-AFC4-6F175D3DCCD1}">
              <a14:hiddenFill xmlns:a14="http://schemas.microsoft.com/office/drawing/2010/main">
                <a:solidFill>
                  <a:srgbClr val="FFFFFF"/>
                </a:solidFill>
              </a14:hiddenFill>
            </a:ext>
          </a:extLst>
        </p:spPr>
      </p:pic>
      <p:sp>
        <p:nvSpPr>
          <p:cNvPr id="412" name="TextBox 411"/>
          <p:cNvSpPr txBox="1"/>
          <p:nvPr/>
        </p:nvSpPr>
        <p:spPr>
          <a:xfrm>
            <a:off x="228600" y="2776478"/>
            <a:ext cx="8226856" cy="2862322"/>
          </a:xfrm>
          <a:prstGeom prst="rect">
            <a:avLst/>
          </a:prstGeom>
          <a:noFill/>
        </p:spPr>
        <p:txBody>
          <a:bodyPr wrap="square" rtlCol="0">
            <a:spAutoFit/>
          </a:bodyPr>
          <a:lstStyle/>
          <a:p>
            <a:pPr algn="r" rtl="1"/>
            <a:r>
              <a:rPr lang="ar-LB" sz="3600" b="1" dirty="0">
                <a:solidFill>
                  <a:schemeClr val="tx2">
                    <a:lumMod val="75000"/>
                  </a:schemeClr>
                </a:solidFill>
                <a:latin typeface="Traditional Arabic" pitchFamily="18" charset="-78"/>
                <a:cs typeface="Traditional Arabic" pitchFamily="18" charset="-78"/>
              </a:rPr>
              <a:t>49وَهَا أَنَا أُرْسِلُ إِلَيْكُمْ مَوْعِدَ أَبِي. فَأَقِيمُوا فِي مَدِينَةِ أُورُشَلِيمَ إِلَى أَنْ تُلْبَسُوا قُوَّةً مِنَ الأَعَالِي». 50وَأَخْرَجَهُمْ خَارِجاً إِلَى بَيْتِ عَنْيَا وَرَفَعَ يَدَيْهِ وَبَارَكَهُمْ. 51وَفِيمَا هُوَ يُبَارِكُهُمُ انْفَرَدَ عَنْهُمْ وَأُصْعِدَ إِلَى السَّمَاءِ. 52فَسَجَدُوا لَهُ وَرَجَعُوا إِلَى أُورُشَلِيمَ بِفَرَحٍ عَظِيمٍ 53وَكَانُوا كُلَّ حِينٍ فِي الْهَيْكَلِ يُسَبِّحُونَ وَيُبَارِكُونَ اللهَ. آمِينَ."  </a:t>
            </a:r>
          </a:p>
        </p:txBody>
      </p:sp>
      <p:sp>
        <p:nvSpPr>
          <p:cNvPr id="409" name="TextBox 408"/>
          <p:cNvSpPr txBox="1"/>
          <p:nvPr/>
        </p:nvSpPr>
        <p:spPr>
          <a:xfrm>
            <a:off x="-457200" y="65727"/>
            <a:ext cx="6096001" cy="1938992"/>
          </a:xfrm>
          <a:prstGeom prst="rect">
            <a:avLst/>
          </a:prstGeom>
          <a:noFill/>
        </p:spPr>
        <p:txBody>
          <a:bodyPr wrap="square" rtlCol="0">
            <a:spAutoFit/>
          </a:bodyPr>
          <a:lstStyle/>
          <a:p>
            <a:pPr algn="r" rtl="1"/>
            <a:r>
              <a:rPr lang="ar-LB" sz="6000" b="1" dirty="0">
                <a:solidFill>
                  <a:schemeClr val="tx2">
                    <a:lumMod val="75000"/>
                  </a:schemeClr>
                </a:solidFill>
                <a:latin typeface="Traditional Arabic" pitchFamily="18" charset="-78"/>
                <a:cs typeface="Traditional Arabic" pitchFamily="18" charset="-78"/>
              </a:rPr>
              <a:t>قيامة المسيح ... والبشر</a:t>
            </a:r>
          </a:p>
          <a:p>
            <a:pPr algn="r" rtl="1"/>
            <a:r>
              <a:rPr lang="ar-LB" sz="6000" b="1" dirty="0">
                <a:solidFill>
                  <a:schemeClr val="tx2">
                    <a:lumMod val="75000"/>
                  </a:schemeClr>
                </a:solidFill>
                <a:latin typeface="Traditional Arabic" pitchFamily="18" charset="-78"/>
                <a:cs typeface="Traditional Arabic" pitchFamily="18" charset="-78"/>
              </a:rPr>
              <a:t>            لوقا ٢٤ </a:t>
            </a:r>
            <a:endParaRPr lang="en-US" sz="6000" b="1" dirty="0">
              <a:solidFill>
                <a:schemeClr val="tx2">
                  <a:lumMod val="75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475353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12">
                                            <p:txEl>
                                              <p:pRg st="0" end="0"/>
                                            </p:txEl>
                                          </p:spTgt>
                                        </p:tgtEl>
                                        <p:attrNameLst>
                                          <p:attrName>style.visibility</p:attrName>
                                        </p:attrNameLst>
                                      </p:cBhvr>
                                      <p:to>
                                        <p:strVal val="visible"/>
                                      </p:to>
                                    </p:set>
                                    <p:animEffect transition="in" filter="barn(inVertical)">
                                      <p:cBhvr>
                                        <p:cTn id="7" dur="500"/>
                                        <p:tgtEl>
                                          <p:spTgt spid="4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295400" y="2306638"/>
            <a:ext cx="4811713" cy="4556125"/>
            <a:chOff x="2040" y="4872"/>
            <a:chExt cx="7578" cy="7175"/>
          </a:xfrm>
        </p:grpSpPr>
        <p:grpSp>
          <p:nvGrpSpPr>
            <p:cNvPr id="5" name="Group 5"/>
            <p:cNvGrpSpPr>
              <a:grpSpLocks/>
            </p:cNvGrpSpPr>
            <p:nvPr/>
          </p:nvGrpSpPr>
          <p:grpSpPr bwMode="auto">
            <a:xfrm>
              <a:off x="2040" y="5027"/>
              <a:ext cx="7578" cy="6646"/>
              <a:chOff x="4500" y="5399"/>
              <a:chExt cx="3990" cy="2867"/>
            </a:xfrm>
          </p:grpSpPr>
          <p:sp>
            <p:nvSpPr>
              <p:cNvPr id="6"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700" b="0" i="0" u="none" strike="noStrike" cap="none" normalizeH="0" baseline="0">
                    <a:ln>
                      <a:noFill/>
                    </a:ln>
                    <a:solidFill>
                      <a:srgbClr val="000000"/>
                    </a:solidFill>
                    <a:effectLst/>
                    <a:latin typeface="Calibri" pitchFamily="34" charset="0"/>
                    <a:ea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grpSp>
      <p:pic>
        <p:nvPicPr>
          <p:cNvPr id="1431" name="Picture 407" descr="C:\Users\Raymond AM\Desktop\Sermon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3186"/>
            <a:ext cx="9157391" cy="7939786"/>
          </a:xfrm>
          <a:prstGeom prst="rect">
            <a:avLst/>
          </a:prstGeom>
          <a:noFill/>
          <a:extLst>
            <a:ext uri="{909E8E84-426E-40DD-AFC4-6F175D3DCCD1}">
              <a14:hiddenFill xmlns:a14="http://schemas.microsoft.com/office/drawing/2010/main">
                <a:solidFill>
                  <a:srgbClr val="FFFFFF"/>
                </a:solidFill>
              </a14:hiddenFill>
            </a:ext>
          </a:extLst>
        </p:spPr>
      </p:pic>
      <p:sp>
        <p:nvSpPr>
          <p:cNvPr id="412" name="TextBox 411"/>
          <p:cNvSpPr txBox="1"/>
          <p:nvPr/>
        </p:nvSpPr>
        <p:spPr>
          <a:xfrm>
            <a:off x="228600" y="2618125"/>
            <a:ext cx="8226856" cy="2800767"/>
          </a:xfrm>
          <a:prstGeom prst="rect">
            <a:avLst/>
          </a:prstGeom>
          <a:noFill/>
        </p:spPr>
        <p:txBody>
          <a:bodyPr wrap="square" rtlCol="0">
            <a:spAutoFit/>
          </a:bodyPr>
          <a:lstStyle/>
          <a:p>
            <a:pPr algn="r" rtl="1"/>
            <a:r>
              <a:rPr lang="ar-LB" sz="4400" b="1" dirty="0">
                <a:solidFill>
                  <a:schemeClr val="tx2">
                    <a:lumMod val="75000"/>
                  </a:schemeClr>
                </a:solidFill>
                <a:latin typeface="Traditional Arabic" pitchFamily="18" charset="-78"/>
                <a:cs typeface="Traditional Arabic" pitchFamily="18" charset="-78"/>
              </a:rPr>
              <a:t>أولا. قيامة المسيح، حدث ليس في حسابات البشر</a:t>
            </a:r>
          </a:p>
          <a:p>
            <a:pPr algn="r" rtl="1"/>
            <a:r>
              <a:rPr lang="ar-LB" sz="4400" b="1" dirty="0">
                <a:solidFill>
                  <a:schemeClr val="tx2">
                    <a:lumMod val="75000"/>
                  </a:schemeClr>
                </a:solidFill>
                <a:latin typeface="Traditional Arabic" pitchFamily="18" charset="-78"/>
                <a:cs typeface="Traditional Arabic" pitchFamily="18" charset="-78"/>
              </a:rPr>
              <a:t>ثانيا. قيامة المسيح، براهين تذهل منطق البشر</a:t>
            </a:r>
          </a:p>
          <a:p>
            <a:pPr algn="r" rtl="1"/>
            <a:r>
              <a:rPr lang="ar-LB" sz="4400" b="1" dirty="0">
                <a:solidFill>
                  <a:schemeClr val="tx2">
                    <a:lumMod val="75000"/>
                  </a:schemeClr>
                </a:solidFill>
                <a:latin typeface="Traditional Arabic" pitchFamily="18" charset="-78"/>
                <a:cs typeface="Traditional Arabic" pitchFamily="18" charset="-78"/>
              </a:rPr>
              <a:t>ثالثا. قيامة المسيح، إنجازات تفوق قدرة البشر</a:t>
            </a:r>
          </a:p>
          <a:p>
            <a:pPr algn="r" rtl="1"/>
            <a:r>
              <a:rPr lang="ar-LB" sz="4400" b="1" dirty="0">
                <a:solidFill>
                  <a:schemeClr val="tx2">
                    <a:lumMod val="75000"/>
                  </a:schemeClr>
                </a:solidFill>
                <a:latin typeface="Traditional Arabic" pitchFamily="18" charset="-78"/>
                <a:cs typeface="Traditional Arabic" pitchFamily="18" charset="-78"/>
              </a:rPr>
              <a:t>رابعا. قيامة المسيح، رسالة الرجاء الوحيدة لحياة البشر</a:t>
            </a:r>
          </a:p>
        </p:txBody>
      </p:sp>
      <p:sp>
        <p:nvSpPr>
          <p:cNvPr id="409" name="TextBox 408"/>
          <p:cNvSpPr txBox="1"/>
          <p:nvPr/>
        </p:nvSpPr>
        <p:spPr>
          <a:xfrm>
            <a:off x="-457200" y="65727"/>
            <a:ext cx="6096001" cy="1938992"/>
          </a:xfrm>
          <a:prstGeom prst="rect">
            <a:avLst/>
          </a:prstGeom>
          <a:noFill/>
        </p:spPr>
        <p:txBody>
          <a:bodyPr wrap="square" rtlCol="0">
            <a:spAutoFit/>
          </a:bodyPr>
          <a:lstStyle/>
          <a:p>
            <a:pPr algn="r" rtl="1"/>
            <a:r>
              <a:rPr lang="ar-LB" sz="6000" b="1" dirty="0">
                <a:solidFill>
                  <a:schemeClr val="tx2">
                    <a:lumMod val="75000"/>
                  </a:schemeClr>
                </a:solidFill>
                <a:latin typeface="Traditional Arabic" pitchFamily="18" charset="-78"/>
                <a:cs typeface="Traditional Arabic" pitchFamily="18" charset="-78"/>
              </a:rPr>
              <a:t>قيامة المسيح ... والبشر</a:t>
            </a:r>
          </a:p>
          <a:p>
            <a:pPr algn="r" rtl="1"/>
            <a:r>
              <a:rPr lang="ar-LB" sz="6000" b="1" dirty="0">
                <a:solidFill>
                  <a:schemeClr val="tx2">
                    <a:lumMod val="75000"/>
                  </a:schemeClr>
                </a:solidFill>
                <a:latin typeface="Traditional Arabic" pitchFamily="18" charset="-78"/>
                <a:cs typeface="Traditional Arabic" pitchFamily="18" charset="-78"/>
              </a:rPr>
              <a:t>            لوقا ٢٤ </a:t>
            </a:r>
            <a:endParaRPr lang="en-US" sz="6000" b="1" dirty="0">
              <a:solidFill>
                <a:schemeClr val="tx2">
                  <a:lumMod val="75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55439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12">
                                            <p:txEl>
                                              <p:pRg st="0" end="0"/>
                                            </p:txEl>
                                          </p:spTgt>
                                        </p:tgtEl>
                                        <p:attrNameLst>
                                          <p:attrName>style.visibility</p:attrName>
                                        </p:attrNameLst>
                                      </p:cBhvr>
                                      <p:to>
                                        <p:strVal val="visible"/>
                                      </p:to>
                                    </p:set>
                                    <p:animEffect transition="in" filter="barn(inVertical)">
                                      <p:cBhvr>
                                        <p:cTn id="7" dur="500"/>
                                        <p:tgtEl>
                                          <p:spTgt spid="4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12">
                                            <p:txEl>
                                              <p:pRg st="1" end="1"/>
                                            </p:txEl>
                                          </p:spTgt>
                                        </p:tgtEl>
                                        <p:attrNameLst>
                                          <p:attrName>style.visibility</p:attrName>
                                        </p:attrNameLst>
                                      </p:cBhvr>
                                      <p:to>
                                        <p:strVal val="visible"/>
                                      </p:to>
                                    </p:set>
                                    <p:animEffect transition="in" filter="barn(inVertical)">
                                      <p:cBhvr>
                                        <p:cTn id="12" dur="500"/>
                                        <p:tgtEl>
                                          <p:spTgt spid="4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12">
                                            <p:txEl>
                                              <p:pRg st="2" end="2"/>
                                            </p:txEl>
                                          </p:spTgt>
                                        </p:tgtEl>
                                        <p:attrNameLst>
                                          <p:attrName>style.visibility</p:attrName>
                                        </p:attrNameLst>
                                      </p:cBhvr>
                                      <p:to>
                                        <p:strVal val="visible"/>
                                      </p:to>
                                    </p:set>
                                    <p:animEffect transition="in" filter="barn(inVertical)">
                                      <p:cBhvr>
                                        <p:cTn id="17" dur="500"/>
                                        <p:tgtEl>
                                          <p:spTgt spid="4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12">
                                            <p:txEl>
                                              <p:pRg st="3" end="3"/>
                                            </p:txEl>
                                          </p:spTgt>
                                        </p:tgtEl>
                                        <p:attrNameLst>
                                          <p:attrName>style.visibility</p:attrName>
                                        </p:attrNameLst>
                                      </p:cBhvr>
                                      <p:to>
                                        <p:strVal val="visible"/>
                                      </p:to>
                                    </p:set>
                                    <p:animEffect transition="in" filter="barn(inVertical)">
                                      <p:cBhvr>
                                        <p:cTn id="22" dur="500"/>
                                        <p:tgtEl>
                                          <p:spTgt spid="4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441</Words>
  <Application>Microsoft Office PowerPoint</Application>
  <PresentationFormat>On-screen Show (4:3)</PresentationFormat>
  <Paragraphs>27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Traditional Arabic</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Raymond AM</dc:creator>
  <cp:lastModifiedBy>Raymond AM</cp:lastModifiedBy>
  <cp:revision>20</cp:revision>
  <dcterms:created xsi:type="dcterms:W3CDTF">2014-01-18T13:18:16Z</dcterms:created>
  <dcterms:modified xsi:type="dcterms:W3CDTF">2021-04-03T17:29:12Z</dcterms:modified>
</cp:coreProperties>
</file>