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360" r:id="rId2"/>
    <p:sldId id="539" r:id="rId3"/>
    <p:sldId id="544" r:id="rId4"/>
    <p:sldId id="585" r:id="rId5"/>
    <p:sldId id="545" r:id="rId6"/>
    <p:sldId id="546" r:id="rId7"/>
    <p:sldId id="586" r:id="rId8"/>
    <p:sldId id="588" r:id="rId9"/>
    <p:sldId id="547" r:id="rId10"/>
    <p:sldId id="571" r:id="rId11"/>
    <p:sldId id="572" r:id="rId12"/>
    <p:sldId id="573" r:id="rId13"/>
    <p:sldId id="548" r:id="rId14"/>
    <p:sldId id="549" r:id="rId15"/>
    <p:sldId id="550" r:id="rId16"/>
    <p:sldId id="574" r:id="rId17"/>
    <p:sldId id="575" r:id="rId18"/>
    <p:sldId id="576" r:id="rId19"/>
    <p:sldId id="577" r:id="rId20"/>
    <p:sldId id="578" r:id="rId21"/>
    <p:sldId id="579" r:id="rId22"/>
    <p:sldId id="580" r:id="rId23"/>
    <p:sldId id="581" r:id="rId24"/>
    <p:sldId id="582" r:id="rId25"/>
    <p:sldId id="583" r:id="rId26"/>
    <p:sldId id="587" r:id="rId27"/>
    <p:sldId id="584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72" autoAdjust="0"/>
    <p:restoredTop sz="94660"/>
  </p:normalViewPr>
  <p:slideViewPr>
    <p:cSldViewPr>
      <p:cViewPr varScale="1">
        <p:scale>
          <a:sx n="108" d="100"/>
          <a:sy n="108" d="100"/>
        </p:scale>
        <p:origin x="1212" y="7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FADC29-ADFF-4857-82C3-74B13E9BB903}" type="datetimeFigureOut">
              <a:rPr lang="en-US" smtClean="0"/>
              <a:t>4/30/2021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2F9B93-94F8-410B-94D6-96BC7EC962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359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86296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31013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37591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03379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32083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52917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24101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26999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091460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64887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321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75239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475927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765438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289842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027470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635171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211695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32716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927871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41085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22954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41493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32216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20045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1900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4/30/2021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509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4/30/2021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61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4/30/2021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843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4/30/2021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924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4/30/2021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017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4/30/2021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007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4/30/2021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655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4/30/2021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184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4/30/2021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657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4/30/2021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727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4/30/2021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966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BE0C7-85E4-46F3-AC87-7AB595D4AB82}" type="datetimeFigureOut">
              <a:rPr lang="en-US" smtClean="0"/>
              <a:t>4/30/2021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992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1369" name="TextBox 1368"/>
          <p:cNvSpPr txBox="1"/>
          <p:nvPr/>
        </p:nvSpPr>
        <p:spPr>
          <a:xfrm>
            <a:off x="495300" y="3429000"/>
            <a:ext cx="11125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10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المحبة تتأنّى</a:t>
            </a:r>
            <a:endParaRPr lang="en-US" sz="10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607CA1FC-D7A4-42D0-B074-B4BFF5161EC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784" y="646584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1479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408" name="TextBox 407"/>
          <p:cNvSpPr txBox="1"/>
          <p:nvPr/>
        </p:nvSpPr>
        <p:spPr>
          <a:xfrm>
            <a:off x="1143000" y="660737"/>
            <a:ext cx="5715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المحبة تتأنّى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048000"/>
            <a:ext cx="11331950" cy="3951514"/>
          </a:xfrm>
        </p:spPr>
        <p:txBody>
          <a:bodyPr>
            <a:noAutofit/>
          </a:bodyPr>
          <a:lstStyle/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8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الْمَحَبَّةُ لاَ تَتَفَاخَرُ وَلاَ تَنْتَفِخُ وَلاَ تُقَبِّحُ وَلاَ تَطْلُبُ مَا لِنَفْسِهَا</a:t>
            </a:r>
            <a:endParaRPr lang="en-US" sz="8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714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408" name="TextBox 407"/>
          <p:cNvSpPr txBox="1"/>
          <p:nvPr/>
        </p:nvSpPr>
        <p:spPr>
          <a:xfrm>
            <a:off x="1143000" y="660737"/>
            <a:ext cx="5715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المحبة تتأنّى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516086"/>
            <a:ext cx="11331950" cy="3951514"/>
          </a:xfrm>
        </p:spPr>
        <p:txBody>
          <a:bodyPr>
            <a:noAutofit/>
          </a:bodyPr>
          <a:lstStyle/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وَلاَ تَحْتَدُّ وَلاَ تَظُنُّ السُّؤَ وَلاَ تَفْرَحُ بِالإِثْمِ بَلْ تَفْرَحُ بِالْحَقِّ</a:t>
            </a:r>
            <a:endParaRPr lang="en-US" sz="60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2174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408" name="TextBox 407"/>
          <p:cNvSpPr txBox="1"/>
          <p:nvPr/>
        </p:nvSpPr>
        <p:spPr>
          <a:xfrm>
            <a:off x="1143000" y="660737"/>
            <a:ext cx="5715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المحبة تتأنّى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287486"/>
            <a:ext cx="11331950" cy="3951514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LB" sz="8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وَتَحْتَمِلُ كُلَّ شَيْءٍ وَتُصَدِّقُ كُلَّ شَيْءٍ وَتَرْجُو كُلَّ شَيْءٍ وَتَصْبِرُ عَلَى كُلِّ شَيْءٍ</a:t>
            </a:r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2436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408" name="TextBox 407"/>
          <p:cNvSpPr txBox="1"/>
          <p:nvPr/>
        </p:nvSpPr>
        <p:spPr>
          <a:xfrm>
            <a:off x="1143000" y="660737"/>
            <a:ext cx="5715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يو 13: 34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3516086"/>
            <a:ext cx="11811000" cy="3951514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LB" sz="7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كما أحببتكم أنا تحبّون أنتم أيضا بعضكم بعضا</a:t>
            </a:r>
            <a:r>
              <a:rPr lang="ar-LB" sz="7000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. </a:t>
            </a:r>
            <a:endParaRPr lang="en-US" sz="7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8363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408" name="TextBox 407"/>
          <p:cNvSpPr txBox="1"/>
          <p:nvPr/>
        </p:nvSpPr>
        <p:spPr>
          <a:xfrm>
            <a:off x="1143000" y="660737"/>
            <a:ext cx="5715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رو 5: 5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211286"/>
            <a:ext cx="11331950" cy="3951514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LB" sz="7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. . . لأن محبة الله قد انسكبت في قلوبنا</a:t>
            </a:r>
            <a:endParaRPr lang="en-US" sz="70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  <a:p>
            <a:pPr marL="0" indent="0" algn="ctr" rtl="1">
              <a:buNone/>
            </a:pPr>
            <a:r>
              <a:rPr lang="ar-LB" sz="7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بالروح القدس المعطى لنا. </a:t>
            </a:r>
            <a:endParaRPr lang="en-US" sz="7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9452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408" name="TextBox 407"/>
          <p:cNvSpPr txBox="1"/>
          <p:nvPr/>
        </p:nvSpPr>
        <p:spPr>
          <a:xfrm>
            <a:off x="1143000" y="660737"/>
            <a:ext cx="5715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المحبة تتأنّى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850" y="3058886"/>
            <a:ext cx="11331950" cy="3951514"/>
          </a:xfrm>
        </p:spPr>
        <p:txBody>
          <a:bodyPr>
            <a:noAutofit/>
          </a:bodyPr>
          <a:lstStyle/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96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المحبة تتأنى</a:t>
            </a:r>
            <a:endParaRPr lang="en-US" sz="9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7639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408" name="TextBox 407"/>
          <p:cNvSpPr txBox="1"/>
          <p:nvPr/>
        </p:nvSpPr>
        <p:spPr>
          <a:xfrm>
            <a:off x="1143000" y="609600"/>
            <a:ext cx="5715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المحبة تتأنّى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2895600"/>
            <a:ext cx="11331950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6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إن</a:t>
            </a:r>
            <a:r>
              <a:rPr lang="ar-LB" sz="6600" b="1" dirty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ّ</a:t>
            </a:r>
            <a:r>
              <a:rPr lang="ar-LB" sz="66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التأنّي هو الصبر على الآخرين بتوقع وايجابيّة رغم الاساءات أو الاختلاف بالأراء أو عدم الانسجام. </a:t>
            </a:r>
            <a:endParaRPr lang="en-US" sz="66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4630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408" name="TextBox 407"/>
          <p:cNvSpPr txBox="1"/>
          <p:nvPr/>
        </p:nvSpPr>
        <p:spPr>
          <a:xfrm>
            <a:off x="1143000" y="609600"/>
            <a:ext cx="5715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يع 5: 7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982686"/>
            <a:ext cx="11331950" cy="3951514"/>
          </a:xfrm>
        </p:spPr>
        <p:txBody>
          <a:bodyPr>
            <a:noAutofit/>
          </a:bodyPr>
          <a:lstStyle/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72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. . . ينتظر ثمر الأرض الثمين متأنيّا عليه </a:t>
            </a:r>
          </a:p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72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حتى ينال المطر المبكّر والمتأخّر</a:t>
            </a:r>
            <a:r>
              <a:rPr lang="ar-LB" sz="7200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. </a:t>
            </a:r>
            <a:endParaRPr lang="en-US" sz="72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1426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408" name="TextBox 407"/>
          <p:cNvSpPr txBox="1"/>
          <p:nvPr/>
        </p:nvSpPr>
        <p:spPr>
          <a:xfrm>
            <a:off x="1143000" y="660737"/>
            <a:ext cx="5715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رو 5: 8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211286"/>
            <a:ext cx="11331950" cy="3951514"/>
          </a:xfrm>
        </p:spPr>
        <p:txBody>
          <a:bodyPr>
            <a:noAutofit/>
          </a:bodyPr>
          <a:lstStyle/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72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ولكن الله بيّن محبته لنا، لأنّه ونحن بعد خطاة </a:t>
            </a:r>
          </a:p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72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مات المسيح لأجلنا .</a:t>
            </a:r>
            <a:r>
              <a:rPr lang="ar-LB" sz="7200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</a:t>
            </a:r>
            <a:endParaRPr lang="en-US" sz="72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1372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408" name="TextBox 407"/>
          <p:cNvSpPr txBox="1"/>
          <p:nvPr/>
        </p:nvSpPr>
        <p:spPr>
          <a:xfrm>
            <a:off x="1143000" y="660737"/>
            <a:ext cx="5715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لو 23: 34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650" y="3363686"/>
            <a:ext cx="11331950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7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يا ابتاه اغفر لهم لأنهم لا يعلمون ماذا يفعلون.</a:t>
            </a:r>
            <a:r>
              <a:rPr lang="ar-LB" sz="7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 </a:t>
            </a:r>
            <a:endParaRPr lang="en-US" sz="7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566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408" name="TextBox 407"/>
          <p:cNvSpPr txBox="1"/>
          <p:nvPr/>
        </p:nvSpPr>
        <p:spPr>
          <a:xfrm>
            <a:off x="1143000" y="657553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متى 22: 36</a:t>
            </a:r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250" y="3439886"/>
            <a:ext cx="11712950" cy="3951514"/>
          </a:xfrm>
        </p:spPr>
        <p:txBody>
          <a:bodyPr>
            <a:noAutofit/>
          </a:bodyPr>
          <a:lstStyle/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7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يَا مُعَلِّمُ أَيَّةُ وَصِيَّةٍ هِيَ الْعُظْمَى فِي النَّامُوسِ؟</a:t>
            </a:r>
            <a:endParaRPr lang="en-US" sz="7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0854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408" name="TextBox 407"/>
          <p:cNvSpPr txBox="1"/>
          <p:nvPr/>
        </p:nvSpPr>
        <p:spPr>
          <a:xfrm>
            <a:off x="1143000" y="660737"/>
            <a:ext cx="571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متى 5: 44</a:t>
            </a:r>
            <a:endParaRPr lang="en-US" sz="54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516086"/>
            <a:ext cx="11331950" cy="3951514"/>
          </a:xfrm>
        </p:spPr>
        <p:txBody>
          <a:bodyPr>
            <a:noAutofit/>
          </a:bodyPr>
          <a:lstStyle/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8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احبوا عدائكم.</a:t>
            </a:r>
            <a:r>
              <a:rPr lang="ar-LB" sz="8000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</a:t>
            </a:r>
            <a:endParaRPr lang="en-US" sz="8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4527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408" name="TextBox 407"/>
          <p:cNvSpPr txBox="1"/>
          <p:nvPr/>
        </p:nvSpPr>
        <p:spPr>
          <a:xfrm>
            <a:off x="1143000" y="660737"/>
            <a:ext cx="571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متى 5: 46</a:t>
            </a:r>
            <a:endParaRPr lang="en-US" sz="54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287486"/>
            <a:ext cx="11331950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لأنه إن أحببتم الذين يحبونكم، فأي أجر لكم؟ أليس العشارون أيضا يفعلون ذلك؟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2439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408" name="TextBox 407"/>
          <p:cNvSpPr txBox="1"/>
          <p:nvPr/>
        </p:nvSpPr>
        <p:spPr>
          <a:xfrm>
            <a:off x="1143000" y="660737"/>
            <a:ext cx="571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غل 5: 22</a:t>
            </a:r>
            <a:endParaRPr lang="en-US" sz="54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516086"/>
            <a:ext cx="11331950" cy="3951514"/>
          </a:xfrm>
        </p:spPr>
        <p:txBody>
          <a:bodyPr>
            <a:noAutofit/>
          </a:bodyPr>
          <a:lstStyle/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8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محبة فرح سلام . . . </a:t>
            </a:r>
            <a:endParaRPr lang="en-US" sz="8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5760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408" name="TextBox 407"/>
          <p:cNvSpPr txBox="1"/>
          <p:nvPr/>
        </p:nvSpPr>
        <p:spPr>
          <a:xfrm>
            <a:off x="1143000" y="676870"/>
            <a:ext cx="571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اع 7: 60</a:t>
            </a:r>
            <a:endParaRPr lang="en-US" sz="54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058886"/>
            <a:ext cx="11331950" cy="3951514"/>
          </a:xfrm>
        </p:spPr>
        <p:txBody>
          <a:bodyPr>
            <a:noAutofit/>
          </a:bodyPr>
          <a:lstStyle/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72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جثا على ركبتيه وصرخ بصوت عظيم: يا رب، </a:t>
            </a:r>
          </a:p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72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لا تقم لهم هذه الخطيّة.</a:t>
            </a:r>
            <a:endParaRPr lang="en-US" sz="72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7944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408" name="TextBox 407"/>
          <p:cNvSpPr txBox="1"/>
          <p:nvPr/>
        </p:nvSpPr>
        <p:spPr>
          <a:xfrm>
            <a:off x="1143000" y="609600"/>
            <a:ext cx="571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رو 9: 3</a:t>
            </a:r>
            <a:endParaRPr lang="en-US" sz="54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124200"/>
            <a:ext cx="11331950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72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فإني كنت اود لو اكون انا نفسي محروما من المسيح لاجل اخوتي انسبائي حسب الجسد .</a:t>
            </a:r>
            <a:r>
              <a:rPr lang="ar-LB" sz="7200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</a:t>
            </a:r>
            <a:endParaRPr lang="en-US" sz="72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2994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408" name="TextBox 407"/>
          <p:cNvSpPr txBox="1"/>
          <p:nvPr/>
        </p:nvSpPr>
        <p:spPr>
          <a:xfrm>
            <a:off x="1143000" y="609600"/>
            <a:ext cx="571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54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رو 12: 9-11</a:t>
            </a:r>
            <a:endParaRPr lang="en-US" sz="54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135086"/>
            <a:ext cx="11331950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72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المحبة فلتكن بلا رياء. كونوا كارهين الشر، ملتصقين بالخير. </a:t>
            </a:r>
            <a:endParaRPr lang="en-US" sz="7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4881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408" name="TextBox 407"/>
          <p:cNvSpPr txBox="1"/>
          <p:nvPr/>
        </p:nvSpPr>
        <p:spPr>
          <a:xfrm>
            <a:off x="1143000" y="609600"/>
            <a:ext cx="571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54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رو 12: 9-11</a:t>
            </a:r>
            <a:endParaRPr lang="en-US" sz="54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906486"/>
            <a:ext cx="11331950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وادين بعضكم بعضا بالمحبة الأخوية، مقدمين بعضكم بعضا في الكرامة، غير متكاسلين في الاجتهاد، حارين في الروح عابدين الرب.</a:t>
            </a:r>
            <a:r>
              <a:rPr lang="ar-LB" sz="6000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 </a:t>
            </a:r>
            <a:endParaRPr lang="en-US" sz="6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2803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408" name="TextBox 407"/>
          <p:cNvSpPr txBox="1"/>
          <p:nvPr/>
        </p:nvSpPr>
        <p:spPr>
          <a:xfrm>
            <a:off x="1143000" y="676870"/>
            <a:ext cx="571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رؤ 3: 20</a:t>
            </a:r>
            <a:endParaRPr lang="en-US" sz="54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276600"/>
            <a:ext cx="11331950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هنذا واقف على الباب واقرع إن سمع أحد صوتي وفتح الباب، ادخل اليه واتعشى معه وهو معي.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852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408" name="TextBox 407"/>
          <p:cNvSpPr txBox="1"/>
          <p:nvPr/>
        </p:nvSpPr>
        <p:spPr>
          <a:xfrm>
            <a:off x="1143000" y="657553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LB" sz="54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متى 22: 37-39</a:t>
            </a:r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135086"/>
            <a:ext cx="11331950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فَقَالَ لَهُ يَسُوعُ تُحِبُّ الرَّبَّ إِلَهَكَ مِنْ كُلِّ قَلْبِكَ وَمِنْ كُلِّ نَفْسِكَ وَمِنْ كُلِّ فِكْرِكَ. </a:t>
            </a:r>
            <a:endParaRPr lang="en-US" sz="6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979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408" name="TextBox 407"/>
          <p:cNvSpPr txBox="1"/>
          <p:nvPr/>
        </p:nvSpPr>
        <p:spPr>
          <a:xfrm>
            <a:off x="1143000" y="657553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LB" sz="54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متى 22: 37-39</a:t>
            </a:r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982686"/>
            <a:ext cx="11331950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فهَذِهِ هِيَ الْوَصِيَّةُ الأُولَى وَالْعُظْمَى وَﭐلثَّانِيَةُ مِثْلُهَا: تُحِبُّ قَرِيبَكَ كَنَفْسِكَ. بِهَاتَيْنِ الْوَصِيَّتَيْنِ يَتَعَلَّقُ النَّامُوسُ كُلُّهُ وَالأَنْبِيَاء</a:t>
            </a:r>
            <a:r>
              <a:rPr lang="en-US" sz="6000" b="1" dirty="0">
                <a:ea typeface="Calibri" panose="020F0502020204030204" pitchFamily="34" charset="0"/>
                <a:cs typeface="Traditional Arabic" panose="02020603050405020304" pitchFamily="18" charset="-78"/>
              </a:rPr>
              <a:t> </a:t>
            </a:r>
            <a:r>
              <a:rPr lang="ar-LB" sz="60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.</a:t>
            </a:r>
            <a:r>
              <a:rPr lang="ar-LB" sz="6000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 </a:t>
            </a:r>
            <a:endParaRPr lang="en-US" sz="6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883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408" name="TextBox 407"/>
          <p:cNvSpPr txBox="1"/>
          <p:nvPr/>
        </p:nvSpPr>
        <p:spPr>
          <a:xfrm>
            <a:off x="1143000" y="657553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54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1يو 4: 16</a:t>
            </a:r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3211286"/>
            <a:ext cx="11484350" cy="3951514"/>
          </a:xfrm>
        </p:spPr>
        <p:txBody>
          <a:bodyPr>
            <a:noAutofit/>
          </a:bodyPr>
          <a:lstStyle/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96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الله محبة </a:t>
            </a:r>
            <a:endParaRPr lang="en-US" sz="96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343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408" name="TextBox 407"/>
          <p:cNvSpPr txBox="1"/>
          <p:nvPr/>
        </p:nvSpPr>
        <p:spPr>
          <a:xfrm>
            <a:off x="1066800" y="676870"/>
            <a:ext cx="571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5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1كو 13: 4-7</a:t>
            </a:r>
            <a:endParaRPr lang="en-US" sz="44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971800"/>
            <a:ext cx="11331950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الْمَحَبَّةُ تَتَأَنَّى وَتَرْفُقُ. الْمَحَبَّةُ لاَ تَحْسِدُ. الْمَحَبَّةُ لاَ تَتَفَاخَرُ وَلاَ تَنْتَفِخُ وَلاَ تُقَبِّحُ وَلاَ تَطْلُبُ مَا لِنَفْسِهَا وَلاَ تَحْتَدُّ وَلاَ تَظُنُّ السُّؤَ</a:t>
            </a:r>
            <a:endParaRPr lang="en-US" sz="6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908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408" name="TextBox 407"/>
          <p:cNvSpPr txBox="1"/>
          <p:nvPr/>
        </p:nvSpPr>
        <p:spPr>
          <a:xfrm>
            <a:off x="1066800" y="676870"/>
            <a:ext cx="571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5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1كو 13: 4-7</a:t>
            </a:r>
            <a:endParaRPr lang="en-US" sz="44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971800"/>
            <a:ext cx="11331950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وَلاَ تَفْرَحُ بِالإِثْمِ بَلْ تَفْرَحُ بِالْحَقِّ. وَتَحْتَمِلُ كُلَّ شَيْءٍ وَتُصَدِّقُ كُلَّ شَيْءٍ وَتَرْجُو كُلَّ شَيْءٍ وَتَصْبِرُ عَلَى كُلِّ شَيْءٍ.</a:t>
            </a:r>
            <a:r>
              <a:rPr lang="ar-LB" sz="6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  </a:t>
            </a:r>
            <a:endParaRPr lang="en-US" sz="6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71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408" name="TextBox 407"/>
          <p:cNvSpPr txBox="1"/>
          <p:nvPr/>
        </p:nvSpPr>
        <p:spPr>
          <a:xfrm>
            <a:off x="1066800" y="676870"/>
            <a:ext cx="571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5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1كو 13: 4-7</a:t>
            </a:r>
            <a:endParaRPr lang="en-US" sz="44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295400"/>
            <a:ext cx="11331950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5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تنقسم صفات المحبة إلى اربعة مجموعات رئيسيّة: </a:t>
            </a: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5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(1) علاقة المحبة بالآخرين </a:t>
            </a: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5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(2) علاقة المحبة بالذات </a:t>
            </a: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5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(3) علاقة المحبة بالخطيّة</a:t>
            </a: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5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(4) علاقة المحبة بالظروف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849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408" name="TextBox 407"/>
          <p:cNvSpPr txBox="1"/>
          <p:nvPr/>
        </p:nvSpPr>
        <p:spPr>
          <a:xfrm>
            <a:off x="1143000" y="660737"/>
            <a:ext cx="5715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المحبة تتأنّى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3516086"/>
            <a:ext cx="11331950" cy="3951514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LB" sz="9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الْمَحَبَّةُ تَتَأَنَّى وَتَرْفُقُ</a:t>
            </a:r>
            <a:endParaRPr lang="en-US" sz="9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733961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920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2943</TotalTime>
  <Words>502</Words>
  <Application>Microsoft Office PowerPoint</Application>
  <PresentationFormat>Widescreen</PresentationFormat>
  <Paragraphs>114</Paragraphs>
  <Slides>27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Traditional Arabic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Raymond AM</dc:creator>
  <cp:lastModifiedBy>Raymond AM</cp:lastModifiedBy>
  <cp:revision>444</cp:revision>
  <dcterms:created xsi:type="dcterms:W3CDTF">2014-01-18T13:18:16Z</dcterms:created>
  <dcterms:modified xsi:type="dcterms:W3CDTF">2021-04-30T13:42:14Z</dcterms:modified>
</cp:coreProperties>
</file>