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60" r:id="rId2"/>
    <p:sldId id="659" r:id="rId3"/>
    <p:sldId id="608" r:id="rId4"/>
    <p:sldId id="660" r:id="rId5"/>
    <p:sldId id="661" r:id="rId6"/>
    <p:sldId id="662" r:id="rId7"/>
    <p:sldId id="663" r:id="rId8"/>
    <p:sldId id="664" r:id="rId9"/>
    <p:sldId id="665" r:id="rId10"/>
    <p:sldId id="672" r:id="rId11"/>
    <p:sldId id="668" r:id="rId12"/>
    <p:sldId id="666" r:id="rId13"/>
    <p:sldId id="669" r:id="rId14"/>
    <p:sldId id="670" r:id="rId15"/>
    <p:sldId id="671" r:id="rId16"/>
    <p:sldId id="667" r:id="rId17"/>
    <p:sldId id="673" r:id="rId18"/>
    <p:sldId id="674" r:id="rId19"/>
    <p:sldId id="675" r:id="rId20"/>
    <p:sldId id="676" r:id="rId21"/>
    <p:sldId id="678" r:id="rId22"/>
    <p:sldId id="677" r:id="rId23"/>
    <p:sldId id="679" r:id="rId24"/>
    <p:sldId id="680" r:id="rId25"/>
    <p:sldId id="681" r:id="rId26"/>
    <p:sldId id="682" r:id="rId27"/>
    <p:sldId id="683" r:id="rId28"/>
    <p:sldId id="684" r:id="rId29"/>
    <p:sldId id="685" r:id="rId30"/>
    <p:sldId id="686" r:id="rId31"/>
    <p:sldId id="687" r:id="rId32"/>
    <p:sldId id="688" r:id="rId33"/>
    <p:sldId id="689" r:id="rId34"/>
    <p:sldId id="690" r:id="rId35"/>
    <p:sldId id="691" r:id="rId36"/>
    <p:sldId id="692" r:id="rId37"/>
    <p:sldId id="693" r:id="rId38"/>
    <p:sldId id="694" r:id="rId39"/>
    <p:sldId id="695" r:id="rId40"/>
    <p:sldId id="696" r:id="rId41"/>
    <p:sldId id="697" r:id="rId42"/>
    <p:sldId id="698" r:id="rId43"/>
    <p:sldId id="699" r:id="rId44"/>
    <p:sldId id="703" r:id="rId45"/>
    <p:sldId id="700" r:id="rId46"/>
    <p:sldId id="701" r:id="rId47"/>
    <p:sldId id="702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2" autoAdjust="0"/>
    <p:restoredTop sz="94660"/>
  </p:normalViewPr>
  <p:slideViewPr>
    <p:cSldViewPr>
      <p:cViewPr varScale="1">
        <p:scale>
          <a:sx n="67" d="100"/>
          <a:sy n="67" d="100"/>
        </p:scale>
        <p:origin x="736" y="-1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ADC29-ADFF-4857-82C3-74B13E9BB903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F9B93-94F8-410B-94D6-96BC7EC96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67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852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128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308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41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5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55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382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854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452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0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1658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681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87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8491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626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53202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7978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4084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08589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5337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147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7970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5239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9445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7181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2644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5164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896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0510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288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1230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652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7857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4854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56968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7608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2650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737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47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1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190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1640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44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0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2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1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5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6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E0C7-85E4-46F3-AC87-7AB595D4AB82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457200" y="3708737"/>
            <a:ext cx="1112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كفاكم قعود في هذا الجبل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607CA1FC-D7A4-42D0-B074-B4BFF5161E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646584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4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9718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21انْظُرْ. قَدْ جَعَل الرَّبُّ الهُكَ الارْضَ امَامَكَ. اصْعَدْ تَمَلكْ كَمَا كَلمَكَ الرَّبُّ الهُ ابَائِكَ! لا تَخَفْ </a:t>
            </a:r>
            <a:br>
              <a:rPr lang="ar-LB" sz="6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ar-LB" sz="6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وَلا تَرْتَعِبْ!</a:t>
            </a:r>
            <a:endParaRPr lang="en-US" sz="64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2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592286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"اعْطَانَا الرَّبُّ الهُنَا." </a:t>
            </a:r>
            <a:endParaRPr lang="en-US" sz="72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248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9718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21انْظُرْ. قَدْ جَعَل الرَّبُّ الهُكَ الارْضَ امَامَكَ. اصْعَدْ تَمَلكْ كَمَا كَلمَكَ الرَّبُّ الهُ ابَائِكَ! لا تَخَفْ </a:t>
            </a: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400" b="1" dirty="0">
                <a:effectLst/>
                <a:ea typeface="Calibri" panose="020F0502020204030204" pitchFamily="34" charset="0"/>
                <a:cs typeface="Traditional Arabic" panose="02020603050405020304" pitchFamily="18" charset="-78"/>
              </a:rPr>
              <a:t>وَلا تَرْتَعِبْ!</a:t>
            </a:r>
            <a:endParaRPr lang="en-US" sz="64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24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211286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اصْعَدْ تَمَلكْ كَمَا كَلمَكَ الرَّبُّ الهُ ابَائِكَ!</a:t>
            </a:r>
            <a:b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لا تَخَفْ وَلا تَرْتَعِبْ!</a:t>
            </a:r>
            <a:endParaRPr lang="en-US" sz="72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91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592286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8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لا تَخَفْ وَلا تَرْتَعِبْ.</a:t>
            </a:r>
            <a:endParaRPr lang="en-US" sz="80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0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429000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ثانياً. تبدأ خطيّة عدم الإيمان بلحظة تعظم فيها حكمتك على وصايا ووعود الرّب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69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50" y="2971800"/>
            <a:ext cx="11636750" cy="37991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22فَتَقَدَّمْتُمْ اليَّ جَمِيعُكُمْ وَقُلتُمْ: دَعْنَا نُرْسِل رِجَالا قُدَّامَنَا لِيَتَجَسَّسُوا لنَا الارْضَ وَيَرُدُّوا اليْنَا خَبَرا عَنِ الطَّرِيقِ التِي نَصْعَدُ فِيهَا وَالمُدُنِ التِي نَاتِي اليْهَا.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84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135086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7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23فَحَسُنَ الكَلامُ لدَيَّ فَاخَذْتُ مِنْكُمُ اثْنَيْ عَشَرَ رَجُلا. رَجُلا وَاحِدا مِنْ كُلِّ سِبْطٍ.</a:t>
            </a:r>
            <a:endParaRPr lang="en-US" sz="67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837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2تيم 4: 10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850" y="3668486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لأَنَّ دِيمَاسَ قَدْ تَرَكَنِي إِذْ أَحَبَّ الْعَالَمَ الْحَاضِرَ ...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58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50" y="31242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24فَانْصَرَفُوا وَصَعِدُوا الى الجَبَلِ وَاتُوا الى وَادِي اشْكُول وَتَجَسَّسُوهُ.</a:t>
            </a:r>
            <a:endParaRPr lang="en-US" sz="68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17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457200" y="3708737"/>
            <a:ext cx="1112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التقدّم الروحي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607CA1FC-D7A4-42D0-B074-B4BFF5161E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646584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6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048000"/>
            <a:ext cx="117348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25وَاخَذُوا فِي ايْدِيهِمْ مِنْ اثْمَارِ الارْضِ وَنَزَلُوا بِهِ اليْنَا وَرَدُّوا لنَا خَبَرا وَقَالُوا: جَيِّدَةٌ هِيَ الارْضُ التِي اعْطَانَا الرَّبُّ الهُنَا.</a:t>
            </a:r>
            <a:r>
              <a:rPr lang="ar-LB" sz="6600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49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429000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جَيِّدَةٌ هِيَ الارْضُ التِي اعْطَانَا الرَّبُّ الهُنَا.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90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50" y="3135086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26«لكِنَّكُمْ لمْ تَشَاءُوا انْ تَصْعَدُوا وَعَصَيْتُمْ قَوْل الرَّبِّ الهِكُمْ.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942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00" y="3048000"/>
            <a:ext cx="11887200" cy="4038600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27وَتَمَرْمَرْتُمْ فِي خِيَامِكُمْ وَقُلتُمُ: الرَّبُّ بِسَبَبِ بُغْضَتِهِ لنَا قَدْ اخْرَجَنَا مِنْ ارْضِ مِصْرَ لِيَدْفَعَنَا الى ايْدِي الامُورِيِّينَ لِيُهْلِكَنَا.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58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50" y="29718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28الى ايْنَ نَحْنُ صَاعِدُونَ؟ قَدْ اذَابَ اخْوَتُنَا قُلُوبَنَا قَائِلِينَ: شَعْبٌ اعْظَمُ وَاطْوَلُ مِنَّا. مُدُنٌ عَظِيمَةٌ مُحَصَّنَةٌ الى السَّمَاءِ وَايْضا قَدْ رَايْنَا بَنِي عَنَاقَ هُنَاكَ.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52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50" y="29718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29فَقُلتُ لكُمْ: لا تَرْهَبُوا وَلا تَخَافُوا مِنْهُمُ! 30الرَّبُّ الهُكُمُ السَّائِرُ امَامَكُمْ هُوَ يُحَارِبُ عَنْكُمْ حَسَبَ كُلِّ مَا فَعَل مَعَكُمْ فِي مِصْرَ امَامَ اعْيُنِكُمْ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92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50" y="30480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31وَفِي البَرِّيَّةِ حَيْثُ رَايْتَ كَيْفَ حَمَلكَ الرَّبُّ الهُكَ كَمَا يَحْمِلُ الانْسَانُ ابْنَهُ فِي كُلِّ الطَّرِيقِ التِي سَلكْتُمُوهَا حَتَّى جِئْتُمْ الى هَذَا المَكَانِ.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54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50" y="3135086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32وَلكِنْ فِي هَذَا الامْرِ لسْتُمْ وَاثِقِينَ بِالرَّبِّ الهِكُمُ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09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71800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3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33السَّائِرِ امَامَكُمْ فِي الطَّرِيقِ لِيَلتَمِسَ لكُمْ مَكَانا لِنُزُولِكُمْ فِي نَارٍ ليْلا لِيُرِيَكُمُ الطَّرِيقَ التِي تَسِيرُونَ فِيهَا وَفِي سَحَابٍ نَهَارا.</a:t>
            </a:r>
            <a:endParaRPr lang="en-US" sz="63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941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429000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ثالثاً. خطيّة عدم الإيمان تمنعك</a:t>
            </a: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من امتلاك وعود الله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4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495300" y="3708737"/>
            <a:ext cx="11125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8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80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607CA1FC-D7A4-42D0-B074-B4BFF5161E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646584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82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71800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34وَسَمِعَ الرَّبُّ صَوْتَ كَلامِكُمْ فَسَخِطَ وَاقْسَمَ قَائِلا: 35لنْ يَرَى انْسَانٌ مِنْ هَؤُلاءِ النَّاسِ مِنْ هَذَا الجِيلِ الشِّرِّيرِ الارْضَ الجَيِّدَةَ التِي اقْسَمْتُ انْ اعْطِيَهَا لابَائِكُمْ.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7352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عب</a:t>
            </a:r>
            <a:r>
              <a:rPr lang="ar-L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رانيين</a:t>
            </a: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3: 19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350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فَنَرَى أَنَّهُمْ لَمْ يَقْدِرُوا أَنْ يَدْخُلُوا لِعَدَمِ الإِيمَانِ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0265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عبرانيين 11: </a:t>
            </a: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10و11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71800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لِذلِكَ مَقَتُّ ذلِكَ الْجِيلَ، وَقُلْتُ: إِنَّهُمْ دَائِمًا يَضِلُّونَ فِي قُلُوبِهِمْ، وَلكِنَّهُمْ لَمْ يَعْرِفُوا سُبُلِي. </a:t>
            </a:r>
            <a:r>
              <a:rPr lang="ar-SA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حَتَّى أَقْسَمْتُ فِي غَضَبِي: لَنْ يَدْخُلُوا رَاحَتِي».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00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عب</a:t>
            </a:r>
            <a:r>
              <a:rPr lang="ar-L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رانيين</a:t>
            </a: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3: 12-13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350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اُنْظُرُوا أَيُّهَا الإِخْوَةُ أَنْ لاَ يَكُونَ فِي أَحَدِكُمْ قَلْبٌ شِرِّيرٌ بِعَدَمِ إِيمَانٍ فِي الارْتِدَادِ عَنِ اللهِ الْحَيِّ. 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546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عب</a:t>
            </a:r>
            <a:r>
              <a:rPr lang="ar-LB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رانيين</a:t>
            </a:r>
            <a:r>
              <a:rPr lang="ar-S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3: 12-13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350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بَلْ عِظُوا أَنْفُسَكُمْ كُلَّ يَوْمٍ، مَا دَامَ الْوَقْتُ يُدْعَى الْيَوْمَ، لِكَيْ لاَ يُقَسَّى أَحَدٌ مِنْكُمْ بِغُرُورِ الْخَطِيَّة</a:t>
            </a:r>
            <a:r>
              <a:rPr lang="en-US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ar-SA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181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200400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رابعا</a:t>
            </a:r>
            <a:r>
              <a:rPr lang="ar-LB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ً</a:t>
            </a:r>
            <a:r>
              <a:rPr lang="ar-SA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 الرّب يكم</a:t>
            </a:r>
            <a:r>
              <a:rPr lang="ar-LB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ّ</a:t>
            </a:r>
            <a:r>
              <a:rPr lang="ar-SA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 مخط</a:t>
            </a:r>
            <a:r>
              <a:rPr lang="ar-LB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ّ</a:t>
            </a:r>
            <a:r>
              <a:rPr lang="ar-SA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طه </a:t>
            </a:r>
            <a:endParaRPr lang="ar-LB" sz="70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من خلال المؤمنين الواثقين به:</a:t>
            </a:r>
            <a:endParaRPr lang="en-US" sz="7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2518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71800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36مَا عَدَا كَالِبَ بْنَ يَفُنَّةَ. هُوَ يَرَاهَا وَلهُ اعْطِي الارْضَ التِي وَطِئَهَا وَلِبَنِيهِ لانَّهُ قَدِ اتَّبَعَ الرَّبَّ تَمَاما.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49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24200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37وَعَليَّ ايْضا غَضِبَ الرَّبُّ بِسَبَبِكُمْ قَائِلا: وَانْتَ ايْضا لا تَدْخُلُ الى هُنَاكَ.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80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025405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38يَشُوعُ بْنُ نُونَ الوَاقِفُ امَامَكَ هُوَ يَدْخُلُ الى هُنَاكَ. شَدِّدْهُ لانَّهُ هُوَ يَقْسِمُهَا لِاسْرَائِيل.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8495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826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39وَامَّا اطْفَالُكُمُ الذِينَ قُلتُمْ يَكُونُونَ غَنِيمَةً وَبَنُوكُمُ الذِينَ لمْ يَعْرِفُوا اليَوْمَ الخَيْرَ وَالشَّرَّ فَهُمْ يَدْخُلُونَ الى هُنَاكَ وَلهُمْ اعْطِيهَا وَهُمْ يَمْلِكُونَهَا</a:t>
            </a:r>
            <a:r>
              <a:rPr lang="ar-LB" sz="6000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5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</a:t>
            </a:r>
            <a:r>
              <a:rPr lang="en-US" sz="54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10-9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9718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9وَكَلمْتُكُمْ فِي ذَلِكَ الوَقْتِ قَائِلا: لا اقْدِرُ وَحْدِي انْ احْمِلكُمْ. 10الرَّبُّ الهُكُمْ قَدْ كَثَّرَكُمْ. وَهُوَذَا انْتُمُ اليَوْمَ كَنُجُومِ السَّمَاءِ فِي الكَثْرَةِ</a:t>
            </a:r>
            <a:r>
              <a:rPr lang="en-US" sz="60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556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200400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خامساً. المزاجيّة الروحيّة مرتبطة</a:t>
            </a:r>
          </a:p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بخطيّة عدم الإيمان</a:t>
            </a:r>
            <a:endParaRPr lang="en-US" sz="7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193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2112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40وَامَّا انْتُمْ فَتَحَوَّلُوا وَارْتَحِلُوا الى البَرِّيَّةِ عَلى طَرِيقِ بَحْرِ سُوفٍ.</a:t>
            </a:r>
            <a:endParaRPr lang="en-US" sz="6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202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826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41«فَاجَبْتُمْ: قَدْ اخْطَانَا الى الرَّبِّ. نَحْنُ نَصْعَدُ وَنُحَارِبُ حَسَبَ كُلِّ مَا امَرَنَا الرَّبُّ الهُنَا. وَتَنَطَّقْتُمْ كُلُّ وَاحِدٍ بِعُدَّةِ حَرْبِهِ وَاسْتَخْفَفْتُمُ الصُّعُودَ الى الجَبَلِ.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69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350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42فَقَال الرَّبُّ لِي: قُل لهُمْ لا تَصْعَدُوا وَلا تُحَارِبُوا لانِّي لسْتُ فِي وَسَطِكُمْ لِئَلا تَنْكَسِرُوا امَامَ اعْدَائِكُمْ.</a:t>
            </a:r>
            <a:endParaRPr lang="en-US" sz="6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616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124200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43فَكَلمْتُكُمْ وَلمْ تَسْمَعُوا بَل عَصَيْتُمْ قَوْل الرَّبِّ وَطَغَيْتُمْ وَصَعِدْتُمْ الى الجَبَلِ.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841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826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3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44فَخَرَجَ الامُورِيُّونَ السَّاكِنُونَ فِي ذَلِكَ الجَبَلِ لِلِقَائِكُمْ وَطَرَدُوكُمْ كَمَا يَفْعَلُ النَّحْلُ وَكَسَرُوكُمْ فِي سَعِيرَ الى حُرْمَةَ. </a:t>
            </a:r>
            <a:endParaRPr lang="en-US" sz="63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056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9826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2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45فَرَجَعْتُمْ وَبَكَيْتُمْ امَامَ الرَّبِّ وَلمْ يَسْمَعِ الرَّبُّ لِصَوْتِكُمْ وَلا اصْغَى اليْكُمْ. </a:t>
            </a:r>
            <a:endParaRPr lang="en-US" sz="62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9270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058886"/>
            <a:ext cx="1165860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46وَقَعَدْتُمْ فِي قَادِشَ ايَّاما كَثِيرَةً كَالايَّامِ التِي</a:t>
            </a: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7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قَعَدْتُمْ فِيهَا».</a:t>
            </a:r>
            <a:endParaRPr lang="en-US" sz="7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6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457200"/>
            <a:ext cx="649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الخطيّة التي تعيق </a:t>
            </a:r>
          </a:p>
          <a:p>
            <a:pPr algn="ctr" rtl="1"/>
            <a:r>
              <a:rPr lang="ar-LB" sz="48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التقدّم الروحي </a:t>
            </a:r>
            <a:endParaRPr lang="en-US" sz="4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592286"/>
            <a:ext cx="11331950" cy="3951514"/>
          </a:xfrm>
        </p:spPr>
        <p:txBody>
          <a:bodyPr>
            <a:no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أو</a:t>
            </a:r>
            <a:r>
              <a:rPr lang="ar-LB" sz="66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ّ</a:t>
            </a: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لاً. مفتاح الحياة الروحيّة مع الرّب هو الإيمان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9718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19لذلك قال لهم موسى: ثُمَّ ارْتَحَلنَا مِنْ حُورِيبَ وَسَلكْنَا كُل ذَلِكَ القَفْرِ </a:t>
            </a:r>
            <a:r>
              <a:rPr lang="ar-LB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العَظِيمِ</a:t>
            </a:r>
            <a:r>
              <a:rPr lang="ar-LB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المَخُوفِ الذِي رَايْتُمْ فِي طَرِيقِ جَبَلِ الامُورِيِّينَ كَمَا امَرَنَا الرَّبُّ الهُنَا.</a:t>
            </a:r>
            <a:endParaRPr lang="en-U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9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عب</a:t>
            </a:r>
            <a:r>
              <a:rPr lang="ar-LB" sz="54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رانيين</a:t>
            </a:r>
            <a:r>
              <a:rPr lang="ar-SA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11: 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30480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وَلكِنْ بِدُونِ إِيمَانٍ لاَ يُمْكِنُ إِرْضَاؤُهُ، لأَنَّهُ يَجِبُ أَنَّ الَّذِي يَأْتِي إِلَى اللهِ يُؤْمِنُ بِأَنَّهُ مَوْجُودٌ، وَأَنَّهُ يُجَازِي الَّذِينَ يَطْلُبُونَهُ</a:t>
            </a:r>
            <a:r>
              <a:rPr lang="en-US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60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endParaRPr lang="en-US" sz="60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2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اعمال 16: 31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3058886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فَقَالاَ:«آمِنْ بِالرَّبِّ يَسُوعَ الْمَسِيحِ فَتَخْلُصَ أَنْتَ وَأَهْلُ بَيْتِكَ</a:t>
            </a:r>
            <a:r>
              <a:rPr lang="en-US" sz="66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66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896202" y="609600"/>
            <a:ext cx="649519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LB" sz="5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تثنية 1: 19-46</a:t>
            </a:r>
            <a:endParaRPr lang="en-US" sz="5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850" y="3200400"/>
            <a:ext cx="11331950" cy="3951514"/>
          </a:xfrm>
        </p:spPr>
        <p:txBody>
          <a:bodyPr>
            <a:no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LB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20فَقُلتُ لكُمْ: قَدْ جِئْتُمْ الى جَبَلِ الامُورِيِّينَ الذِي اعْطَانَا الرَّبُّ الهُنَا. 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680110" y="533400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Picture 6" descr="A picture containing room&#10;&#10;Description automatically generated">
            <a:extLst>
              <a:ext uri="{FF2B5EF4-FFF2-40B4-BE49-F238E27FC236}">
                <a16:creationId xmlns:a16="http://schemas.microsoft.com/office/drawing/2014/main" id="{9185CCDE-3CC9-4111-A7C3-112B2C6A6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565911"/>
            <a:ext cx="1258416" cy="12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229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3190</TotalTime>
  <Words>1028</Words>
  <Application>Microsoft Office PowerPoint</Application>
  <PresentationFormat>Widescreen</PresentationFormat>
  <Paragraphs>196</Paragraphs>
  <Slides>47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AM</dc:creator>
  <cp:lastModifiedBy>Grace Abou Mekhael</cp:lastModifiedBy>
  <cp:revision>607</cp:revision>
  <dcterms:created xsi:type="dcterms:W3CDTF">2014-01-18T13:18:16Z</dcterms:created>
  <dcterms:modified xsi:type="dcterms:W3CDTF">2021-04-14T13:17:04Z</dcterms:modified>
</cp:coreProperties>
</file>