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60" r:id="rId2"/>
    <p:sldId id="608" r:id="rId3"/>
    <p:sldId id="631" r:id="rId4"/>
    <p:sldId id="632" r:id="rId5"/>
    <p:sldId id="633" r:id="rId6"/>
    <p:sldId id="634" r:id="rId7"/>
    <p:sldId id="635" r:id="rId8"/>
    <p:sldId id="636" r:id="rId9"/>
    <p:sldId id="637" r:id="rId10"/>
    <p:sldId id="638" r:id="rId11"/>
    <p:sldId id="639" r:id="rId12"/>
    <p:sldId id="640" r:id="rId13"/>
    <p:sldId id="641" r:id="rId14"/>
    <p:sldId id="642" r:id="rId15"/>
    <p:sldId id="643" r:id="rId16"/>
    <p:sldId id="647" r:id="rId17"/>
    <p:sldId id="648" r:id="rId18"/>
    <p:sldId id="649" r:id="rId19"/>
    <p:sldId id="650" r:id="rId20"/>
    <p:sldId id="651" r:id="rId21"/>
    <p:sldId id="652" r:id="rId22"/>
    <p:sldId id="653" r:id="rId23"/>
    <p:sldId id="654" r:id="rId24"/>
    <p:sldId id="655" r:id="rId25"/>
    <p:sldId id="656" r:id="rId26"/>
    <p:sldId id="644" r:id="rId27"/>
    <p:sldId id="657" r:id="rId28"/>
    <p:sldId id="658" r:id="rId29"/>
    <p:sldId id="659" r:id="rId30"/>
    <p:sldId id="660" r:id="rId31"/>
    <p:sldId id="661" r:id="rId32"/>
    <p:sldId id="662" r:id="rId33"/>
    <p:sldId id="645" r:id="rId34"/>
    <p:sldId id="664" r:id="rId35"/>
    <p:sldId id="665" r:id="rId36"/>
    <p:sldId id="666" r:id="rId37"/>
    <p:sldId id="667" r:id="rId38"/>
    <p:sldId id="668" r:id="rId39"/>
    <p:sldId id="646" r:id="rId40"/>
    <p:sldId id="663" r:id="rId41"/>
    <p:sldId id="669" r:id="rId42"/>
    <p:sldId id="670" r:id="rId43"/>
    <p:sldId id="674" r:id="rId44"/>
    <p:sldId id="671" r:id="rId45"/>
    <p:sldId id="672" r:id="rId46"/>
    <p:sldId id="673"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4660"/>
  </p:normalViewPr>
  <p:slideViewPr>
    <p:cSldViewPr>
      <p:cViewPr varScale="1">
        <p:scale>
          <a:sx n="68" d="100"/>
          <a:sy n="68" d="100"/>
        </p:scale>
        <p:origin x="762" y="4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3/28/2021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dirty="0"/>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9946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8604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9359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4072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2764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0767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3965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8836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7405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0673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2491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262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9206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539635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7829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87596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10053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78485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3675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59677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70401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4563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986672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62754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33685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747044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91458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51485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45786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53841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004574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37346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5947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35364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840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61211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219653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27267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6887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3379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4581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1926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8328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6376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3/28/2021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3/28/2021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dirty="0"/>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dirty="0">
                    <a:solidFill>
                      <a:srgbClr val="000000"/>
                    </a:solidFill>
                    <a:latin typeface="Calibri" pitchFamily="34" charset="0"/>
                    <a:ea typeface="Arial" pitchFamily="34" charset="0"/>
                    <a:cs typeface="Arial" pitchFamily="34" charset="0"/>
                  </a:rPr>
                  <a:t> </a:t>
                </a:r>
                <a:endParaRPr lang="en-US" dirty="0">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12268200" cy="7086600"/>
          </a:xfrm>
          <a:prstGeom prst="rect">
            <a:avLst/>
          </a:prstGeom>
          <a:noFill/>
          <a:extLst>
            <a:ext uri="{909E8E84-426E-40DD-AFC4-6F175D3DCCD1}">
              <a14:hiddenFill xmlns:a14="http://schemas.microsoft.com/office/drawing/2010/main">
                <a:solidFill>
                  <a:srgbClr val="FFFFFF"/>
                </a:solidFill>
              </a14:hiddenFill>
            </a:ext>
          </a:extLst>
        </p:spPr>
      </p:pic>
      <p:sp>
        <p:nvSpPr>
          <p:cNvPr id="1369" name="TextBox 1368"/>
          <p:cNvSpPr txBox="1"/>
          <p:nvPr/>
        </p:nvSpPr>
        <p:spPr>
          <a:xfrm>
            <a:off x="495300" y="3708737"/>
            <a:ext cx="11125200" cy="1107996"/>
          </a:xfrm>
          <a:prstGeom prst="rect">
            <a:avLst/>
          </a:prstGeom>
          <a:noFill/>
        </p:spPr>
        <p:txBody>
          <a:bodyPr wrap="square" rtlCol="0">
            <a:spAutoFit/>
          </a:bodyPr>
          <a:lstStyle/>
          <a:p>
            <a:pPr algn="ctr" rtl="1"/>
            <a:r>
              <a:rPr lang="ar-SA" sz="66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الذي لم يعرفه التلاميذ </a:t>
            </a:r>
            <a:endParaRPr lang="en-US" sz="66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607CA1FC-D7A4-42D0-B074-B4BFF5161E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784" y="646584"/>
            <a:ext cx="1258416" cy="1258416"/>
          </a:xfrm>
          <a:prstGeom prst="rect">
            <a:avLst/>
          </a:prstGeom>
        </p:spPr>
      </p:pic>
    </p:spTree>
    <p:extLst>
      <p:ext uri="{BB962C8B-B14F-4D97-AF65-F5344CB8AC3E}">
        <p14:creationId xmlns:p14="http://schemas.microsoft.com/office/powerpoint/2010/main" val="1777147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0" y="3211286"/>
            <a:ext cx="11636750" cy="3951514"/>
          </a:xfrm>
        </p:spPr>
        <p:txBody>
          <a:bodyPr>
            <a:noAutofit/>
          </a:bodyPr>
          <a:lstStyle/>
          <a:p>
            <a:pPr marL="0" marR="0" indent="0" algn="r" rtl="1">
              <a:spcBef>
                <a:spcPts val="0"/>
              </a:spcBef>
              <a:spcAft>
                <a:spcPts val="0"/>
              </a:spcAft>
              <a:buNone/>
            </a:pPr>
            <a:r>
              <a:rPr lang="ar-SA" sz="6600" b="1" dirty="0">
                <a:effectLst/>
                <a:latin typeface="Times New Roman" panose="02020603050405020304" pitchFamily="18" charset="0"/>
                <a:ea typeface="Times New Roman" panose="02020603050405020304" pitchFamily="18" charset="0"/>
                <a:cs typeface="Traditional Arabic" panose="02020603050405020304" pitchFamily="18" charset="-78"/>
              </a:rPr>
              <a:t>22فَقَالَ لَهُ: مِنْ فَمِكَ أَدِينُكَ أَيُّهَا الْعَبْدُ الشِّرِّيرُ. عَرَفْتَ أَنِّي إِنْسَانٌ صَارِمٌ آخُذُ مَا لَمْ أَضَعْ وَأَحْصُدُ مَا لَمْ أَزْرَعْ</a:t>
            </a:r>
            <a:endParaRPr lang="en-US" sz="66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326059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300" b="1" dirty="0">
                <a:effectLst/>
                <a:latin typeface="Times New Roman" panose="02020603050405020304" pitchFamily="18" charset="0"/>
                <a:ea typeface="Times New Roman" panose="02020603050405020304" pitchFamily="18" charset="0"/>
                <a:cs typeface="Traditional Arabic" panose="02020603050405020304" pitchFamily="18" charset="-78"/>
              </a:rPr>
              <a:t>23فَلِمَاذَا لَمْ تَضَعْ فِضَّتِي عَلَى مَائِدَةِ الصَّيَارِفَةِ فَكُنْتُ مَتَى جِئْتُ أَسْتَوْفِيهَا مَعَ رِباً؟ 24ثُمَّ قَالَ لِلْحَاضِرِينَ: خُذُوا مِنْهُ الْمَنَا وَأَعْطُوهُ لِلَّذِي عِنْدَهُ الْعَشَرَةُ الأَمْنَاءُ. </a:t>
            </a:r>
            <a:endParaRPr lang="en-US" sz="63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812645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35086"/>
            <a:ext cx="11331950" cy="3951514"/>
          </a:xfrm>
        </p:spPr>
        <p:txBody>
          <a:bodyPr>
            <a:noAutofit/>
          </a:bodyPr>
          <a:lstStyle/>
          <a:p>
            <a:pPr marL="0" marR="0" indent="0" algn="r" rtl="1">
              <a:spcBef>
                <a:spcPts val="0"/>
              </a:spcBef>
              <a:spcAft>
                <a:spcPts val="0"/>
              </a:spcAft>
              <a:buNone/>
            </a:pPr>
            <a:r>
              <a:rPr lang="ar-SA" sz="6600" b="1" dirty="0">
                <a:effectLst/>
                <a:latin typeface="Times New Roman" panose="02020603050405020304" pitchFamily="18" charset="0"/>
                <a:ea typeface="Times New Roman" panose="02020603050405020304" pitchFamily="18" charset="0"/>
                <a:cs typeface="Traditional Arabic" panose="02020603050405020304" pitchFamily="18" charset="-78"/>
              </a:rPr>
              <a:t>25فَقَالُوا لَهُ: يَا سَيِّدُ عِنْدَهُ عَشَرَةُ أَمْنَاءٍ. 26لأَنِّي أَقُولُ لَكُمْ: إِنَّ كُلَّ مَنْ لَهُ يُعْطَى وَمَنْ لَيْسَ لَهُ فَالَّذِي عِنْدَهُ يُؤْخَذُ مِنْهُ. </a:t>
            </a:r>
            <a:endParaRPr lang="en-US" sz="66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740289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87486"/>
            <a:ext cx="11331950" cy="3951514"/>
          </a:xfrm>
        </p:spPr>
        <p:txBody>
          <a:bodyPr>
            <a:noAutofit/>
          </a:bodyPr>
          <a:lstStyle/>
          <a:p>
            <a:pPr marL="0" marR="0" indent="0" algn="r" rtl="1">
              <a:spcBef>
                <a:spcPts val="0"/>
              </a:spcBef>
              <a:spcAft>
                <a:spcPts val="0"/>
              </a:spcAft>
              <a:buNone/>
            </a:pPr>
            <a:r>
              <a:rPr lang="ar-SA" sz="6600" b="1" dirty="0">
                <a:effectLst/>
                <a:latin typeface="Times New Roman" panose="02020603050405020304" pitchFamily="18" charset="0"/>
                <a:ea typeface="Times New Roman" panose="02020603050405020304" pitchFamily="18" charset="0"/>
                <a:cs typeface="Traditional Arabic" panose="02020603050405020304" pitchFamily="18" charset="-78"/>
              </a:rPr>
              <a:t>27أَمَّا أَعْدَائِي أُولَئِكَ الَّذِينَ لَمْ يُرِيدُوا أَنْ أَمْلِكَ عَلَيْهِمْ فَأْتُوا بِهِمْ إِلَى هُنَا وَاذْبَحُوهُمْ قُدَّامِي».</a:t>
            </a:r>
            <a:endParaRPr lang="en-US" sz="66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936699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657600"/>
            <a:ext cx="11331950" cy="3951514"/>
          </a:xfrm>
        </p:spPr>
        <p:txBody>
          <a:bodyPr>
            <a:noAutofit/>
          </a:bodyPr>
          <a:lstStyle/>
          <a:p>
            <a:pPr marL="0" marR="0" indent="0" algn="r" rtl="1">
              <a:spcBef>
                <a:spcPts val="0"/>
              </a:spcBef>
              <a:spcAft>
                <a:spcPts val="0"/>
              </a:spcAft>
              <a:buNone/>
            </a:pPr>
            <a:r>
              <a:rPr lang="ar-SA" sz="6000" b="1" dirty="0">
                <a:effectLst/>
                <a:latin typeface="Times New Roman" panose="02020603050405020304" pitchFamily="18" charset="0"/>
                <a:ea typeface="Times New Roman" panose="02020603050405020304" pitchFamily="18" charset="0"/>
                <a:cs typeface="Traditional Arabic" panose="02020603050405020304" pitchFamily="18" charset="-78"/>
              </a:rPr>
              <a:t>كانوا يظنون أن ملكوت الله عتيد أن يظهر في الحال.</a:t>
            </a:r>
            <a:endParaRPr lang="en-US" sz="60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751098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657600"/>
            <a:ext cx="11331950" cy="3951514"/>
          </a:xfrm>
        </p:spPr>
        <p:txBody>
          <a:bodyPr>
            <a:noAutofit/>
          </a:bodyPr>
          <a:lstStyle/>
          <a:p>
            <a:pPr marL="0" marR="0" indent="0" algn="ctr" rtl="1">
              <a:spcBef>
                <a:spcPts val="0"/>
              </a:spcBef>
              <a:spcAft>
                <a:spcPts val="0"/>
              </a:spcAft>
              <a:buNone/>
            </a:pPr>
            <a:r>
              <a:rPr lang="ar-SA" sz="7200" b="1" dirty="0">
                <a:effectLst/>
                <a:latin typeface="Traditional Arabic" panose="02020603050405020304" pitchFamily="18" charset="-78"/>
                <a:ea typeface="Times New Roman" panose="02020603050405020304" pitchFamily="18" charset="0"/>
                <a:cs typeface="Traditional Arabic" panose="02020603050405020304" pitchFamily="18" charset="-78"/>
              </a:rPr>
              <a:t>أو</a:t>
            </a:r>
            <a:r>
              <a:rPr lang="ar-LB" sz="7200" b="1" dirty="0">
                <a:latin typeface="Traditional Arabic" panose="02020603050405020304" pitchFamily="18" charset="-78"/>
                <a:ea typeface="Times New Roman" panose="02020603050405020304" pitchFamily="18" charset="0"/>
                <a:cs typeface="Traditional Arabic" panose="02020603050405020304" pitchFamily="18" charset="-78"/>
              </a:rPr>
              <a:t>ّ</a:t>
            </a:r>
            <a:r>
              <a:rPr lang="ar-SA" sz="7200" b="1" dirty="0">
                <a:effectLst/>
                <a:latin typeface="Traditional Arabic" panose="02020603050405020304" pitchFamily="18" charset="-78"/>
                <a:ea typeface="Times New Roman" panose="02020603050405020304" pitchFamily="18" charset="0"/>
                <a:cs typeface="Traditional Arabic" panose="02020603050405020304" pitchFamily="18" charset="-78"/>
              </a:rPr>
              <a:t>لا</a:t>
            </a:r>
            <a:r>
              <a:rPr lang="ar-LB" sz="72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7200" b="1" dirty="0">
                <a:effectLst/>
                <a:latin typeface="Traditional Arabic" panose="02020603050405020304" pitchFamily="18" charset="-78"/>
                <a:ea typeface="Times New Roman" panose="02020603050405020304" pitchFamily="18" charset="0"/>
                <a:cs typeface="Traditional Arabic" panose="02020603050405020304" pitchFamily="18" charset="-78"/>
              </a:rPr>
              <a:t>. الملك الأبد</a:t>
            </a:r>
            <a:r>
              <a:rPr lang="ar-LB" sz="72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7200" b="1" dirty="0">
                <a:effectLst/>
                <a:latin typeface="Traditional Arabic" panose="02020603050405020304" pitchFamily="18" charset="-78"/>
                <a:ea typeface="Times New Roman" panose="02020603050405020304" pitchFamily="18" charset="0"/>
                <a:cs typeface="Traditional Arabic" panose="02020603050405020304" pitchFamily="18" charset="-78"/>
              </a:rPr>
              <a:t>ي</a:t>
            </a:r>
            <a:endParaRPr lang="en-US" sz="72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792098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914400" y="693003"/>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لو 13: 7</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87486"/>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هوذا ثلاث سنين لآتي أطلب ثمرا في هذه التينة ولم أجد اقطعها. لماذا تبطّل الارض ايضا</a:t>
            </a:r>
            <a:r>
              <a:rPr lang="ar-LB" sz="6000" b="1" dirty="0">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97458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93003"/>
            <a:ext cx="6495198" cy="923330"/>
          </a:xfrm>
          <a:prstGeom prst="rect">
            <a:avLst/>
          </a:prstGeom>
          <a:noFill/>
        </p:spPr>
        <p:txBody>
          <a:bodyPr wrap="square" rtlCol="0">
            <a:spAutoFit/>
          </a:bodyPr>
          <a:lstStyle/>
          <a:p>
            <a:pPr algn="ctr" rtl="1"/>
            <a:r>
              <a:rPr lang="ar-SA" sz="5400" b="1" dirty="0">
                <a:effectLst/>
                <a:latin typeface="Trade Gothic Next Cond Hv" panose="020B0906040303020004" pitchFamily="34" charset="0"/>
                <a:ea typeface="Times New Roman" panose="02020603050405020304" pitchFamily="18" charset="0"/>
                <a:cs typeface="Traditional Arabic" panose="02020603050405020304" pitchFamily="18" charset="-78"/>
              </a:rPr>
              <a:t>يو 7: 11</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87486"/>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فكان اليهود يطلبونه في العيد ويقولون "اين ذاك؟"</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198010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8580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يو 6: 15</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87486"/>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كانوا مزمعون أن يأتوا ويخطتفوه ليجعلوه ملكا . . .</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658524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93003"/>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عب 2: 14</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يبيد بالموت ذاك الذي له سلطان الموت أي ابليس ويعتق اولئك الذين خوفا من الموت كانوا جميعا كل حياتهم تحت العبوديّة</a:t>
            </a:r>
            <a:r>
              <a:rPr lang="ar-LB" sz="6000" b="1" dirty="0">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68023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dirty="0">
                    <a:solidFill>
                      <a:srgbClr val="000000"/>
                    </a:solidFill>
                    <a:latin typeface="Calibri" pitchFamily="34" charset="0"/>
                    <a:ea typeface="Arial" pitchFamily="34" charset="0"/>
                    <a:cs typeface="Arial" pitchFamily="34" charset="0"/>
                  </a:rPr>
                  <a:t> </a:t>
                </a:r>
                <a:endParaRPr lang="en-US" dirty="0">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12268200" cy="7086600"/>
          </a:xfrm>
          <a:prstGeom prst="rect">
            <a:avLst/>
          </a:prstGeom>
          <a:noFill/>
          <a:extLst>
            <a:ext uri="{909E8E84-426E-40DD-AFC4-6F175D3DCCD1}">
              <a14:hiddenFill xmlns:a14="http://schemas.microsoft.com/office/drawing/2010/main">
                <a:solidFill>
                  <a:srgbClr val="FFFFFF"/>
                </a:solidFill>
              </a14:hiddenFill>
            </a:ext>
          </a:extLst>
        </p:spPr>
      </p:pic>
      <p:sp>
        <p:nvSpPr>
          <p:cNvPr id="1369" name="TextBox 1368"/>
          <p:cNvSpPr txBox="1"/>
          <p:nvPr/>
        </p:nvSpPr>
        <p:spPr>
          <a:xfrm>
            <a:off x="495300" y="3708737"/>
            <a:ext cx="11125200" cy="1222258"/>
          </a:xfrm>
          <a:prstGeom prst="rect">
            <a:avLst/>
          </a:prstGeom>
          <a:noFill/>
        </p:spPr>
        <p:txBody>
          <a:bodyPr wrap="square" rtlCol="0">
            <a:spAutoFit/>
          </a:bodyPr>
          <a:lstStyle/>
          <a:p>
            <a:pPr marL="0" marR="0" algn="ctr" rtl="1">
              <a:lnSpc>
                <a:spcPct val="115000"/>
              </a:lnSpc>
              <a:spcBef>
                <a:spcPts val="0"/>
              </a:spcBef>
              <a:spcAft>
                <a:spcPts val="0"/>
              </a:spcAft>
            </a:pPr>
            <a:r>
              <a:rPr lang="ar-SA" sz="6600" b="1" dirty="0">
                <a:effectLst/>
                <a:latin typeface="Trade Gothic Next Light" panose="020B0604020202020204" pitchFamily="34" charset="0"/>
                <a:ea typeface="Times New Roman" panose="02020603050405020304" pitchFamily="18" charset="0"/>
                <a:cs typeface="Traditional Arabic" panose="02020603050405020304" pitchFamily="18" charset="-78"/>
              </a:rPr>
              <a:t>لوقا 19: 11-</a:t>
            </a:r>
            <a:r>
              <a:rPr lang="ar-LB" sz="6600" b="1" dirty="0">
                <a:effectLst/>
                <a:latin typeface="Trade Gothic Next Light" panose="020B0604020202020204" pitchFamily="34" charset="0"/>
                <a:ea typeface="Times New Roman" panose="02020603050405020304" pitchFamily="18" charset="0"/>
                <a:cs typeface="Traditional Arabic" panose="02020603050405020304" pitchFamily="18" charset="-78"/>
              </a:rPr>
              <a:t>2</a:t>
            </a:r>
            <a:r>
              <a:rPr lang="ar-SA" sz="6600" b="1" dirty="0">
                <a:effectLst/>
                <a:latin typeface="Trade Gothic Next Light" panose="020B0604020202020204" pitchFamily="34" charset="0"/>
                <a:ea typeface="Times New Roman" panose="02020603050405020304" pitchFamily="18" charset="0"/>
                <a:cs typeface="Traditional Arabic" panose="02020603050405020304" pitchFamily="18" charset="-78"/>
              </a:rPr>
              <a:t>7</a:t>
            </a:r>
            <a:endParaRPr lang="en-US" sz="6600" b="1" dirty="0">
              <a:effectLst/>
              <a:latin typeface="Trade Gothic Next Light" panose="020B0604020202020204" pitchFamily="34" charset="0"/>
              <a:ea typeface="Calibri" panose="020F0502020204030204" pitchFamily="34" charset="0"/>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607CA1FC-D7A4-42D0-B074-B4BFF5161E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784" y="646584"/>
            <a:ext cx="1258416" cy="1258416"/>
          </a:xfrm>
          <a:prstGeom prst="rect">
            <a:avLst/>
          </a:prstGeom>
        </p:spPr>
      </p:pic>
    </p:spTree>
    <p:extLst>
      <p:ext uri="{BB962C8B-B14F-4D97-AF65-F5344CB8AC3E}">
        <p14:creationId xmlns:p14="http://schemas.microsoft.com/office/powerpoint/2010/main" val="2208082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7687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كو 2: 15</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87486"/>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جرد الرياسات والسلاطين اشهرهم جهارا ظافرا بهم فيه</a:t>
            </a:r>
            <a:r>
              <a:rPr lang="ar-LB"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963328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93003"/>
            <a:ext cx="6495198" cy="923330"/>
          </a:xfrm>
          <a:prstGeom prst="rect">
            <a:avLst/>
          </a:prstGeom>
          <a:noFill/>
        </p:spPr>
        <p:txBody>
          <a:bodyPr wrap="square" rtlCol="0">
            <a:spAutoFit/>
          </a:bodyPr>
          <a:lstStyle/>
          <a:p>
            <a:pPr algn="ctr" rtl="1"/>
            <a:r>
              <a:rPr lang="ar-SA" sz="5400" b="1" dirty="0">
                <a:effectLst/>
                <a:latin typeface="Trade Gothic Next Cond" panose="020B0506040303020004" pitchFamily="34" charset="0"/>
                <a:ea typeface="Times New Roman" panose="02020603050405020304" pitchFamily="18" charset="0"/>
                <a:cs typeface="Traditional Arabic" panose="02020603050405020304" pitchFamily="18" charset="-78"/>
              </a:rPr>
              <a:t>في 2: 9-11</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واعطاه اسما فوق كل اسم لكي تجثو باسم يسوع كل ركبة في السماء وعلى الارض ويعترف كل لسان أن يسوع المسيح هو رب لمجد الله الآب</a:t>
            </a:r>
            <a:r>
              <a:rPr lang="ar-LB" sz="6000" b="1" dirty="0">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4269142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عب 1: 3</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هو بهاء مجده ورسم جوهره وحامل كل الاشياء بكلمة قدرته، بعد ما صنع بنفسه تطهيرا لخطايانا، جلس في يمين العظمة في الاعالي</a:t>
            </a:r>
            <a:r>
              <a:rPr lang="ar-LB"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402998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7687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رؤ 1: 5</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87486"/>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ومن يسوع الشاهد الامين، البكر من الاموات، ورئيس ملوك الأرض . . . </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424391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7687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دا 7: 27</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87486"/>
            <a:ext cx="11331950" cy="3951514"/>
          </a:xfrm>
        </p:spPr>
        <p:txBody>
          <a:bodyPr>
            <a:noAutofit/>
          </a:bodyPr>
          <a:lstStyle/>
          <a:p>
            <a:pPr marL="0" marR="0" indent="0" algn="r" rtl="1">
              <a:spcBef>
                <a:spcPts val="0"/>
              </a:spcBef>
              <a:spcAft>
                <a:spcPts val="0"/>
              </a:spcAft>
              <a:buNone/>
            </a:pPr>
            <a:r>
              <a:rPr lang="ar-SA" sz="6600" b="1" dirty="0">
                <a:effectLst/>
                <a:latin typeface="Traditional Arabic" panose="02020603050405020304" pitchFamily="18" charset="-78"/>
                <a:ea typeface="Times New Roman" panose="02020603050405020304" pitchFamily="18" charset="0"/>
                <a:cs typeface="Traditional Arabic" panose="02020603050405020304" pitchFamily="18" charset="-78"/>
              </a:rPr>
              <a:t>ملكوته ملكوت ابدي وجميع السلاطين إياه يعبدون ويطيعون</a:t>
            </a:r>
            <a:r>
              <a:rPr lang="ar-LB" sz="6600" b="1" dirty="0">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6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99069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e Gothic Next" panose="020B0503040303020004" pitchFamily="34" charset="0"/>
                <a:ea typeface="Times New Roman" panose="02020603050405020304" pitchFamily="18" charset="0"/>
                <a:cs typeface="Traditional Arabic" panose="02020603050405020304" pitchFamily="18" charset="-78"/>
              </a:rPr>
              <a:t>عب 1: 3</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هو بهاء مجده ورسم جوهره وحامل كل الاشياء بكلمة قدرته، بعد ما صنع بنفسه تطهيرا لخطايانا، جلس في يمين العظمة في الاعالي</a:t>
            </a:r>
            <a:r>
              <a:rPr lang="ar-LB"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780536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657600"/>
            <a:ext cx="11331950" cy="3951514"/>
          </a:xfrm>
        </p:spPr>
        <p:txBody>
          <a:bodyPr>
            <a:noAutofit/>
          </a:bodyPr>
          <a:lstStyle/>
          <a:p>
            <a:pPr marL="0" marR="0" indent="0" algn="ctr" rtl="1">
              <a:spcBef>
                <a:spcPts val="0"/>
              </a:spcBef>
              <a:spcAft>
                <a:spcPts val="0"/>
              </a:spcAft>
              <a:buNone/>
            </a:pPr>
            <a:r>
              <a:rPr lang="ar-SA" sz="6000" b="1" dirty="0">
                <a:effectLst/>
                <a:latin typeface="Trade Gothic Next Light" panose="020B0403040303020004" pitchFamily="34" charset="0"/>
                <a:ea typeface="Times New Roman" panose="02020603050405020304" pitchFamily="18" charset="0"/>
                <a:cs typeface="Traditional Arabic" panose="02020603050405020304" pitchFamily="18" charset="-78"/>
              </a:rPr>
              <a:t>ثانيا</a:t>
            </a:r>
            <a:r>
              <a:rPr lang="ar-LB" sz="6000" b="1" dirty="0">
                <a:latin typeface="Trade Gothic Next Light" panose="020B0403040303020004" pitchFamily="34" charset="0"/>
                <a:ea typeface="Times New Roman" panose="02020603050405020304" pitchFamily="18" charset="0"/>
                <a:cs typeface="Traditional Arabic" panose="02020603050405020304" pitchFamily="18" charset="-78"/>
              </a:rPr>
              <a:t>ً</a:t>
            </a:r>
            <a:r>
              <a:rPr lang="ar-SA" sz="6000" b="1" dirty="0">
                <a:effectLst/>
                <a:latin typeface="Trade Gothic Next Light" panose="020B0403040303020004" pitchFamily="34" charset="0"/>
                <a:ea typeface="Times New Roman" panose="02020603050405020304" pitchFamily="18" charset="0"/>
                <a:cs typeface="Traditional Arabic" panose="02020603050405020304" pitchFamily="18" charset="-78"/>
              </a:rPr>
              <a:t>. الملك الأبد</a:t>
            </a:r>
            <a:r>
              <a:rPr lang="ar-LB" sz="6000" b="1" dirty="0">
                <a:effectLst/>
                <a:latin typeface="Trade Gothic Next Light" panose="020B0403040303020004" pitchFamily="34" charset="0"/>
                <a:ea typeface="Times New Roman" panose="02020603050405020304" pitchFamily="18" charset="0"/>
                <a:cs typeface="Traditional Arabic" panose="02020603050405020304" pitchFamily="18" charset="-78"/>
              </a:rPr>
              <a:t>ّ</a:t>
            </a:r>
            <a:r>
              <a:rPr lang="ar-SA" sz="6000" b="1" dirty="0">
                <a:effectLst/>
                <a:latin typeface="Trade Gothic Next Light" panose="020B0403040303020004" pitchFamily="34" charset="0"/>
                <a:ea typeface="Times New Roman" panose="02020603050405020304" pitchFamily="18" charset="0"/>
                <a:cs typeface="Traditional Arabic" panose="02020603050405020304" pitchFamily="18" charset="-78"/>
              </a:rPr>
              <a:t>ي الذي سيأتي ثانية</a:t>
            </a:r>
            <a:endParaRPr lang="en-US" sz="6000" dirty="0">
              <a:effectLst/>
              <a:latin typeface="Trade Gothic Next Light" panose="020B0403040303020004" pitchFamily="34"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152717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متى 24: 25و26</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048000"/>
            <a:ext cx="11331950" cy="3951514"/>
          </a:xfrm>
        </p:spPr>
        <p:txBody>
          <a:bodyPr>
            <a:noAutofit/>
          </a:bodyPr>
          <a:lstStyle/>
          <a:p>
            <a:pPr marL="0" marR="0" indent="0" algn="r" rtl="1">
              <a:spcBef>
                <a:spcPts val="0"/>
              </a:spcBef>
              <a:spcAft>
                <a:spcPts val="0"/>
              </a:spcAft>
              <a:buNone/>
            </a:pPr>
            <a:r>
              <a:rPr lang="ar-SA" sz="5800" b="1" dirty="0">
                <a:effectLst/>
                <a:latin typeface="Traditional Arabic" panose="02020603050405020304" pitchFamily="18" charset="-78"/>
                <a:ea typeface="Times New Roman" panose="02020603050405020304" pitchFamily="18" charset="0"/>
                <a:cs typeface="Traditional Arabic" panose="02020603050405020304" pitchFamily="18" charset="-78"/>
              </a:rPr>
              <a:t>فأن قالوا لكم ها هو في البريّة لا تخرجوا ها هو في المخادع فلا تصدقوا لانه كما ان البرق يخرج من المشارق ويظهر الى المغارب هكذا يكون ايضا مجيء ابن الانسان</a:t>
            </a:r>
            <a:r>
              <a:rPr lang="en-US" sz="58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58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777285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isa Offc Serif Pro Thin" panose="02010404030101010102" pitchFamily="2" charset="0"/>
                <a:ea typeface="Times New Roman" panose="02020603050405020304" pitchFamily="18" charset="0"/>
                <a:cs typeface="Traditional Arabic" panose="02020603050405020304" pitchFamily="18" charset="-78"/>
              </a:rPr>
              <a:t>يو 14: 3</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600" b="1" dirty="0">
                <a:effectLst/>
                <a:latin typeface="Traditional Arabic" panose="02020603050405020304" pitchFamily="18" charset="-78"/>
                <a:ea typeface="Times New Roman" panose="02020603050405020304" pitchFamily="18" charset="0"/>
                <a:cs typeface="Traditional Arabic" panose="02020603050405020304" pitchFamily="18" charset="-78"/>
              </a:rPr>
              <a:t>آتي أيضا وآخذكم إليّ حتى حيث اكون انا تكونون انتم ايضا</a:t>
            </a:r>
            <a:r>
              <a:rPr lang="en-US" sz="66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6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976062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اع 3: 21</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أن السماء تقبله إلى ازمنة رد كل شيء التي تكلم عنها الله بفم جميع انبيائه القديسين منذ الدهر</a:t>
            </a:r>
            <a:r>
              <a:rPr lang="en-US"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 </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540784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35086"/>
            <a:ext cx="11331950" cy="3951514"/>
          </a:xfrm>
        </p:spPr>
        <p:txBody>
          <a:bodyPr>
            <a:noAutofit/>
          </a:bodyPr>
          <a:lstStyle/>
          <a:p>
            <a:pPr marL="0" marR="0" indent="0" algn="r" rtl="1">
              <a:spcBef>
                <a:spcPts val="0"/>
              </a:spcBef>
              <a:spcAft>
                <a:spcPts val="0"/>
              </a:spcAft>
              <a:buNone/>
            </a:pPr>
            <a:r>
              <a:rPr lang="ar-SA" sz="6000" b="1" dirty="0">
                <a:effectLst/>
                <a:latin typeface="Times New Roman" panose="02020603050405020304" pitchFamily="18" charset="0"/>
                <a:ea typeface="Times New Roman" panose="02020603050405020304" pitchFamily="18" charset="0"/>
                <a:cs typeface="Traditional Arabic" panose="02020603050405020304" pitchFamily="18" charset="-78"/>
              </a:rPr>
              <a:t>11وَإِذْ كَانُوا يَسْمَعُونَ هَذَا عَادَ فَقَالَ مَثَلاً لأَنَّهُ كَانَ قَرِيباً مِنْ أُورُشَلِيمَ وَكَانُوا يَظُنُّونَ أَنَّ مَلَكُوتَ اللهِ عَتِيدٌ أَنْ يَظْهَرَ فِي الْحَالِ. </a:t>
            </a:r>
            <a:endParaRPr lang="en-US" sz="60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333557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اف 1: 10</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إذ عرفنا بسر مشيئته حسب مسرته التي قصدها في نفسه لتدبير ملء الأزمنة ليجمع كل شيء في المسيح ما في السموات وما على الارض في ذاك. </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876944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في 3: 21</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سيغيّر شكل تواضعنا ليكون على صورة جسد مجده، بحسب عمل استطاعته أن يخضع لنفسه كل شيء</a:t>
            </a:r>
            <a:r>
              <a:rPr lang="en-US"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 </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601851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في 3: 20</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فإن سيرتنا نحن هي في السماوات التي منها ايضا ننتظر مخلصا هو الرب يسوع المسيح</a:t>
            </a:r>
            <a:r>
              <a:rPr lang="en-US" sz="6000" b="1" dirty="0">
                <a:latin typeface="Traditional Arabic" panose="02020603050405020304" pitchFamily="18" charset="-78"/>
                <a:ea typeface="Times New Roman" panose="02020603050405020304" pitchFamily="18" charset="0"/>
                <a:cs typeface="Traditional Arabic" panose="02020603050405020304" pitchFamily="18" charset="-78"/>
              </a:rPr>
              <a:t>.</a:t>
            </a: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 </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4068062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657600"/>
            <a:ext cx="11331950" cy="3951514"/>
          </a:xfrm>
        </p:spPr>
        <p:txBody>
          <a:bodyPr>
            <a:noAutofit/>
          </a:bodyPr>
          <a:lstStyle/>
          <a:p>
            <a:pPr marL="0" marR="0" indent="0" algn="ctr" rtl="1">
              <a:spcBef>
                <a:spcPts val="0"/>
              </a:spcBef>
              <a:spcAft>
                <a:spcPts val="0"/>
              </a:spcAft>
              <a:buNone/>
            </a:pPr>
            <a:r>
              <a:rPr lang="ar-SA" sz="6000" b="1" dirty="0">
                <a:effectLst/>
                <a:latin typeface="Trade Gothic Next Heavy" panose="020B0903040303020004" pitchFamily="34" charset="0"/>
                <a:ea typeface="Times New Roman" panose="02020603050405020304" pitchFamily="18" charset="0"/>
                <a:cs typeface="Traditional Arabic" panose="02020603050405020304" pitchFamily="18" charset="-78"/>
              </a:rPr>
              <a:t>ثالثا</a:t>
            </a:r>
            <a:r>
              <a:rPr lang="ar-LB" sz="6000" b="1" dirty="0">
                <a:effectLst/>
                <a:latin typeface="Trade Gothic Next Heavy" panose="020B0903040303020004" pitchFamily="34" charset="0"/>
                <a:ea typeface="Times New Roman" panose="02020603050405020304" pitchFamily="18" charset="0"/>
                <a:cs typeface="Traditional Arabic" panose="02020603050405020304" pitchFamily="18" charset="-78"/>
              </a:rPr>
              <a:t>ً</a:t>
            </a:r>
            <a:r>
              <a:rPr lang="ar-SA" sz="6000" b="1" dirty="0">
                <a:effectLst/>
                <a:latin typeface="Trade Gothic Next Heavy" panose="020B0903040303020004" pitchFamily="34" charset="0"/>
                <a:ea typeface="Times New Roman" panose="02020603050405020304" pitchFamily="18" charset="0"/>
                <a:cs typeface="Traditional Arabic" panose="02020603050405020304" pitchFamily="18" charset="-78"/>
              </a:rPr>
              <a:t>. الملك الأبد</a:t>
            </a:r>
            <a:r>
              <a:rPr lang="ar-LB" sz="6000" b="1" dirty="0">
                <a:effectLst/>
                <a:latin typeface="Trade Gothic Next Heavy" panose="020B0903040303020004" pitchFamily="34" charset="0"/>
                <a:ea typeface="Times New Roman" panose="02020603050405020304" pitchFamily="18" charset="0"/>
                <a:cs typeface="Traditional Arabic" panose="02020603050405020304" pitchFamily="18" charset="-78"/>
              </a:rPr>
              <a:t>ّ</a:t>
            </a:r>
            <a:r>
              <a:rPr lang="ar-SA" sz="6000" b="1" dirty="0">
                <a:effectLst/>
                <a:latin typeface="Trade Gothic Next Heavy" panose="020B0903040303020004" pitchFamily="34" charset="0"/>
                <a:ea typeface="Times New Roman" panose="02020603050405020304" pitchFamily="18" charset="0"/>
                <a:cs typeface="Traditional Arabic" panose="02020603050405020304" pitchFamily="18" charset="-78"/>
              </a:rPr>
              <a:t>ي الذي سيأتي ثانية ليحاكم</a:t>
            </a:r>
            <a:endParaRPr lang="en-US" sz="6000" dirty="0">
              <a:effectLst/>
              <a:latin typeface="Trade Gothic Next Heavy" panose="020B0903040303020004" pitchFamily="34"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4063731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1تس 2: 4</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600" b="1" dirty="0">
                <a:effectLst/>
                <a:latin typeface="Traditional Arabic" panose="02020603050405020304" pitchFamily="18" charset="-78"/>
                <a:ea typeface="Times New Roman" panose="02020603050405020304" pitchFamily="18" charset="0"/>
                <a:cs typeface="Traditional Arabic" panose="02020603050405020304" pitchFamily="18" charset="-78"/>
              </a:rPr>
              <a:t>بل كما استحسنا من الله أن نؤتمن على الانجيل هكذا نتكلم لا كأننا نرضي الناس بل الله الذي يختبر قلوبنا</a:t>
            </a:r>
            <a:r>
              <a:rPr lang="en-US" sz="6600" b="1" dirty="0">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6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112172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1تيم 1: 11</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439886"/>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حسب انجيل مجد الله المبارك الذي اؤتمنت أنا عليه. </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4072636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ا</a:t>
            </a:r>
            <a:r>
              <a:rPr lang="en-US" sz="5400" b="1" dirty="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تيم 6: 20</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7200" b="1" dirty="0">
                <a:effectLst/>
                <a:latin typeface="Traditional Arabic" panose="02020603050405020304" pitchFamily="18" charset="-78"/>
                <a:ea typeface="Times New Roman" panose="02020603050405020304" pitchFamily="18" charset="0"/>
                <a:cs typeface="Traditional Arabic" panose="02020603050405020304" pitchFamily="18" charset="-78"/>
              </a:rPr>
              <a:t>يا تيموثاوس احفظ الوديعة . . </a:t>
            </a:r>
            <a:r>
              <a:rPr lang="en-US" sz="72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72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9926644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ا</a:t>
            </a:r>
            <a:r>
              <a:rPr lang="en-US"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كو 15: 25</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لأنه يجب أن يملك حتى يضع جميع الاعداء تحت قدميه</a:t>
            </a:r>
            <a:r>
              <a:rPr lang="en-US"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814435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عب 10: 29</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فكم عقابا اشر تظنون انه يحسب مستحقا من داس ابن الله وحسب دم العهد الذي قدس به دنسا وازدرى بروح النعمة؟</a:t>
            </a:r>
            <a:r>
              <a:rPr lang="en-US"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467669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657600"/>
            <a:ext cx="11331950" cy="3951514"/>
          </a:xfrm>
        </p:spPr>
        <p:txBody>
          <a:bodyPr>
            <a:noAutofit/>
          </a:bodyPr>
          <a:lstStyle/>
          <a:p>
            <a:pPr marL="0" marR="0" indent="0" algn="ctr" rtl="1">
              <a:spcBef>
                <a:spcPts val="0"/>
              </a:spcBef>
              <a:spcAft>
                <a:spcPts val="0"/>
              </a:spcAft>
              <a:buNone/>
            </a:pPr>
            <a:r>
              <a:rPr lang="ar-SA" sz="6000" b="1" dirty="0">
                <a:effectLst/>
                <a:latin typeface="Times New Roman" panose="02020603050405020304" pitchFamily="18" charset="0"/>
                <a:ea typeface="Times New Roman" panose="02020603050405020304" pitchFamily="18" charset="0"/>
                <a:cs typeface="Traditional Arabic" panose="02020603050405020304" pitchFamily="18" charset="-78"/>
              </a:rPr>
              <a:t>رابعا</a:t>
            </a:r>
            <a:r>
              <a:rPr lang="ar-LB" sz="6000" b="1" dirty="0">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6000" b="1" dirty="0">
                <a:effectLst/>
                <a:latin typeface="Times New Roman" panose="02020603050405020304" pitchFamily="18" charset="0"/>
                <a:ea typeface="Times New Roman" panose="02020603050405020304" pitchFamily="18" charset="0"/>
                <a:cs typeface="Traditional Arabic" panose="02020603050405020304" pitchFamily="18" charset="-78"/>
              </a:rPr>
              <a:t>. الملك الأبد</a:t>
            </a:r>
            <a:r>
              <a:rPr lang="ar-LB" sz="6000" b="1">
                <a:latin typeface="Times New Roman" panose="02020603050405020304" pitchFamily="18" charset="0"/>
                <a:ea typeface="Times New Roman" panose="02020603050405020304" pitchFamily="18" charset="0"/>
                <a:cs typeface="Traditional Arabic" panose="02020603050405020304" pitchFamily="18" charset="-78"/>
              </a:rPr>
              <a:t>ّ</a:t>
            </a:r>
            <a:r>
              <a:rPr lang="ar-SA" sz="6000" b="1">
                <a:effectLst/>
                <a:latin typeface="Times New Roman" panose="02020603050405020304" pitchFamily="18" charset="0"/>
                <a:ea typeface="Times New Roman" panose="02020603050405020304" pitchFamily="18" charset="0"/>
                <a:cs typeface="Traditional Arabic" panose="02020603050405020304" pitchFamily="18" charset="-78"/>
              </a:rPr>
              <a:t>ي </a:t>
            </a:r>
            <a:r>
              <a:rPr lang="ar-SA" sz="6000" b="1" dirty="0">
                <a:effectLst/>
                <a:latin typeface="Times New Roman" panose="02020603050405020304" pitchFamily="18" charset="0"/>
                <a:ea typeface="Times New Roman" panose="02020603050405020304" pitchFamily="18" charset="0"/>
                <a:cs typeface="Traditional Arabic" panose="02020603050405020304" pitchFamily="18" charset="-78"/>
              </a:rPr>
              <a:t>الذي سيأتي ثانية سيحكم إلى الأبد</a:t>
            </a:r>
            <a:endParaRPr lang="en-US" sz="60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20970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11286"/>
            <a:ext cx="11331950" cy="3951514"/>
          </a:xfrm>
        </p:spPr>
        <p:txBody>
          <a:bodyPr>
            <a:noAutofit/>
          </a:bodyPr>
          <a:lstStyle/>
          <a:p>
            <a:pPr marL="0" marR="0" indent="0" algn="r" rtl="1">
              <a:spcBef>
                <a:spcPts val="0"/>
              </a:spcBef>
              <a:spcAft>
                <a:spcPts val="0"/>
              </a:spcAft>
              <a:buNone/>
            </a:pPr>
            <a:r>
              <a:rPr lang="ar-SA" sz="6000" b="1" dirty="0">
                <a:effectLst/>
                <a:latin typeface="Times New Roman" panose="02020603050405020304" pitchFamily="18" charset="0"/>
                <a:ea typeface="Times New Roman" panose="02020603050405020304" pitchFamily="18" charset="0"/>
                <a:cs typeface="Traditional Arabic" panose="02020603050405020304" pitchFamily="18" charset="-78"/>
              </a:rPr>
              <a:t>12فَقَالَ: «إِنْسَانٌ شَرِيفُ الْجِنْسِ ذَهَبَ إِلَى كُورَةٍ بَعِيدَةٍ لِيَأْخُذَ لِنَفْسِهِ مُلْكاً وَيَرْجِعَ. 13فَدَعَا عَشَرَةَ عَبِيدٍ لَهُ وَأَعْطَاهُمْ عَشَرَةَ أَمْنَاءٍ وَقَالَ لَهُمْ: تَاجِرُوا حَتَّى آتِيَ. </a:t>
            </a:r>
            <a:endParaRPr lang="en-US" sz="60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805029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لو 1: 31-33</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2906486"/>
            <a:ext cx="11331950" cy="3951514"/>
          </a:xfrm>
        </p:spPr>
        <p:txBody>
          <a:bodyPr>
            <a:noAutofit/>
          </a:bodyPr>
          <a:lstStyle/>
          <a:p>
            <a:pPr marL="0" marR="0" indent="0" algn="r" rtl="1">
              <a:spcBef>
                <a:spcPts val="0"/>
              </a:spcBef>
              <a:spcAft>
                <a:spcPts val="0"/>
              </a:spcAft>
              <a:buNone/>
            </a:pPr>
            <a:r>
              <a:rPr lang="ar-SA" sz="5800" b="1" dirty="0">
                <a:effectLst/>
                <a:latin typeface="Traditional Arabic" panose="02020603050405020304" pitchFamily="18" charset="-78"/>
                <a:ea typeface="Times New Roman" panose="02020603050405020304" pitchFamily="18" charset="0"/>
                <a:cs typeface="Traditional Arabic" panose="02020603050405020304" pitchFamily="18" charset="-78"/>
              </a:rPr>
              <a:t>ها انت ستحبلين وتلدين ابنا وتسمينه يسوع، هذا يكون عظيما وابن العلي يدعى ويعطيه الرب الإله كرسي داود ابيه ويملك على بيت يعقوب إلى الأبد ولن يكون لملكه نهاية</a:t>
            </a:r>
            <a:r>
              <a:rPr lang="en-US" sz="58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58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7552359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en-US" sz="5400" b="1" dirty="0">
                <a:latin typeface="Traditional Arabic" panose="02020603050405020304" pitchFamily="18" charset="-78"/>
                <a:ea typeface="Times New Roman" panose="02020603050405020304" pitchFamily="18" charset="0"/>
                <a:cs typeface="Traditional Arabic" panose="02020603050405020304" pitchFamily="18" charset="-78"/>
              </a:rPr>
              <a:t> </a:t>
            </a:r>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2</a:t>
            </a:r>
            <a:r>
              <a:rPr lang="en-US"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تم 2: 12</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"نعما ايها العبد الصالح، لأنك كنت امينا في القليل فليكن لك سلطان على عشر مدن"، "وكن انت على خمس مدن". "إن كنّا نصبر فسنملك ايضا معه</a:t>
            </a:r>
            <a:r>
              <a:rPr lang="en-US"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39481996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رؤ 5: 9-11</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مستحق انت ان تأخذ السفر وتفتح ختومه لانك ذبحت واشتريتنا لله بدمك من كل قبيلة ولسان وشعب وامة وجعلتنا لالهنا ملوكا وكنهة فسنملك على الارض</a:t>
            </a:r>
            <a:r>
              <a:rPr lang="en-US"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749782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متى 19: 27-28</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600" b="1" dirty="0">
                <a:effectLst/>
                <a:latin typeface="Traditional Arabic" panose="02020603050405020304" pitchFamily="18" charset="-78"/>
                <a:ea typeface="Times New Roman" panose="02020603050405020304" pitchFamily="18" charset="0"/>
                <a:cs typeface="Traditional Arabic" panose="02020603050405020304" pitchFamily="18" charset="-78"/>
              </a:rPr>
              <a:t>فاجاب بطرس وقال له: ها نحن قد تركنا كل شيء وتبعناك فماذا يكون لنا؟ فقال لهم يسوع الحق اقول لكم انكم انتم الذين تبعتموني في التجديد</a:t>
            </a:r>
            <a:r>
              <a:rPr lang="en-US" sz="66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6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6346505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imes New Roman" panose="02020603050405020304" pitchFamily="18" charset="0"/>
                <a:ea typeface="Times New Roman" panose="02020603050405020304" pitchFamily="18" charset="0"/>
                <a:cs typeface="Traditional Arabic" panose="02020603050405020304" pitchFamily="18" charset="-78"/>
              </a:rPr>
              <a:t>متى 19: 27-28</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متى جلس ابن الانسان على كرسي مجده تجلسون انتم ايضا على اثني عشر كرسيا تدينون اسباط اسرائيل الاثني عشر</a:t>
            </a:r>
            <a:r>
              <a:rPr lang="en-US"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067513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1</a:t>
            </a:r>
            <a:r>
              <a:rPr lang="en-US"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بط 5: 1</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أنا الشيخ رفيقهم والشاهد لآلام المسيح وشريك المجد العتيد أن يعلن</a:t>
            </a:r>
            <a:r>
              <a:rPr lang="en-US"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8750188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600670"/>
            <a:ext cx="6495198" cy="923330"/>
          </a:xfrm>
          <a:prstGeom prst="rect">
            <a:avLst/>
          </a:prstGeom>
          <a:noFill/>
        </p:spPr>
        <p:txBody>
          <a:bodyPr wrap="square" rtlCol="0">
            <a:spAutoFit/>
          </a:bodyPr>
          <a:lstStyle/>
          <a:p>
            <a:pPr algn="ctr" rtl="1"/>
            <a:r>
              <a:rPr lang="ar-SA" sz="5400" b="1" dirty="0">
                <a:effectLst/>
                <a:latin typeface="Traditional Arabic" panose="02020603050405020304" pitchFamily="18" charset="-78"/>
                <a:ea typeface="Times New Roman" panose="02020603050405020304" pitchFamily="18" charset="0"/>
                <a:cs typeface="Traditional Arabic" panose="02020603050405020304" pitchFamily="18" charset="-78"/>
              </a:rPr>
              <a:t>رو 8: 18</a:t>
            </a:r>
            <a:endParaRPr lang="en-US" sz="54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إن آلام الزمان الحاضر لا تقاس بالمجد العتيد أن يستعلن فيها</a:t>
            </a:r>
            <a:r>
              <a:rPr lang="en-US" sz="6000" b="1"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6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55296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11286"/>
            <a:ext cx="11331950" cy="3951514"/>
          </a:xfrm>
        </p:spPr>
        <p:txBody>
          <a:bodyPr>
            <a:noAutofit/>
          </a:bodyPr>
          <a:lstStyle/>
          <a:p>
            <a:pPr marL="0" marR="0" indent="0" algn="r" rtl="1">
              <a:spcBef>
                <a:spcPts val="0"/>
              </a:spcBef>
              <a:spcAft>
                <a:spcPts val="0"/>
              </a:spcAft>
              <a:buNone/>
            </a:pPr>
            <a:r>
              <a:rPr lang="ar-SA" sz="6600" b="1" dirty="0">
                <a:effectLst/>
                <a:latin typeface="Times New Roman" panose="02020603050405020304" pitchFamily="18" charset="0"/>
                <a:ea typeface="Times New Roman" panose="02020603050405020304" pitchFamily="18" charset="0"/>
                <a:cs typeface="Traditional Arabic" panose="02020603050405020304" pitchFamily="18" charset="-78"/>
              </a:rPr>
              <a:t>14وَأَمَّا أَهْلُ مَدِينَتِهِ فَكَانُوا يُبْغِضُونَهُ فَأَرْسَلُوا وَرَاءَهُ سَفَارَةً قَائِلِينَ: لاَ نُرِيدُ أَنَّ هَذَا يَمْلِكُ عَلَيْنَا. </a:t>
            </a:r>
            <a:endParaRPr lang="en-US" sz="66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012916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200400"/>
            <a:ext cx="11331950" cy="3951514"/>
          </a:xfrm>
        </p:spPr>
        <p:txBody>
          <a:bodyPr>
            <a:noAutofit/>
          </a:bodyPr>
          <a:lstStyle/>
          <a:p>
            <a:pPr marL="0" marR="0" indent="0" algn="r" rtl="1">
              <a:spcBef>
                <a:spcPts val="0"/>
              </a:spcBef>
              <a:spcAft>
                <a:spcPts val="0"/>
              </a:spcAft>
              <a:buNone/>
            </a:pPr>
            <a:r>
              <a:rPr lang="ar-SA" sz="6600" b="1" dirty="0">
                <a:effectLst/>
                <a:latin typeface="Times New Roman" panose="02020603050405020304" pitchFamily="18" charset="0"/>
                <a:ea typeface="Times New Roman" panose="02020603050405020304" pitchFamily="18" charset="0"/>
                <a:cs typeface="Traditional Arabic" panose="02020603050405020304" pitchFamily="18" charset="-78"/>
              </a:rPr>
              <a:t>15وَلَمَّا رَجَعَ بَعْدَمَا أَخَذَ الْمُلْكَ أَمَرَ أَنْ يُدْعَى إِلَيْهِ أُولَئِكَ الْعَبِيدُ الَّذِينَ أَعْطَاهُمُ الْفِضَّةَ لِيَعْرِفَ بِمَا تَاجَرَ كُلُّ وَاحِدٍ. </a:t>
            </a:r>
            <a:endParaRPr lang="en-US" sz="66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173157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imes New Roman" panose="02020603050405020304" pitchFamily="18" charset="0"/>
                <a:ea typeface="Times New Roman" panose="02020603050405020304" pitchFamily="18" charset="0"/>
                <a:cs typeface="Traditional Arabic" panose="02020603050405020304" pitchFamily="18" charset="-78"/>
              </a:rPr>
              <a:t>16فَجَاءَ الأَوَّلُ قَائِلاً: يَا سَيِّدُ مَنَاكَ رَبِحَ عَشَرَةَ أَمْنَاءٍ. 17فَقَالَ لَهُ: نِعِمَّا أَيُّهَا الْعَبْدُ الصَّالِحُ لأَنَّكَ كُنْتَ أَمِيناً فِي الْقَلِيلِ فَلْيَكُنْ لَكَ سُلْطَانٌ عَلَى عَشْرِ مُدُنٍ. </a:t>
            </a:r>
            <a:endParaRPr lang="en-US" sz="60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859893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600" b="1" dirty="0">
                <a:effectLst/>
                <a:latin typeface="Times New Roman" panose="02020603050405020304" pitchFamily="18" charset="0"/>
                <a:ea typeface="Times New Roman" panose="02020603050405020304" pitchFamily="18" charset="0"/>
                <a:cs typeface="Traditional Arabic" panose="02020603050405020304" pitchFamily="18" charset="-78"/>
              </a:rPr>
              <a:t>18ثُمَّ جَاءَ الثَّانِي قَائِلاً: يَا سَيِّدُ مَنَاكَ عَمِلَ خَمْسَةَ أَمْنَاءٍ. 19فَقَالَ لِهَذَا أَيْضاً: وَكُنْ أَنْتَ عَلَى خَمْسِ مُدُنٍ. </a:t>
            </a:r>
            <a:endParaRPr lang="en-US" sz="66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160825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896202" y="457200"/>
            <a:ext cx="6495198" cy="1569660"/>
          </a:xfrm>
          <a:prstGeom prst="rect">
            <a:avLst/>
          </a:prstGeom>
          <a:noFill/>
        </p:spPr>
        <p:txBody>
          <a:bodyPr wrap="square" rtlCol="0">
            <a:spAutoFit/>
          </a:bodyPr>
          <a:lstStyle/>
          <a:p>
            <a:pPr algn="ctr" rtl="1"/>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المسيح الملك </a:t>
            </a:r>
            <a:br>
              <a:rPr lang="en-US"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48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الذي لم يعرفه التلاميذ </a:t>
            </a:r>
            <a:endParaRPr lang="en-US" sz="4800" b="1" dirty="0">
              <a:latin typeface="Traditional Arabic" panose="02020603050405020304" pitchFamily="18" charset="-78"/>
              <a:cs typeface="Traditional Arabic" panose="02020603050405020304"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04800" y="3124200"/>
            <a:ext cx="11331950" cy="3951514"/>
          </a:xfrm>
        </p:spPr>
        <p:txBody>
          <a:bodyPr>
            <a:noAutofit/>
          </a:bodyPr>
          <a:lstStyle/>
          <a:p>
            <a:pPr marL="0" marR="0" indent="0" algn="r" rtl="1">
              <a:spcBef>
                <a:spcPts val="0"/>
              </a:spcBef>
              <a:spcAft>
                <a:spcPts val="0"/>
              </a:spcAft>
              <a:buNone/>
            </a:pPr>
            <a:r>
              <a:rPr lang="ar-SA" sz="6000" b="1" dirty="0">
                <a:effectLst/>
                <a:latin typeface="Times New Roman" panose="02020603050405020304" pitchFamily="18" charset="0"/>
                <a:ea typeface="Times New Roman" panose="02020603050405020304" pitchFamily="18" charset="0"/>
                <a:cs typeface="Traditional Arabic" panose="02020603050405020304" pitchFamily="18" charset="-78"/>
              </a:rPr>
              <a:t>20ثُمَّ جَاءَ آخَرُ قَائِلاً: يَا سَيِّدُ هُوَذَا مَنَاكَ الَّذِي كَانَ عِنْدِي مَوْضُوعاً فِي مِنْدِيلٍ 21لأَنِّي كُنْتُ أَخَافُ مِنْكَ إِذْ أَنْتَ إِنْسَانٌ صَارِمٌ تَأْخُذُ مَا لَمْ تَضَعْ وَتَحْصُدُ مَا لَمْ تَزْرَعْ. </a:t>
            </a:r>
            <a:endParaRPr lang="en-US" sz="60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680110" y="533400"/>
            <a:ext cx="9223910" cy="1323439"/>
          </a:xfrm>
          <a:prstGeom prst="rect">
            <a:avLst/>
          </a:prstGeom>
        </p:spPr>
        <p:txBody>
          <a:bodyPr wrap="square">
            <a:spAutoFit/>
          </a:bodyPr>
          <a:lstStyle/>
          <a:p>
            <a:pPr algn="r" rtl="1"/>
            <a:endParaRPr lang="en-US" sz="8000" b="1" dirty="0">
              <a:latin typeface="Traditional Arabic" panose="02020603050405020304" pitchFamily="18" charset="-78"/>
              <a:cs typeface="Traditional Arabic" panose="02020603050405020304" pitchFamily="18" charset="-78"/>
            </a:endParaRPr>
          </a:p>
        </p:txBody>
      </p:sp>
      <p:pic>
        <p:nvPicPr>
          <p:cNvPr id="7" name="Picture 6" descr="A picture containing room&#10;&#10;Description automatically generated">
            <a:extLst>
              <a:ext uri="{FF2B5EF4-FFF2-40B4-BE49-F238E27FC236}">
                <a16:creationId xmlns:a16="http://schemas.microsoft.com/office/drawing/2014/main" id="{9185CCDE-3CC9-4111-A7C3-112B2C6A62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425" y="565911"/>
            <a:ext cx="1258416" cy="1258416"/>
          </a:xfrm>
          <a:prstGeom prst="rect">
            <a:avLst/>
          </a:prstGeom>
        </p:spPr>
      </p:pic>
    </p:spTree>
    <p:extLst>
      <p:ext uri="{BB962C8B-B14F-4D97-AF65-F5344CB8AC3E}">
        <p14:creationId xmlns:p14="http://schemas.microsoft.com/office/powerpoint/2010/main" val="2606310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2995</TotalTime>
  <Words>1180</Words>
  <Application>Microsoft Office PowerPoint</Application>
  <PresentationFormat>Widescreen</PresentationFormat>
  <Paragraphs>180</Paragraphs>
  <Slides>46</Slides>
  <Notes>44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46</vt:i4>
      </vt:variant>
    </vt:vector>
  </HeadingPairs>
  <TitlesOfParts>
    <vt:vector size="57" baseType="lpstr">
      <vt:lpstr>Arial</vt:lpstr>
      <vt:lpstr>Calibri</vt:lpstr>
      <vt:lpstr>Times New Roman</vt:lpstr>
      <vt:lpstr>Tisa Offc Serif Pro Thin</vt:lpstr>
      <vt:lpstr>Trade Gothic Next</vt:lpstr>
      <vt:lpstr>Trade Gothic Next Cond</vt:lpstr>
      <vt:lpstr>Trade Gothic Next Cond Hv</vt:lpstr>
      <vt:lpstr>Trade Gothic Next Heavy</vt:lpstr>
      <vt:lpstr>Trade Gothic Next Light</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cbbcprojector</cp:lastModifiedBy>
  <cp:revision>532</cp:revision>
  <dcterms:created xsi:type="dcterms:W3CDTF">2014-01-18T13:18:16Z</dcterms:created>
  <dcterms:modified xsi:type="dcterms:W3CDTF">2021-03-28T07:22:57Z</dcterms:modified>
</cp:coreProperties>
</file>