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sldIdLst>
    <p:sldId id="360" r:id="rId2"/>
    <p:sldId id="590" r:id="rId3"/>
    <p:sldId id="790" r:id="rId4"/>
    <p:sldId id="791" r:id="rId5"/>
    <p:sldId id="736" r:id="rId6"/>
    <p:sldId id="792" r:id="rId7"/>
    <p:sldId id="789" r:id="rId8"/>
    <p:sldId id="793" r:id="rId9"/>
    <p:sldId id="800" r:id="rId10"/>
    <p:sldId id="794" r:id="rId11"/>
    <p:sldId id="795" r:id="rId12"/>
    <p:sldId id="796" r:id="rId13"/>
    <p:sldId id="797" r:id="rId14"/>
    <p:sldId id="798" r:id="rId15"/>
    <p:sldId id="799" r:id="rId16"/>
    <p:sldId id="801" r:id="rId17"/>
    <p:sldId id="806" r:id="rId18"/>
    <p:sldId id="807" r:id="rId19"/>
    <p:sldId id="808" r:id="rId20"/>
    <p:sldId id="809" r:id="rId21"/>
    <p:sldId id="810" r:id="rId22"/>
    <p:sldId id="817" r:id="rId23"/>
    <p:sldId id="811" r:id="rId24"/>
    <p:sldId id="812" r:id="rId25"/>
    <p:sldId id="816" r:id="rId26"/>
    <p:sldId id="813" r:id="rId27"/>
    <p:sldId id="814" r:id="rId28"/>
    <p:sldId id="815" r:id="rId2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21" autoAdjust="0"/>
    <p:restoredTop sz="93792" autoAdjust="0"/>
  </p:normalViewPr>
  <p:slideViewPr>
    <p:cSldViewPr>
      <p:cViewPr>
        <p:scale>
          <a:sx n="40" d="100"/>
          <a:sy n="40" d="100"/>
        </p:scale>
        <p:origin x="1572" y="628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FADC29-ADFF-4857-82C3-74B13E9BB903}" type="datetimeFigureOut">
              <a:rPr lang="en-US" smtClean="0"/>
              <a:t>1/2/2021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2F9B93-94F8-410B-94D6-96BC7EC9622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83596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2F9B93-94F8-410B-94D6-96BC7EC9622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264484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2F9B93-94F8-410B-94D6-96BC7EC9622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4506361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2F9B93-94F8-410B-94D6-96BC7EC9622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8199793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2F9B93-94F8-410B-94D6-96BC7EC9622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534637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2F9B93-94F8-410B-94D6-96BC7EC9622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3474841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2F9B93-94F8-410B-94D6-96BC7EC9622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3605422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2F9B93-94F8-410B-94D6-96BC7EC9622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9251320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2F9B93-94F8-410B-94D6-96BC7EC9622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3352963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2F9B93-94F8-410B-94D6-96BC7EC9622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7612520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2F9B93-94F8-410B-94D6-96BC7EC9622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0592136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2F9B93-94F8-410B-94D6-96BC7EC9622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368738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2F9B93-94F8-410B-94D6-96BC7EC9622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8072707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2F9B93-94F8-410B-94D6-96BC7EC9622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611379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2F9B93-94F8-410B-94D6-96BC7EC9622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681771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2F9B93-94F8-410B-94D6-96BC7EC9622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1731354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2F9B93-94F8-410B-94D6-96BC7EC9622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25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5916804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2F9B93-94F8-410B-94D6-96BC7EC9622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26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20993918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2F9B93-94F8-410B-94D6-96BC7EC9622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27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13204871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2F9B93-94F8-410B-94D6-96BC7EC9622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28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319413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2F9B93-94F8-410B-94D6-96BC7EC9622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686636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2F9B93-94F8-410B-94D6-96BC7EC9622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950850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2F9B93-94F8-410B-94D6-96BC7EC9622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4223796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2F9B93-94F8-410B-94D6-96BC7EC9622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1742801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2F9B93-94F8-410B-94D6-96BC7EC9622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0061127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2F9B93-94F8-410B-94D6-96BC7EC9622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10715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2F9B93-94F8-410B-94D6-96BC7EC9622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098257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BE0C7-85E4-46F3-AC87-7AB595D4AB82}" type="datetimeFigureOut">
              <a:rPr lang="en-US" smtClean="0"/>
              <a:t>1/2/2021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F83F5-8633-4A0A-8B48-1B25C9154E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1509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BE0C7-85E4-46F3-AC87-7AB595D4AB82}" type="datetimeFigureOut">
              <a:rPr lang="en-US" smtClean="0"/>
              <a:t>1/2/2021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F83F5-8633-4A0A-8B48-1B25C9154E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1611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BE0C7-85E4-46F3-AC87-7AB595D4AB82}" type="datetimeFigureOut">
              <a:rPr lang="en-US" smtClean="0"/>
              <a:t>1/2/2021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F83F5-8633-4A0A-8B48-1B25C9154E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18430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BE0C7-85E4-46F3-AC87-7AB595D4AB82}" type="datetimeFigureOut">
              <a:rPr lang="en-US" smtClean="0"/>
              <a:t>1/2/2021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F83F5-8633-4A0A-8B48-1B25C9154E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29247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BE0C7-85E4-46F3-AC87-7AB595D4AB82}" type="datetimeFigureOut">
              <a:rPr lang="en-US" smtClean="0"/>
              <a:t>1/2/2021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F83F5-8633-4A0A-8B48-1B25C9154E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10177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BE0C7-85E4-46F3-AC87-7AB595D4AB82}" type="datetimeFigureOut">
              <a:rPr lang="en-US" smtClean="0"/>
              <a:t>1/2/2021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F83F5-8633-4A0A-8B48-1B25C9154E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50074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BE0C7-85E4-46F3-AC87-7AB595D4AB82}" type="datetimeFigureOut">
              <a:rPr lang="en-US" smtClean="0"/>
              <a:t>1/2/2021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F83F5-8633-4A0A-8B48-1B25C9154E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16559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BE0C7-85E4-46F3-AC87-7AB595D4AB82}" type="datetimeFigureOut">
              <a:rPr lang="en-US" smtClean="0"/>
              <a:t>1/2/2021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F83F5-8633-4A0A-8B48-1B25C9154E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61849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BE0C7-85E4-46F3-AC87-7AB595D4AB82}" type="datetimeFigureOut">
              <a:rPr lang="en-US" smtClean="0"/>
              <a:t>1/2/2021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F83F5-8633-4A0A-8B48-1B25C9154E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16578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BE0C7-85E4-46F3-AC87-7AB595D4AB82}" type="datetimeFigureOut">
              <a:rPr lang="en-US" smtClean="0"/>
              <a:t>1/2/2021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F83F5-8633-4A0A-8B48-1B25C9154E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97271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BE0C7-85E4-46F3-AC87-7AB595D4AB82}" type="datetimeFigureOut">
              <a:rPr lang="en-US" smtClean="0"/>
              <a:t>1/2/2021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F83F5-8633-4A0A-8B48-1B25C9154E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09664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CBE0C7-85E4-46F3-AC87-7AB595D4AB82}" type="datetimeFigureOut">
              <a:rPr lang="en-US" smtClean="0"/>
              <a:t>1/2/2021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FF83F5-8633-4A0A-8B48-1B25C9154E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49926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819401" y="2306639"/>
            <a:ext cx="4811713" cy="4556125"/>
            <a:chOff x="2040" y="4872"/>
            <a:chExt cx="7578" cy="7175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2040" y="5027"/>
              <a:ext cx="7578" cy="6646"/>
              <a:chOff x="4500" y="5399"/>
              <a:chExt cx="3990" cy="2867"/>
            </a:xfrm>
          </p:grpSpPr>
          <p:sp>
            <p:nvSpPr>
              <p:cNvPr id="6" name="Rectangle 6"/>
              <p:cNvSpPr>
                <a:spLocks noChangeArrowheads="1"/>
              </p:cNvSpPr>
              <p:nvPr/>
            </p:nvSpPr>
            <p:spPr bwMode="auto">
              <a:xfrm>
                <a:off x="8212" y="5399"/>
                <a:ext cx="238" cy="2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ts val="1000"/>
                  </a:spcAft>
                </a:pPr>
                <a:r>
                  <a:rPr lang="en-US" sz="2700" dirty="0">
                    <a:solidFill>
                      <a:srgbClr val="000000"/>
                    </a:solidFill>
                    <a:latin typeface="Calibri" pitchFamily="34" charset="0"/>
                    <a:ea typeface="Arial" pitchFamily="34" charset="0"/>
                    <a:cs typeface="Arial" pitchFamily="34" charset="0"/>
                  </a:rPr>
                  <a:t> </a:t>
                </a:r>
                <a:endParaRPr lang="en-US" dirty="0"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pic>
        <p:nvPicPr>
          <p:cNvPr id="1431" name="Picture 407" descr="C:\Users\Raymond AM\Desktop\Sermonbackground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200" y="0"/>
            <a:ext cx="12268200" cy="7086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69" name="TextBox 1368"/>
          <p:cNvSpPr txBox="1"/>
          <p:nvPr/>
        </p:nvSpPr>
        <p:spPr>
          <a:xfrm>
            <a:off x="495300" y="3553361"/>
            <a:ext cx="11125200" cy="11541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ct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ar-LB" sz="6000" b="1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كفاكم قعود ... تحركوا نحو امتلاك الوعود </a:t>
            </a:r>
            <a:endParaRPr lang="en-US" sz="6000" b="1" dirty="0">
              <a:effectLst/>
              <a:latin typeface="Traditional Arabic" panose="02020603050405020304" pitchFamily="18" charset="-78"/>
              <a:ea typeface="Calibri" panose="020F0502020204030204" pitchFamily="34" charset="0"/>
              <a:cs typeface="Traditional Arabic" panose="02020603050405020304" pitchFamily="18" charset="-78"/>
            </a:endParaRPr>
          </a:p>
        </p:txBody>
      </p:sp>
      <p:pic>
        <p:nvPicPr>
          <p:cNvPr id="7" name="Picture 6" descr="A picture containing room&#10;&#10;Description automatically generated">
            <a:extLst>
              <a:ext uri="{FF2B5EF4-FFF2-40B4-BE49-F238E27FC236}">
                <a16:creationId xmlns:a16="http://schemas.microsoft.com/office/drawing/2014/main" id="{607CA1FC-D7A4-42D0-B074-B4BFF5161EC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784" y="646584"/>
            <a:ext cx="1258416" cy="1258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71479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819401" y="2306639"/>
            <a:ext cx="4811713" cy="4556125"/>
            <a:chOff x="2040" y="4872"/>
            <a:chExt cx="7578" cy="7175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2040" y="5027"/>
              <a:ext cx="7578" cy="6646"/>
              <a:chOff x="4500" y="5399"/>
              <a:chExt cx="3990" cy="2867"/>
            </a:xfrm>
          </p:grpSpPr>
          <p:sp>
            <p:nvSpPr>
              <p:cNvPr id="6" name="Rectangle 6"/>
              <p:cNvSpPr>
                <a:spLocks noChangeArrowheads="1"/>
              </p:cNvSpPr>
              <p:nvPr/>
            </p:nvSpPr>
            <p:spPr bwMode="auto">
              <a:xfrm>
                <a:off x="8212" y="5399"/>
                <a:ext cx="238" cy="2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ts val="1000"/>
                  </a:spcAft>
                  <a:defRPr/>
                </a:pPr>
                <a:r>
                  <a:rPr lang="en-US" sz="2700" dirty="0">
                    <a:solidFill>
                      <a:srgbClr val="000000"/>
                    </a:solidFill>
                    <a:latin typeface="Calibri" pitchFamily="34" charset="0"/>
                    <a:ea typeface="Arial" pitchFamily="34" charset="0"/>
                    <a:cs typeface="Arial" pitchFamily="34" charset="0"/>
                  </a:rPr>
                  <a:t> </a:t>
                </a:r>
                <a:endParaRPr lang="en-US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pic>
        <p:nvPicPr>
          <p:cNvPr id="1431" name="Picture 407" descr="C:\Users\Raymond AM\Desktop\Sermonbackground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3768"/>
            <a:ext cx="12191999" cy="7057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6" name="Content Placeholder 1025">
            <a:extLst>
              <a:ext uri="{FF2B5EF4-FFF2-40B4-BE49-F238E27FC236}">
                <a16:creationId xmlns:a16="http://schemas.microsoft.com/office/drawing/2014/main" id="{B2867CFE-D383-41B0-8BAE-3471A9A08A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1426" y="3124200"/>
            <a:ext cx="11914374" cy="3951514"/>
          </a:xfrm>
        </p:spPr>
        <p:txBody>
          <a:bodyPr>
            <a:noAutofit/>
          </a:bodyPr>
          <a:lstStyle/>
          <a:p>
            <a:pPr marL="0" marR="0" indent="0" algn="ct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ar-LB" sz="6000" b="1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"اَلسَّارِقُ لاَ يَأْتِي إِلاَّ لِيَسْرِقَ وَيَذْبَحَ وَيُهْلِكَ، وَأَمَّا أَنَا فَقَدْ أَتَيْتُ لِتَكُونَ لَهُمْ حَيَاةٌ وَلِيَكُونَ لَهُمْ أَفْضَلُ."</a:t>
            </a:r>
            <a:endParaRPr lang="en-US" sz="6000" dirty="0">
              <a:effectLst/>
              <a:latin typeface="Traditional Arabic" panose="02020603050405020304" pitchFamily="18" charset="-78"/>
              <a:ea typeface="Calibri" panose="020F0502020204030204" pitchFamily="34" charset="0"/>
              <a:cs typeface="Traditional Arabic" panose="02020603050405020304" pitchFamily="18" charset="-78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2CB6F74-30EF-4A96-9952-D1FB70039961}"/>
              </a:ext>
            </a:extLst>
          </p:cNvPr>
          <p:cNvSpPr/>
          <p:nvPr/>
        </p:nvSpPr>
        <p:spPr>
          <a:xfrm>
            <a:off x="-1775360" y="533400"/>
            <a:ext cx="922391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endParaRPr lang="en-US" sz="80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pic>
        <p:nvPicPr>
          <p:cNvPr id="7" name="Picture 6" descr="A picture containing room&#10;&#10;Description automatically generated">
            <a:extLst>
              <a:ext uri="{FF2B5EF4-FFF2-40B4-BE49-F238E27FC236}">
                <a16:creationId xmlns:a16="http://schemas.microsoft.com/office/drawing/2014/main" id="{9185CCDE-3CC9-4111-A7C3-112B2C6A620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425" y="565911"/>
            <a:ext cx="1258416" cy="1258416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580663C1-82C0-4571-B4E7-A0455CCBC981}"/>
              </a:ext>
            </a:extLst>
          </p:cNvPr>
          <p:cNvSpPr txBox="1"/>
          <p:nvPr/>
        </p:nvSpPr>
        <p:spPr>
          <a:xfrm>
            <a:off x="1143000" y="385397"/>
            <a:ext cx="6415621" cy="11541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ct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ar-LB" sz="6000" b="1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يو 10: 10</a:t>
            </a:r>
            <a:endParaRPr lang="en-US" sz="6000" b="1" dirty="0">
              <a:effectLst/>
              <a:latin typeface="Traditional Arabic" panose="02020603050405020304" pitchFamily="18" charset="-78"/>
              <a:ea typeface="Calibri" panose="020F0502020204030204" pitchFamily="34" charset="0"/>
              <a:cs typeface="Traditional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9997780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819401" y="2306639"/>
            <a:ext cx="4811713" cy="4556125"/>
            <a:chOff x="2040" y="4872"/>
            <a:chExt cx="7578" cy="7175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2040" y="5027"/>
              <a:ext cx="7578" cy="6646"/>
              <a:chOff x="4500" y="5399"/>
              <a:chExt cx="3990" cy="2867"/>
            </a:xfrm>
          </p:grpSpPr>
          <p:sp>
            <p:nvSpPr>
              <p:cNvPr id="6" name="Rectangle 6"/>
              <p:cNvSpPr>
                <a:spLocks noChangeArrowheads="1"/>
              </p:cNvSpPr>
              <p:nvPr/>
            </p:nvSpPr>
            <p:spPr bwMode="auto">
              <a:xfrm>
                <a:off x="8212" y="5399"/>
                <a:ext cx="238" cy="2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ts val="1000"/>
                  </a:spcAft>
                  <a:defRPr/>
                </a:pPr>
                <a:r>
                  <a:rPr lang="en-US" sz="2700" dirty="0">
                    <a:solidFill>
                      <a:srgbClr val="000000"/>
                    </a:solidFill>
                    <a:latin typeface="Calibri" pitchFamily="34" charset="0"/>
                    <a:ea typeface="Arial" pitchFamily="34" charset="0"/>
                    <a:cs typeface="Arial" pitchFamily="34" charset="0"/>
                  </a:rPr>
                  <a:t> </a:t>
                </a:r>
                <a:endParaRPr lang="en-US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pic>
        <p:nvPicPr>
          <p:cNvPr id="1431" name="Picture 407" descr="C:\Users\Raymond AM\Desktop\Sermonbackground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3768"/>
            <a:ext cx="12191999" cy="7057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6" name="Content Placeholder 1025">
            <a:extLst>
              <a:ext uri="{FF2B5EF4-FFF2-40B4-BE49-F238E27FC236}">
                <a16:creationId xmlns:a16="http://schemas.microsoft.com/office/drawing/2014/main" id="{B2867CFE-D383-41B0-8BAE-3471A9A08A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1426" y="3516086"/>
            <a:ext cx="11914374" cy="3951514"/>
          </a:xfrm>
        </p:spPr>
        <p:txBody>
          <a:bodyPr>
            <a:noAutofit/>
          </a:bodyPr>
          <a:lstStyle/>
          <a:p>
            <a:pPr marL="0" marR="0" indent="0" algn="ct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ar-LB" sz="6000" b="1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ثانياً. التحديات التي تعترض أولاد الرّب:</a:t>
            </a:r>
            <a:endParaRPr lang="en-US" sz="6000" dirty="0">
              <a:effectLst/>
              <a:latin typeface="Traditional Arabic" panose="02020603050405020304" pitchFamily="18" charset="-78"/>
              <a:ea typeface="Calibri" panose="020F0502020204030204" pitchFamily="34" charset="0"/>
              <a:cs typeface="Traditional Arabic" panose="02020603050405020304" pitchFamily="18" charset="-78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2CB6F74-30EF-4A96-9952-D1FB70039961}"/>
              </a:ext>
            </a:extLst>
          </p:cNvPr>
          <p:cNvSpPr/>
          <p:nvPr/>
        </p:nvSpPr>
        <p:spPr>
          <a:xfrm>
            <a:off x="-1775360" y="533400"/>
            <a:ext cx="922391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endParaRPr lang="en-US" sz="80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pic>
        <p:nvPicPr>
          <p:cNvPr id="7" name="Picture 6" descr="A picture containing room&#10;&#10;Description automatically generated">
            <a:extLst>
              <a:ext uri="{FF2B5EF4-FFF2-40B4-BE49-F238E27FC236}">
                <a16:creationId xmlns:a16="http://schemas.microsoft.com/office/drawing/2014/main" id="{9185CCDE-3CC9-4111-A7C3-112B2C6A620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425" y="565911"/>
            <a:ext cx="1258416" cy="1258416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580663C1-82C0-4571-B4E7-A0455CCBC981}"/>
              </a:ext>
            </a:extLst>
          </p:cNvPr>
          <p:cNvSpPr txBox="1"/>
          <p:nvPr/>
        </p:nvSpPr>
        <p:spPr>
          <a:xfrm>
            <a:off x="1143000" y="385397"/>
            <a:ext cx="6415621" cy="20036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ct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ar-LB" sz="5400" b="1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كفاكم قعود ... تحركوا نحو </a:t>
            </a:r>
            <a:br>
              <a:rPr lang="ar-LB" sz="5400" b="1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</a:br>
            <a:r>
              <a:rPr lang="ar-LB" sz="5400" b="1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امتلاك الوعود </a:t>
            </a:r>
            <a:endParaRPr lang="en-US" sz="5400" b="1" dirty="0">
              <a:effectLst/>
              <a:latin typeface="Traditional Arabic" panose="02020603050405020304" pitchFamily="18" charset="-78"/>
              <a:ea typeface="Calibri" panose="020F0502020204030204" pitchFamily="34" charset="0"/>
              <a:cs typeface="Traditional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0805850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819401" y="2306639"/>
            <a:ext cx="4811713" cy="4556125"/>
            <a:chOff x="2040" y="4872"/>
            <a:chExt cx="7578" cy="7175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2040" y="5027"/>
              <a:ext cx="7578" cy="6646"/>
              <a:chOff x="4500" y="5399"/>
              <a:chExt cx="3990" cy="2867"/>
            </a:xfrm>
          </p:grpSpPr>
          <p:sp>
            <p:nvSpPr>
              <p:cNvPr id="6" name="Rectangle 6"/>
              <p:cNvSpPr>
                <a:spLocks noChangeArrowheads="1"/>
              </p:cNvSpPr>
              <p:nvPr/>
            </p:nvSpPr>
            <p:spPr bwMode="auto">
              <a:xfrm>
                <a:off x="8212" y="5399"/>
                <a:ext cx="238" cy="2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ts val="1000"/>
                  </a:spcAft>
                  <a:defRPr/>
                </a:pPr>
                <a:r>
                  <a:rPr lang="en-US" sz="2700" dirty="0">
                    <a:solidFill>
                      <a:srgbClr val="000000"/>
                    </a:solidFill>
                    <a:latin typeface="Calibri" pitchFamily="34" charset="0"/>
                    <a:ea typeface="Arial" pitchFamily="34" charset="0"/>
                    <a:cs typeface="Arial" pitchFamily="34" charset="0"/>
                  </a:rPr>
                  <a:t> </a:t>
                </a:r>
                <a:endParaRPr lang="en-US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pic>
        <p:nvPicPr>
          <p:cNvPr id="1431" name="Picture 407" descr="C:\Users\Raymond AM\Desktop\Sermonbackground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3768"/>
            <a:ext cx="12191999" cy="7057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6" name="Content Placeholder 1025">
            <a:extLst>
              <a:ext uri="{FF2B5EF4-FFF2-40B4-BE49-F238E27FC236}">
                <a16:creationId xmlns:a16="http://schemas.microsoft.com/office/drawing/2014/main" id="{B2867CFE-D383-41B0-8BAE-3471A9A08A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1426" y="3516086"/>
            <a:ext cx="11914374" cy="3951514"/>
          </a:xfrm>
        </p:spPr>
        <p:txBody>
          <a:bodyPr>
            <a:noAutofit/>
          </a:bodyPr>
          <a:lstStyle/>
          <a:p>
            <a:pPr marL="0" marR="0" indent="0" algn="ct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ar-LB" sz="6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raditional Arabic" panose="02020603050405020304" pitchFamily="18" charset="-78"/>
              </a:rPr>
              <a:t>كَفَاكُمْ قُعُودٌ فِي هذَا الْجَبَلِ ...“</a:t>
            </a:r>
            <a:endParaRPr lang="en-US" sz="6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2CB6F74-30EF-4A96-9952-D1FB70039961}"/>
              </a:ext>
            </a:extLst>
          </p:cNvPr>
          <p:cNvSpPr/>
          <p:nvPr/>
        </p:nvSpPr>
        <p:spPr>
          <a:xfrm>
            <a:off x="-1775360" y="533400"/>
            <a:ext cx="922391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endParaRPr lang="en-US" sz="80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pic>
        <p:nvPicPr>
          <p:cNvPr id="7" name="Picture 6" descr="A picture containing room&#10;&#10;Description automatically generated">
            <a:extLst>
              <a:ext uri="{FF2B5EF4-FFF2-40B4-BE49-F238E27FC236}">
                <a16:creationId xmlns:a16="http://schemas.microsoft.com/office/drawing/2014/main" id="{9185CCDE-3CC9-4111-A7C3-112B2C6A620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425" y="565911"/>
            <a:ext cx="1258416" cy="1258416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580663C1-82C0-4571-B4E7-A0455CCBC981}"/>
              </a:ext>
            </a:extLst>
          </p:cNvPr>
          <p:cNvSpPr txBox="1"/>
          <p:nvPr/>
        </p:nvSpPr>
        <p:spPr>
          <a:xfrm>
            <a:off x="1143000" y="385397"/>
            <a:ext cx="6415621" cy="20036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ct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ar-LB" sz="5400" b="1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كفاكم قعود ... تحركوا نحو </a:t>
            </a:r>
            <a:br>
              <a:rPr lang="ar-LB" sz="5400" b="1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</a:br>
            <a:r>
              <a:rPr lang="ar-LB" sz="5400" b="1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امتلاك الوعود </a:t>
            </a:r>
            <a:endParaRPr lang="en-US" sz="5400" b="1" dirty="0">
              <a:effectLst/>
              <a:latin typeface="Traditional Arabic" panose="02020603050405020304" pitchFamily="18" charset="-78"/>
              <a:ea typeface="Calibri" panose="020F0502020204030204" pitchFamily="34" charset="0"/>
              <a:cs typeface="Traditional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1464733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819401" y="2306639"/>
            <a:ext cx="4811713" cy="4556125"/>
            <a:chOff x="2040" y="4872"/>
            <a:chExt cx="7578" cy="7175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2040" y="5027"/>
              <a:ext cx="7578" cy="6646"/>
              <a:chOff x="4500" y="5399"/>
              <a:chExt cx="3990" cy="2867"/>
            </a:xfrm>
          </p:grpSpPr>
          <p:sp>
            <p:nvSpPr>
              <p:cNvPr id="6" name="Rectangle 6"/>
              <p:cNvSpPr>
                <a:spLocks noChangeArrowheads="1"/>
              </p:cNvSpPr>
              <p:nvPr/>
            </p:nvSpPr>
            <p:spPr bwMode="auto">
              <a:xfrm>
                <a:off x="8212" y="5399"/>
                <a:ext cx="238" cy="2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ts val="1000"/>
                  </a:spcAft>
                  <a:defRPr/>
                </a:pPr>
                <a:r>
                  <a:rPr lang="en-US" sz="2700" dirty="0">
                    <a:solidFill>
                      <a:srgbClr val="000000"/>
                    </a:solidFill>
                    <a:latin typeface="Calibri" pitchFamily="34" charset="0"/>
                    <a:ea typeface="Arial" pitchFamily="34" charset="0"/>
                    <a:cs typeface="Arial" pitchFamily="34" charset="0"/>
                  </a:rPr>
                  <a:t> </a:t>
                </a:r>
                <a:endParaRPr lang="en-US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pic>
        <p:nvPicPr>
          <p:cNvPr id="1431" name="Picture 407" descr="C:\Users\Raymond AM\Desktop\Sermonbackground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3768"/>
            <a:ext cx="12191999" cy="7057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6" name="Content Placeholder 1025">
            <a:extLst>
              <a:ext uri="{FF2B5EF4-FFF2-40B4-BE49-F238E27FC236}">
                <a16:creationId xmlns:a16="http://schemas.microsoft.com/office/drawing/2014/main" id="{B2867CFE-D383-41B0-8BAE-3471A9A08A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1426" y="3516086"/>
            <a:ext cx="11914374" cy="3951514"/>
          </a:xfrm>
        </p:spPr>
        <p:txBody>
          <a:bodyPr>
            <a:noAutofit/>
          </a:bodyPr>
          <a:lstStyle/>
          <a:p>
            <a:pPr marL="0" marR="0" indent="0" algn="ct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ar-LB" sz="6000" b="1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"فَنَرَى أَنَّهُمْ لَمْ يَقْدِرُوا أَنْ يَدْخُلُوا لِعَدَمِ الإِيمَانِ."</a:t>
            </a:r>
            <a:endParaRPr lang="en-US" sz="6000" dirty="0">
              <a:effectLst/>
              <a:latin typeface="Traditional Arabic" panose="02020603050405020304" pitchFamily="18" charset="-78"/>
              <a:ea typeface="Calibri" panose="020F0502020204030204" pitchFamily="34" charset="0"/>
              <a:cs typeface="Traditional Arabic" panose="02020603050405020304" pitchFamily="18" charset="-78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2CB6F74-30EF-4A96-9952-D1FB70039961}"/>
              </a:ext>
            </a:extLst>
          </p:cNvPr>
          <p:cNvSpPr/>
          <p:nvPr/>
        </p:nvSpPr>
        <p:spPr>
          <a:xfrm>
            <a:off x="-1775360" y="533400"/>
            <a:ext cx="922391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endParaRPr lang="en-US" sz="80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pic>
        <p:nvPicPr>
          <p:cNvPr id="7" name="Picture 6" descr="A picture containing room&#10;&#10;Description automatically generated">
            <a:extLst>
              <a:ext uri="{FF2B5EF4-FFF2-40B4-BE49-F238E27FC236}">
                <a16:creationId xmlns:a16="http://schemas.microsoft.com/office/drawing/2014/main" id="{9185CCDE-3CC9-4111-A7C3-112B2C6A620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425" y="565911"/>
            <a:ext cx="1258416" cy="1258416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580663C1-82C0-4571-B4E7-A0455CCBC981}"/>
              </a:ext>
            </a:extLst>
          </p:cNvPr>
          <p:cNvSpPr txBox="1"/>
          <p:nvPr/>
        </p:nvSpPr>
        <p:spPr>
          <a:xfrm>
            <a:off x="1143000" y="522238"/>
            <a:ext cx="6415621" cy="11541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ct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ar-LB" sz="6000" b="1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عب 3: 19</a:t>
            </a:r>
            <a:endParaRPr lang="en-US" sz="6000" b="1" dirty="0">
              <a:effectLst/>
              <a:latin typeface="Traditional Arabic" panose="02020603050405020304" pitchFamily="18" charset="-78"/>
              <a:ea typeface="Calibri" panose="020F0502020204030204" pitchFamily="34" charset="0"/>
              <a:cs typeface="Traditional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3185882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819401" y="2306639"/>
            <a:ext cx="4811713" cy="4556125"/>
            <a:chOff x="2040" y="4872"/>
            <a:chExt cx="7578" cy="7175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2040" y="5027"/>
              <a:ext cx="7578" cy="6646"/>
              <a:chOff x="4500" y="5399"/>
              <a:chExt cx="3990" cy="2867"/>
            </a:xfrm>
          </p:grpSpPr>
          <p:sp>
            <p:nvSpPr>
              <p:cNvPr id="6" name="Rectangle 6"/>
              <p:cNvSpPr>
                <a:spLocks noChangeArrowheads="1"/>
              </p:cNvSpPr>
              <p:nvPr/>
            </p:nvSpPr>
            <p:spPr bwMode="auto">
              <a:xfrm>
                <a:off x="8212" y="5399"/>
                <a:ext cx="238" cy="2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ts val="1000"/>
                  </a:spcAft>
                  <a:defRPr/>
                </a:pPr>
                <a:r>
                  <a:rPr lang="en-US" sz="2700" dirty="0">
                    <a:solidFill>
                      <a:srgbClr val="000000"/>
                    </a:solidFill>
                    <a:latin typeface="Calibri" pitchFamily="34" charset="0"/>
                    <a:ea typeface="Arial" pitchFamily="34" charset="0"/>
                    <a:cs typeface="Arial" pitchFamily="34" charset="0"/>
                  </a:rPr>
                  <a:t> </a:t>
                </a:r>
                <a:endParaRPr lang="en-US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pic>
        <p:nvPicPr>
          <p:cNvPr id="1431" name="Picture 407" descr="C:\Users\Raymond AM\Desktop\Sermonbackground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3768"/>
            <a:ext cx="12191999" cy="7057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6" name="Content Placeholder 1025">
            <a:extLst>
              <a:ext uri="{FF2B5EF4-FFF2-40B4-BE49-F238E27FC236}">
                <a16:creationId xmlns:a16="http://schemas.microsoft.com/office/drawing/2014/main" id="{B2867CFE-D383-41B0-8BAE-3471A9A08A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1426" y="3516086"/>
            <a:ext cx="11914374" cy="3951514"/>
          </a:xfrm>
        </p:spPr>
        <p:txBody>
          <a:bodyPr>
            <a:noAutofit/>
          </a:bodyPr>
          <a:lstStyle/>
          <a:p>
            <a:pPr marL="0" marR="0" indent="0" algn="ct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ar-LB" sz="6000" b="1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"وَأَمَّا أَطْفَالُكُمُ الَّذِينَ قُلْتُمْ يَكُونُونَ غَنِيمَةً فَإِنِّي سَأُدْخِلُهُمْ، فَيَعْرِفُونَ الأَرْضَ الَّتِي احْتَقَرْتُمُوهَا."</a:t>
            </a:r>
            <a:endParaRPr lang="en-US" sz="6000" dirty="0">
              <a:effectLst/>
              <a:latin typeface="Traditional Arabic" panose="02020603050405020304" pitchFamily="18" charset="-78"/>
              <a:ea typeface="Calibri" panose="020F0502020204030204" pitchFamily="34" charset="0"/>
              <a:cs typeface="Traditional Arabic" panose="02020603050405020304" pitchFamily="18" charset="-78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2CB6F74-30EF-4A96-9952-D1FB70039961}"/>
              </a:ext>
            </a:extLst>
          </p:cNvPr>
          <p:cNvSpPr/>
          <p:nvPr/>
        </p:nvSpPr>
        <p:spPr>
          <a:xfrm>
            <a:off x="-1775360" y="533400"/>
            <a:ext cx="922391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endParaRPr lang="en-US" sz="80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pic>
        <p:nvPicPr>
          <p:cNvPr id="7" name="Picture 6" descr="A picture containing room&#10;&#10;Description automatically generated">
            <a:extLst>
              <a:ext uri="{FF2B5EF4-FFF2-40B4-BE49-F238E27FC236}">
                <a16:creationId xmlns:a16="http://schemas.microsoft.com/office/drawing/2014/main" id="{9185CCDE-3CC9-4111-A7C3-112B2C6A620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425" y="565911"/>
            <a:ext cx="1258416" cy="1258416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580663C1-82C0-4571-B4E7-A0455CCBC981}"/>
              </a:ext>
            </a:extLst>
          </p:cNvPr>
          <p:cNvSpPr txBox="1"/>
          <p:nvPr/>
        </p:nvSpPr>
        <p:spPr>
          <a:xfrm>
            <a:off x="1143000" y="552221"/>
            <a:ext cx="6415621" cy="1047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ct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ar-LB" sz="5400" b="1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عدد 14: 31</a:t>
            </a:r>
            <a:endParaRPr lang="en-US" sz="5400" b="1" dirty="0">
              <a:effectLst/>
              <a:latin typeface="Traditional Arabic" panose="02020603050405020304" pitchFamily="18" charset="-78"/>
              <a:ea typeface="Calibri" panose="020F0502020204030204" pitchFamily="34" charset="0"/>
              <a:cs typeface="Traditional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815914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819401" y="2306639"/>
            <a:ext cx="4811713" cy="4556125"/>
            <a:chOff x="2040" y="4872"/>
            <a:chExt cx="7578" cy="7175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2040" y="5027"/>
              <a:ext cx="7578" cy="6646"/>
              <a:chOff x="4500" y="5399"/>
              <a:chExt cx="3990" cy="2867"/>
            </a:xfrm>
          </p:grpSpPr>
          <p:sp>
            <p:nvSpPr>
              <p:cNvPr id="6" name="Rectangle 6"/>
              <p:cNvSpPr>
                <a:spLocks noChangeArrowheads="1"/>
              </p:cNvSpPr>
              <p:nvPr/>
            </p:nvSpPr>
            <p:spPr bwMode="auto">
              <a:xfrm>
                <a:off x="8212" y="5399"/>
                <a:ext cx="238" cy="2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ts val="1000"/>
                  </a:spcAft>
                  <a:defRPr/>
                </a:pPr>
                <a:r>
                  <a:rPr lang="en-US" sz="2700" dirty="0">
                    <a:solidFill>
                      <a:srgbClr val="000000"/>
                    </a:solidFill>
                    <a:latin typeface="Calibri" pitchFamily="34" charset="0"/>
                    <a:ea typeface="Arial" pitchFamily="34" charset="0"/>
                    <a:cs typeface="Arial" pitchFamily="34" charset="0"/>
                  </a:rPr>
                  <a:t> </a:t>
                </a:r>
                <a:endParaRPr lang="en-US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pic>
        <p:nvPicPr>
          <p:cNvPr id="1431" name="Picture 407" descr="C:\Users\Raymond AM\Desktop\Sermonbackground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3768"/>
            <a:ext cx="12191999" cy="7057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6" name="Content Placeholder 1025">
            <a:extLst>
              <a:ext uri="{FF2B5EF4-FFF2-40B4-BE49-F238E27FC236}">
                <a16:creationId xmlns:a16="http://schemas.microsoft.com/office/drawing/2014/main" id="{B2867CFE-D383-41B0-8BAE-3471A9A08A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1426" y="3516086"/>
            <a:ext cx="11914374" cy="3951514"/>
          </a:xfrm>
        </p:spPr>
        <p:txBody>
          <a:bodyPr>
            <a:noAutofit/>
          </a:bodyPr>
          <a:lstStyle/>
          <a:p>
            <a:pPr marL="0" marR="0" indent="0" algn="ct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ar-SA" sz="6000" b="1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"كَفَاكُمْ دَوَرَانٌ بِهذَا الْجَبَلِ. تَحَوَّلُوا نَحْوَ الشِّمَالِ</a:t>
            </a:r>
            <a:r>
              <a:rPr lang="en-US" sz="6000" b="1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.</a:t>
            </a:r>
            <a:r>
              <a:rPr lang="ar-SA" sz="6000" b="1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"</a:t>
            </a:r>
            <a:endParaRPr lang="en-US" sz="6000" dirty="0">
              <a:effectLst/>
              <a:latin typeface="Traditional Arabic" panose="02020603050405020304" pitchFamily="18" charset="-78"/>
              <a:ea typeface="Calibri" panose="020F0502020204030204" pitchFamily="34" charset="0"/>
              <a:cs typeface="Traditional Arabic" panose="02020603050405020304" pitchFamily="18" charset="-78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2CB6F74-30EF-4A96-9952-D1FB70039961}"/>
              </a:ext>
            </a:extLst>
          </p:cNvPr>
          <p:cNvSpPr/>
          <p:nvPr/>
        </p:nvSpPr>
        <p:spPr>
          <a:xfrm>
            <a:off x="-1775360" y="533400"/>
            <a:ext cx="922391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endParaRPr lang="en-US" sz="80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pic>
        <p:nvPicPr>
          <p:cNvPr id="7" name="Picture 6" descr="A picture containing room&#10;&#10;Description automatically generated">
            <a:extLst>
              <a:ext uri="{FF2B5EF4-FFF2-40B4-BE49-F238E27FC236}">
                <a16:creationId xmlns:a16="http://schemas.microsoft.com/office/drawing/2014/main" id="{9185CCDE-3CC9-4111-A7C3-112B2C6A620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425" y="565911"/>
            <a:ext cx="1258416" cy="1258416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580663C1-82C0-4571-B4E7-A0455CCBC981}"/>
              </a:ext>
            </a:extLst>
          </p:cNvPr>
          <p:cNvSpPr txBox="1"/>
          <p:nvPr/>
        </p:nvSpPr>
        <p:spPr>
          <a:xfrm>
            <a:off x="1143000" y="522238"/>
            <a:ext cx="6415621" cy="11541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ct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ar-SA" sz="6000" b="1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تث 2: 3</a:t>
            </a:r>
            <a:endParaRPr lang="en-US" sz="6000" b="1" dirty="0">
              <a:effectLst/>
              <a:latin typeface="Traditional Arabic" panose="02020603050405020304" pitchFamily="18" charset="-78"/>
              <a:ea typeface="Calibri" panose="020F0502020204030204" pitchFamily="34" charset="0"/>
              <a:cs typeface="Traditional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02896137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819401" y="2306639"/>
            <a:ext cx="4811713" cy="4556125"/>
            <a:chOff x="2040" y="4872"/>
            <a:chExt cx="7578" cy="7175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2040" y="5027"/>
              <a:ext cx="7578" cy="6646"/>
              <a:chOff x="4500" y="5399"/>
              <a:chExt cx="3990" cy="2867"/>
            </a:xfrm>
          </p:grpSpPr>
          <p:sp>
            <p:nvSpPr>
              <p:cNvPr id="6" name="Rectangle 6"/>
              <p:cNvSpPr>
                <a:spLocks noChangeArrowheads="1"/>
              </p:cNvSpPr>
              <p:nvPr/>
            </p:nvSpPr>
            <p:spPr bwMode="auto">
              <a:xfrm>
                <a:off x="8212" y="5399"/>
                <a:ext cx="238" cy="2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ts val="1000"/>
                  </a:spcAft>
                  <a:defRPr/>
                </a:pPr>
                <a:r>
                  <a:rPr lang="en-US" sz="2700" dirty="0">
                    <a:solidFill>
                      <a:srgbClr val="000000"/>
                    </a:solidFill>
                    <a:latin typeface="Calibri" pitchFamily="34" charset="0"/>
                    <a:ea typeface="Arial" pitchFamily="34" charset="0"/>
                    <a:cs typeface="Arial" pitchFamily="34" charset="0"/>
                  </a:rPr>
                  <a:t> </a:t>
                </a:r>
                <a:endParaRPr lang="en-US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pic>
        <p:nvPicPr>
          <p:cNvPr id="1431" name="Picture 407" descr="C:\Users\Raymond AM\Desktop\Sermonbackground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3768"/>
            <a:ext cx="12191999" cy="7057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6" name="Content Placeholder 1025">
            <a:extLst>
              <a:ext uri="{FF2B5EF4-FFF2-40B4-BE49-F238E27FC236}">
                <a16:creationId xmlns:a16="http://schemas.microsoft.com/office/drawing/2014/main" id="{B2867CFE-D383-41B0-8BAE-3471A9A08A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1426" y="3516086"/>
            <a:ext cx="11914374" cy="3951514"/>
          </a:xfrm>
        </p:spPr>
        <p:txBody>
          <a:bodyPr>
            <a:noAutofit/>
          </a:bodyPr>
          <a:lstStyle/>
          <a:p>
            <a:pPr marL="0" marR="0" indent="0" algn="ct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ar-LB" sz="6000" b="1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"وَقَدْ رَأَيْنَا هُنَاكَ الْجَبَابِرَةَ، بَنِي عَنَاقٍ مِنَ الْجَبَابِرَةِ. فَكُنَّا فِي أَعْيُنِنَا كَالْجَرَادِ، وَهكَذَا كُنَّا فِي أَعْيُنِهِمْ»."</a:t>
            </a:r>
            <a:endParaRPr lang="en-US" sz="6000" dirty="0">
              <a:effectLst/>
              <a:latin typeface="Traditional Arabic" panose="02020603050405020304" pitchFamily="18" charset="-78"/>
              <a:ea typeface="Calibri" panose="020F0502020204030204" pitchFamily="34" charset="0"/>
              <a:cs typeface="Traditional Arabic" panose="02020603050405020304" pitchFamily="18" charset="-78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2CB6F74-30EF-4A96-9952-D1FB70039961}"/>
              </a:ext>
            </a:extLst>
          </p:cNvPr>
          <p:cNvSpPr/>
          <p:nvPr/>
        </p:nvSpPr>
        <p:spPr>
          <a:xfrm>
            <a:off x="-1775360" y="533400"/>
            <a:ext cx="922391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endParaRPr lang="en-US" sz="80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pic>
        <p:nvPicPr>
          <p:cNvPr id="7" name="Picture 6" descr="A picture containing room&#10;&#10;Description automatically generated">
            <a:extLst>
              <a:ext uri="{FF2B5EF4-FFF2-40B4-BE49-F238E27FC236}">
                <a16:creationId xmlns:a16="http://schemas.microsoft.com/office/drawing/2014/main" id="{9185CCDE-3CC9-4111-A7C3-112B2C6A620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425" y="565911"/>
            <a:ext cx="1258416" cy="1258416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580663C1-82C0-4571-B4E7-A0455CCBC981}"/>
              </a:ext>
            </a:extLst>
          </p:cNvPr>
          <p:cNvSpPr txBox="1"/>
          <p:nvPr/>
        </p:nvSpPr>
        <p:spPr>
          <a:xfrm>
            <a:off x="1143000" y="552221"/>
            <a:ext cx="6415621" cy="11541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ct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ar-LB" sz="6000" b="1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عدد 13: 33</a:t>
            </a:r>
            <a:endParaRPr lang="en-US" sz="6000" b="1" dirty="0">
              <a:effectLst/>
              <a:latin typeface="Traditional Arabic" panose="02020603050405020304" pitchFamily="18" charset="-78"/>
              <a:ea typeface="Calibri" panose="020F0502020204030204" pitchFamily="34" charset="0"/>
              <a:cs typeface="Traditional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60016288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819401" y="2306639"/>
            <a:ext cx="4811713" cy="4556125"/>
            <a:chOff x="2040" y="4872"/>
            <a:chExt cx="7578" cy="7175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2040" y="5027"/>
              <a:ext cx="7578" cy="6646"/>
              <a:chOff x="4500" y="5399"/>
              <a:chExt cx="3990" cy="2867"/>
            </a:xfrm>
          </p:grpSpPr>
          <p:sp>
            <p:nvSpPr>
              <p:cNvPr id="6" name="Rectangle 6"/>
              <p:cNvSpPr>
                <a:spLocks noChangeArrowheads="1"/>
              </p:cNvSpPr>
              <p:nvPr/>
            </p:nvSpPr>
            <p:spPr bwMode="auto">
              <a:xfrm>
                <a:off x="8212" y="5399"/>
                <a:ext cx="238" cy="2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ts val="1000"/>
                  </a:spcAft>
                  <a:defRPr/>
                </a:pPr>
                <a:r>
                  <a:rPr lang="en-US" sz="2700" dirty="0">
                    <a:solidFill>
                      <a:srgbClr val="000000"/>
                    </a:solidFill>
                    <a:latin typeface="Calibri" pitchFamily="34" charset="0"/>
                    <a:ea typeface="Arial" pitchFamily="34" charset="0"/>
                    <a:cs typeface="Arial" pitchFamily="34" charset="0"/>
                  </a:rPr>
                  <a:t> </a:t>
                </a:r>
                <a:endParaRPr lang="en-US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pic>
        <p:nvPicPr>
          <p:cNvPr id="1431" name="Picture 407" descr="C:\Users\Raymond AM\Desktop\Sermonbackground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3768"/>
            <a:ext cx="12191999" cy="7057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6" name="Content Placeholder 1025">
            <a:extLst>
              <a:ext uri="{FF2B5EF4-FFF2-40B4-BE49-F238E27FC236}">
                <a16:creationId xmlns:a16="http://schemas.microsoft.com/office/drawing/2014/main" id="{B2867CFE-D383-41B0-8BAE-3471A9A08A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1426" y="3516086"/>
            <a:ext cx="11914374" cy="3951514"/>
          </a:xfrm>
        </p:spPr>
        <p:txBody>
          <a:bodyPr>
            <a:noAutofit/>
          </a:bodyPr>
          <a:lstStyle/>
          <a:p>
            <a:pPr marL="0" marR="0" indent="0" algn="ct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ar-LB" sz="6000" b="1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ثالثاً. الثورة التي يدعو الرّب اولاده لكي يختبروها:</a:t>
            </a:r>
            <a:endParaRPr lang="en-US" sz="6000" dirty="0">
              <a:effectLst/>
              <a:latin typeface="Traditional Arabic" panose="02020603050405020304" pitchFamily="18" charset="-78"/>
              <a:ea typeface="Calibri" panose="020F0502020204030204" pitchFamily="34" charset="0"/>
              <a:cs typeface="Traditional Arabic" panose="02020603050405020304" pitchFamily="18" charset="-78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2CB6F74-30EF-4A96-9952-D1FB70039961}"/>
              </a:ext>
            </a:extLst>
          </p:cNvPr>
          <p:cNvSpPr/>
          <p:nvPr/>
        </p:nvSpPr>
        <p:spPr>
          <a:xfrm>
            <a:off x="-1775360" y="533400"/>
            <a:ext cx="922391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endParaRPr lang="en-US" sz="80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pic>
        <p:nvPicPr>
          <p:cNvPr id="7" name="Picture 6" descr="A picture containing room&#10;&#10;Description automatically generated">
            <a:extLst>
              <a:ext uri="{FF2B5EF4-FFF2-40B4-BE49-F238E27FC236}">
                <a16:creationId xmlns:a16="http://schemas.microsoft.com/office/drawing/2014/main" id="{9185CCDE-3CC9-4111-A7C3-112B2C6A620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425" y="565911"/>
            <a:ext cx="1258416" cy="1258416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580663C1-82C0-4571-B4E7-A0455CCBC981}"/>
              </a:ext>
            </a:extLst>
          </p:cNvPr>
          <p:cNvSpPr txBox="1"/>
          <p:nvPr/>
        </p:nvSpPr>
        <p:spPr>
          <a:xfrm>
            <a:off x="1143000" y="385397"/>
            <a:ext cx="6415621" cy="20036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ct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ar-LB" sz="5400" b="1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كفاكم قعود ... تحركوا نحو </a:t>
            </a:r>
            <a:br>
              <a:rPr lang="ar-LB" sz="5400" b="1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</a:br>
            <a:r>
              <a:rPr lang="ar-LB" sz="5400" b="1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امتلاك الوعود </a:t>
            </a:r>
            <a:endParaRPr lang="en-US" sz="5400" b="1" dirty="0">
              <a:effectLst/>
              <a:latin typeface="Traditional Arabic" panose="02020603050405020304" pitchFamily="18" charset="-78"/>
              <a:ea typeface="Calibri" panose="020F0502020204030204" pitchFamily="34" charset="0"/>
              <a:cs typeface="Traditional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48992814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819401" y="2306639"/>
            <a:ext cx="4811713" cy="4556125"/>
            <a:chOff x="2040" y="4872"/>
            <a:chExt cx="7578" cy="7175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2040" y="5027"/>
              <a:ext cx="7578" cy="6646"/>
              <a:chOff x="4500" y="5399"/>
              <a:chExt cx="3990" cy="2867"/>
            </a:xfrm>
          </p:grpSpPr>
          <p:sp>
            <p:nvSpPr>
              <p:cNvPr id="6" name="Rectangle 6"/>
              <p:cNvSpPr>
                <a:spLocks noChangeArrowheads="1"/>
              </p:cNvSpPr>
              <p:nvPr/>
            </p:nvSpPr>
            <p:spPr bwMode="auto">
              <a:xfrm>
                <a:off x="8212" y="5399"/>
                <a:ext cx="238" cy="2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ts val="1000"/>
                  </a:spcAft>
                  <a:defRPr/>
                </a:pPr>
                <a:r>
                  <a:rPr lang="en-US" sz="2700" dirty="0">
                    <a:solidFill>
                      <a:srgbClr val="000000"/>
                    </a:solidFill>
                    <a:latin typeface="Calibri" pitchFamily="34" charset="0"/>
                    <a:ea typeface="Arial" pitchFamily="34" charset="0"/>
                    <a:cs typeface="Arial" pitchFamily="34" charset="0"/>
                  </a:rPr>
                  <a:t> </a:t>
                </a:r>
                <a:endParaRPr lang="en-US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pic>
        <p:nvPicPr>
          <p:cNvPr id="1431" name="Picture 407" descr="C:\Users\Raymond AM\Desktop\Sermonbackground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3768"/>
            <a:ext cx="12191999" cy="7057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8" name="TextBox 407"/>
          <p:cNvSpPr txBox="1"/>
          <p:nvPr/>
        </p:nvSpPr>
        <p:spPr>
          <a:xfrm>
            <a:off x="533400" y="651808"/>
            <a:ext cx="641562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LB" sz="6000" b="1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تث 1: 6-8 </a:t>
            </a:r>
            <a:endParaRPr lang="en-US" sz="60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1026" name="Content Placeholder 1025">
            <a:extLst>
              <a:ext uri="{FF2B5EF4-FFF2-40B4-BE49-F238E27FC236}">
                <a16:creationId xmlns:a16="http://schemas.microsoft.com/office/drawing/2014/main" id="{B2867CFE-D383-41B0-8BAE-3471A9A08A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3025405"/>
            <a:ext cx="11914374" cy="3951514"/>
          </a:xfrm>
        </p:spPr>
        <p:txBody>
          <a:bodyPr>
            <a:noAutofit/>
          </a:bodyPr>
          <a:lstStyle/>
          <a:p>
            <a:pPr marL="114300" marR="0" indent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ar-LB" sz="7200" b="1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"اَلرَّبُّ إِلهُنَا كَلَّمَنَا فِي حُورِيبَ قَائِلاً: كَفَاكُمْ قُعُودٌ فِي هذَا الْجَبَلِ،َتحَوَّلُوا وَارْتَحِلُوا وَادْخُلُوا جَبَلَ الأَمُورِيِّينَ</a:t>
            </a:r>
            <a:endParaRPr lang="en-US" sz="7200" dirty="0">
              <a:effectLst/>
              <a:latin typeface="Traditional Arabic" panose="02020603050405020304" pitchFamily="18" charset="-78"/>
              <a:ea typeface="Calibri" panose="020F0502020204030204" pitchFamily="34" charset="0"/>
              <a:cs typeface="Traditional Arabic" panose="02020603050405020304" pitchFamily="18" charset="-78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2CB6F74-30EF-4A96-9952-D1FB70039961}"/>
              </a:ext>
            </a:extLst>
          </p:cNvPr>
          <p:cNvSpPr/>
          <p:nvPr/>
        </p:nvSpPr>
        <p:spPr>
          <a:xfrm>
            <a:off x="-1775360" y="533400"/>
            <a:ext cx="922391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endParaRPr lang="en-US" sz="80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pic>
        <p:nvPicPr>
          <p:cNvPr id="7" name="Picture 6" descr="A picture containing room&#10;&#10;Description automatically generated">
            <a:extLst>
              <a:ext uri="{FF2B5EF4-FFF2-40B4-BE49-F238E27FC236}">
                <a16:creationId xmlns:a16="http://schemas.microsoft.com/office/drawing/2014/main" id="{9185CCDE-3CC9-4111-A7C3-112B2C6A620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425" y="565911"/>
            <a:ext cx="1258416" cy="1258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083281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819401" y="2306639"/>
            <a:ext cx="4811713" cy="4556125"/>
            <a:chOff x="2040" y="4872"/>
            <a:chExt cx="7578" cy="7175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2040" y="5027"/>
              <a:ext cx="7578" cy="6646"/>
              <a:chOff x="4500" y="5399"/>
              <a:chExt cx="3990" cy="2867"/>
            </a:xfrm>
          </p:grpSpPr>
          <p:sp>
            <p:nvSpPr>
              <p:cNvPr id="6" name="Rectangle 6"/>
              <p:cNvSpPr>
                <a:spLocks noChangeArrowheads="1"/>
              </p:cNvSpPr>
              <p:nvPr/>
            </p:nvSpPr>
            <p:spPr bwMode="auto">
              <a:xfrm>
                <a:off x="8212" y="5399"/>
                <a:ext cx="238" cy="2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ts val="1000"/>
                  </a:spcAft>
                  <a:defRPr/>
                </a:pPr>
                <a:r>
                  <a:rPr lang="en-US" sz="2700" dirty="0">
                    <a:solidFill>
                      <a:srgbClr val="000000"/>
                    </a:solidFill>
                    <a:latin typeface="Calibri" pitchFamily="34" charset="0"/>
                    <a:ea typeface="Arial" pitchFamily="34" charset="0"/>
                    <a:cs typeface="Arial" pitchFamily="34" charset="0"/>
                  </a:rPr>
                  <a:t> </a:t>
                </a:r>
                <a:endParaRPr lang="en-US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pic>
        <p:nvPicPr>
          <p:cNvPr id="1431" name="Picture 407" descr="C:\Users\Raymond AM\Desktop\Sermonbackground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3768"/>
            <a:ext cx="12191999" cy="7057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8" name="TextBox 407"/>
          <p:cNvSpPr txBox="1"/>
          <p:nvPr/>
        </p:nvSpPr>
        <p:spPr>
          <a:xfrm>
            <a:off x="533400" y="651808"/>
            <a:ext cx="641562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LB" sz="6000" b="1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تث</a:t>
            </a:r>
            <a:r>
              <a:rPr lang="en-US" sz="6000" b="1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 </a:t>
            </a:r>
            <a:r>
              <a:rPr lang="ar-LB" sz="6000" b="1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1: 6-8 </a:t>
            </a:r>
            <a:endParaRPr lang="en-US" sz="60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1026" name="Content Placeholder 1025">
            <a:extLst>
              <a:ext uri="{FF2B5EF4-FFF2-40B4-BE49-F238E27FC236}">
                <a16:creationId xmlns:a16="http://schemas.microsoft.com/office/drawing/2014/main" id="{B2867CFE-D383-41B0-8BAE-3471A9A08A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1426" y="2906486"/>
            <a:ext cx="11914374" cy="3951514"/>
          </a:xfrm>
        </p:spPr>
        <p:txBody>
          <a:bodyPr>
            <a:noAutofit/>
          </a:bodyPr>
          <a:lstStyle/>
          <a:p>
            <a:pPr marL="114300" marR="0" indent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ar-LB" sz="7200" b="1" dirty="0"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وَكُلَّ مَا يَلِيهِ مِنَ الْعَرَبَةِ </a:t>
            </a:r>
            <a:r>
              <a:rPr lang="ar-LB" sz="7200" b="1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وَالْجَبَلِ وَالسَّهْلِ وَالْجَنُوبِ وَسَاحِلِ الْبَحْرِ، أَرْضَ الْكَنْعَانِيِّ وَلُبْنَانَ إِلَى النَّهْرِ الْكَبِيرِ، نَهْرِ الْفُرَاتِ.  </a:t>
            </a:r>
            <a:endParaRPr lang="en-US" sz="7200" dirty="0">
              <a:effectLst/>
              <a:latin typeface="Traditional Arabic" panose="02020603050405020304" pitchFamily="18" charset="-78"/>
              <a:ea typeface="Calibri" panose="020F0502020204030204" pitchFamily="34" charset="0"/>
              <a:cs typeface="Traditional Arabic" panose="02020603050405020304" pitchFamily="18" charset="-78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2CB6F74-30EF-4A96-9952-D1FB70039961}"/>
              </a:ext>
            </a:extLst>
          </p:cNvPr>
          <p:cNvSpPr/>
          <p:nvPr/>
        </p:nvSpPr>
        <p:spPr>
          <a:xfrm>
            <a:off x="-1775360" y="533400"/>
            <a:ext cx="922391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endParaRPr lang="en-US" sz="80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pic>
        <p:nvPicPr>
          <p:cNvPr id="7" name="Picture 6" descr="A picture containing room&#10;&#10;Description automatically generated">
            <a:extLst>
              <a:ext uri="{FF2B5EF4-FFF2-40B4-BE49-F238E27FC236}">
                <a16:creationId xmlns:a16="http://schemas.microsoft.com/office/drawing/2014/main" id="{9185CCDE-3CC9-4111-A7C3-112B2C6A620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425" y="565911"/>
            <a:ext cx="1258416" cy="1258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41944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819401" y="2306639"/>
            <a:ext cx="4811713" cy="4556125"/>
            <a:chOff x="2040" y="4872"/>
            <a:chExt cx="7578" cy="7175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2040" y="5027"/>
              <a:ext cx="7578" cy="6646"/>
              <a:chOff x="4500" y="5399"/>
              <a:chExt cx="3990" cy="2867"/>
            </a:xfrm>
          </p:grpSpPr>
          <p:sp>
            <p:nvSpPr>
              <p:cNvPr id="6" name="Rectangle 6"/>
              <p:cNvSpPr>
                <a:spLocks noChangeArrowheads="1"/>
              </p:cNvSpPr>
              <p:nvPr/>
            </p:nvSpPr>
            <p:spPr bwMode="auto">
              <a:xfrm>
                <a:off x="8212" y="5399"/>
                <a:ext cx="238" cy="2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ts val="1000"/>
                  </a:spcAft>
                </a:pPr>
                <a:r>
                  <a:rPr lang="en-US" sz="2700" dirty="0">
                    <a:solidFill>
                      <a:srgbClr val="000000"/>
                    </a:solidFill>
                    <a:latin typeface="Calibri" pitchFamily="34" charset="0"/>
                    <a:ea typeface="Arial" pitchFamily="34" charset="0"/>
                    <a:cs typeface="Arial" pitchFamily="34" charset="0"/>
                  </a:rPr>
                  <a:t> </a:t>
                </a:r>
                <a:endParaRPr lang="en-US" dirty="0"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pic>
        <p:nvPicPr>
          <p:cNvPr id="1431" name="Picture 407" descr="C:\Users\Raymond AM\Desktop\Sermonbackground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200" y="0"/>
            <a:ext cx="12268200" cy="7086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69" name="TextBox 1368"/>
          <p:cNvSpPr txBox="1"/>
          <p:nvPr/>
        </p:nvSpPr>
        <p:spPr>
          <a:xfrm>
            <a:off x="495300" y="3676471"/>
            <a:ext cx="111252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LB" sz="6600" b="1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تثنية 1: 6-8 </a:t>
            </a:r>
            <a:endParaRPr lang="en-US" sz="66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pic>
        <p:nvPicPr>
          <p:cNvPr id="7" name="Picture 6" descr="A picture containing room&#10;&#10;Description automatically generated">
            <a:extLst>
              <a:ext uri="{FF2B5EF4-FFF2-40B4-BE49-F238E27FC236}">
                <a16:creationId xmlns:a16="http://schemas.microsoft.com/office/drawing/2014/main" id="{607CA1FC-D7A4-42D0-B074-B4BFF5161EC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784" y="646584"/>
            <a:ext cx="1258416" cy="1258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240642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819401" y="2306639"/>
            <a:ext cx="4811713" cy="4556125"/>
            <a:chOff x="2040" y="4872"/>
            <a:chExt cx="7578" cy="7175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2040" y="5027"/>
              <a:ext cx="7578" cy="6646"/>
              <a:chOff x="4500" y="5399"/>
              <a:chExt cx="3990" cy="2867"/>
            </a:xfrm>
          </p:grpSpPr>
          <p:sp>
            <p:nvSpPr>
              <p:cNvPr id="6" name="Rectangle 6"/>
              <p:cNvSpPr>
                <a:spLocks noChangeArrowheads="1"/>
              </p:cNvSpPr>
              <p:nvPr/>
            </p:nvSpPr>
            <p:spPr bwMode="auto">
              <a:xfrm>
                <a:off x="8212" y="5399"/>
                <a:ext cx="238" cy="2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ts val="1000"/>
                  </a:spcAft>
                  <a:defRPr/>
                </a:pPr>
                <a:r>
                  <a:rPr lang="en-US" sz="2700" dirty="0">
                    <a:solidFill>
                      <a:srgbClr val="000000"/>
                    </a:solidFill>
                    <a:latin typeface="Calibri" pitchFamily="34" charset="0"/>
                    <a:ea typeface="Arial" pitchFamily="34" charset="0"/>
                    <a:cs typeface="Arial" pitchFamily="34" charset="0"/>
                  </a:rPr>
                  <a:t> </a:t>
                </a:r>
                <a:endParaRPr lang="en-US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pic>
        <p:nvPicPr>
          <p:cNvPr id="1431" name="Picture 407" descr="C:\Users\Raymond AM\Desktop\Sermonbackground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3768"/>
            <a:ext cx="12191999" cy="7057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6" name="Content Placeholder 1025">
            <a:extLst>
              <a:ext uri="{FF2B5EF4-FFF2-40B4-BE49-F238E27FC236}">
                <a16:creationId xmlns:a16="http://schemas.microsoft.com/office/drawing/2014/main" id="{B2867CFE-D383-41B0-8BAE-3471A9A08A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1426" y="3516086"/>
            <a:ext cx="11914374" cy="3951514"/>
          </a:xfrm>
        </p:spPr>
        <p:txBody>
          <a:bodyPr>
            <a:noAutofit/>
          </a:bodyPr>
          <a:lstStyle/>
          <a:p>
            <a:pPr marL="0" marR="0" indent="0" algn="ct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ar-SA" sz="6600" b="1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"كَفَاكُمْ دَوَرَانٌ بِهذَا الْجَبَلِ. تَحَوَّلُوا نَحْوَ الشِّمَالِ</a:t>
            </a:r>
            <a:r>
              <a:rPr lang="en-US" sz="6600" b="1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.</a:t>
            </a:r>
            <a:r>
              <a:rPr lang="ar-SA" sz="6600" b="1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"</a:t>
            </a:r>
            <a:endParaRPr lang="en-US" sz="6600" dirty="0">
              <a:effectLst/>
              <a:latin typeface="Traditional Arabic" panose="02020603050405020304" pitchFamily="18" charset="-78"/>
              <a:ea typeface="Calibri" panose="020F0502020204030204" pitchFamily="34" charset="0"/>
              <a:cs typeface="Traditional Arabic" panose="02020603050405020304" pitchFamily="18" charset="-78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2CB6F74-30EF-4A96-9952-D1FB70039961}"/>
              </a:ext>
            </a:extLst>
          </p:cNvPr>
          <p:cNvSpPr/>
          <p:nvPr/>
        </p:nvSpPr>
        <p:spPr>
          <a:xfrm>
            <a:off x="-1775360" y="533400"/>
            <a:ext cx="922391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endParaRPr lang="en-US" sz="80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pic>
        <p:nvPicPr>
          <p:cNvPr id="7" name="Picture 6" descr="A picture containing room&#10;&#10;Description automatically generated">
            <a:extLst>
              <a:ext uri="{FF2B5EF4-FFF2-40B4-BE49-F238E27FC236}">
                <a16:creationId xmlns:a16="http://schemas.microsoft.com/office/drawing/2014/main" id="{9185CCDE-3CC9-4111-A7C3-112B2C6A620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425" y="565911"/>
            <a:ext cx="1258416" cy="1258416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580663C1-82C0-4571-B4E7-A0455CCBC981}"/>
              </a:ext>
            </a:extLst>
          </p:cNvPr>
          <p:cNvSpPr txBox="1"/>
          <p:nvPr/>
        </p:nvSpPr>
        <p:spPr>
          <a:xfrm>
            <a:off x="1143000" y="609600"/>
            <a:ext cx="6415621" cy="11541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ct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ar-SA" sz="6000" b="1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تث 2: 3</a:t>
            </a:r>
            <a:endParaRPr lang="en-US" sz="6000" b="1" dirty="0">
              <a:effectLst/>
              <a:latin typeface="Traditional Arabic" panose="02020603050405020304" pitchFamily="18" charset="-78"/>
              <a:ea typeface="Calibri" panose="020F0502020204030204" pitchFamily="34" charset="0"/>
              <a:cs typeface="Traditional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81933192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819401" y="2306639"/>
            <a:ext cx="4811713" cy="4556125"/>
            <a:chOff x="2040" y="4872"/>
            <a:chExt cx="7578" cy="7175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2040" y="5027"/>
              <a:ext cx="7578" cy="6646"/>
              <a:chOff x="4500" y="5399"/>
              <a:chExt cx="3990" cy="2867"/>
            </a:xfrm>
          </p:grpSpPr>
          <p:sp>
            <p:nvSpPr>
              <p:cNvPr id="6" name="Rectangle 6"/>
              <p:cNvSpPr>
                <a:spLocks noChangeArrowheads="1"/>
              </p:cNvSpPr>
              <p:nvPr/>
            </p:nvSpPr>
            <p:spPr bwMode="auto">
              <a:xfrm>
                <a:off x="8212" y="5399"/>
                <a:ext cx="238" cy="2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ts val="1000"/>
                  </a:spcAft>
                  <a:defRPr/>
                </a:pPr>
                <a:r>
                  <a:rPr lang="en-US" sz="2700" dirty="0">
                    <a:solidFill>
                      <a:srgbClr val="000000"/>
                    </a:solidFill>
                    <a:latin typeface="Calibri" pitchFamily="34" charset="0"/>
                    <a:ea typeface="Arial" pitchFamily="34" charset="0"/>
                    <a:cs typeface="Arial" pitchFamily="34" charset="0"/>
                  </a:rPr>
                  <a:t> </a:t>
                </a:r>
                <a:endParaRPr lang="en-US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pic>
        <p:nvPicPr>
          <p:cNvPr id="1431" name="Picture 407" descr="C:\Users\Raymond AM\Desktop\Sermonbackground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3768"/>
            <a:ext cx="12191999" cy="7057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6" name="Content Placeholder 1025">
            <a:extLst>
              <a:ext uri="{FF2B5EF4-FFF2-40B4-BE49-F238E27FC236}">
                <a16:creationId xmlns:a16="http://schemas.microsoft.com/office/drawing/2014/main" id="{B2867CFE-D383-41B0-8BAE-3471A9A08A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1426" y="3135086"/>
            <a:ext cx="11914374" cy="3951514"/>
          </a:xfrm>
        </p:spPr>
        <p:txBody>
          <a:bodyPr>
            <a:noAutofit/>
          </a:bodyPr>
          <a:lstStyle/>
          <a:p>
            <a:pPr marL="1143000" indent="-1143000" algn="r" rtl="1">
              <a:lnSpc>
                <a:spcPct val="115000"/>
              </a:lnSpc>
              <a:spcBef>
                <a:spcPts val="0"/>
              </a:spcBef>
              <a:buFont typeface="+mj-lt"/>
              <a:buAutoNum type="arabicPeriod"/>
            </a:pPr>
            <a:r>
              <a:rPr lang="ar-LB" sz="6600" b="1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حدّد وجهتك</a:t>
            </a:r>
            <a:r>
              <a:rPr lang="ar-LB" sz="6600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: </a:t>
            </a:r>
            <a:br>
              <a:rPr lang="ar-LB" sz="6600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</a:br>
            <a:endParaRPr lang="en-US" sz="6600" dirty="0">
              <a:effectLst/>
              <a:latin typeface="Traditional Arabic" panose="02020603050405020304" pitchFamily="18" charset="-78"/>
              <a:ea typeface="Calibri" panose="020F0502020204030204" pitchFamily="34" charset="0"/>
              <a:cs typeface="Traditional Arabic" panose="02020603050405020304" pitchFamily="18" charset="-78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2CB6F74-30EF-4A96-9952-D1FB70039961}"/>
              </a:ext>
            </a:extLst>
          </p:cNvPr>
          <p:cNvSpPr/>
          <p:nvPr/>
        </p:nvSpPr>
        <p:spPr>
          <a:xfrm>
            <a:off x="-1775360" y="533400"/>
            <a:ext cx="922391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endParaRPr lang="en-US" sz="80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pic>
        <p:nvPicPr>
          <p:cNvPr id="7" name="Picture 6" descr="A picture containing room&#10;&#10;Description automatically generated">
            <a:extLst>
              <a:ext uri="{FF2B5EF4-FFF2-40B4-BE49-F238E27FC236}">
                <a16:creationId xmlns:a16="http://schemas.microsoft.com/office/drawing/2014/main" id="{9185CCDE-3CC9-4111-A7C3-112B2C6A620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425" y="565911"/>
            <a:ext cx="1258416" cy="1258416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580663C1-82C0-4571-B4E7-A0455CCBC981}"/>
              </a:ext>
            </a:extLst>
          </p:cNvPr>
          <p:cNvSpPr txBox="1"/>
          <p:nvPr/>
        </p:nvSpPr>
        <p:spPr>
          <a:xfrm>
            <a:off x="1143000" y="385397"/>
            <a:ext cx="6415621" cy="20036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ct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ar-LB" sz="5400" b="1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كفاكم قعود ... تحركوا نحو </a:t>
            </a:r>
            <a:br>
              <a:rPr lang="ar-LB" sz="5400" b="1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</a:br>
            <a:r>
              <a:rPr lang="ar-LB" sz="5400" b="1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امتلاك الوعود </a:t>
            </a:r>
            <a:endParaRPr lang="en-US" sz="5400" b="1" dirty="0">
              <a:effectLst/>
              <a:latin typeface="Traditional Arabic" panose="02020603050405020304" pitchFamily="18" charset="-78"/>
              <a:ea typeface="Calibri" panose="020F0502020204030204" pitchFamily="34" charset="0"/>
              <a:cs typeface="Traditional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73616942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819401" y="2306639"/>
            <a:ext cx="4811713" cy="4556125"/>
            <a:chOff x="2040" y="4872"/>
            <a:chExt cx="7578" cy="7175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2040" y="5027"/>
              <a:ext cx="7578" cy="6646"/>
              <a:chOff x="4500" y="5399"/>
              <a:chExt cx="3990" cy="2867"/>
            </a:xfrm>
          </p:grpSpPr>
          <p:sp>
            <p:nvSpPr>
              <p:cNvPr id="6" name="Rectangle 6"/>
              <p:cNvSpPr>
                <a:spLocks noChangeArrowheads="1"/>
              </p:cNvSpPr>
              <p:nvPr/>
            </p:nvSpPr>
            <p:spPr bwMode="auto">
              <a:xfrm>
                <a:off x="8212" y="5399"/>
                <a:ext cx="238" cy="2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ts val="1000"/>
                  </a:spcAft>
                  <a:defRPr/>
                </a:pPr>
                <a:r>
                  <a:rPr lang="en-US" sz="2700" dirty="0">
                    <a:solidFill>
                      <a:srgbClr val="000000"/>
                    </a:solidFill>
                    <a:latin typeface="Calibri" pitchFamily="34" charset="0"/>
                    <a:ea typeface="Arial" pitchFamily="34" charset="0"/>
                    <a:cs typeface="Arial" pitchFamily="34" charset="0"/>
                  </a:rPr>
                  <a:t> </a:t>
                </a:r>
                <a:endParaRPr lang="en-US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pic>
        <p:nvPicPr>
          <p:cNvPr id="1431" name="Picture 407" descr="C:\Users\Raymond AM\Desktop\Sermonbackground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3768"/>
            <a:ext cx="12191999" cy="7057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6" name="Content Placeholder 1025">
            <a:extLst>
              <a:ext uri="{FF2B5EF4-FFF2-40B4-BE49-F238E27FC236}">
                <a16:creationId xmlns:a16="http://schemas.microsoft.com/office/drawing/2014/main" id="{B2867CFE-D383-41B0-8BAE-3471A9A08A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" y="2667000"/>
            <a:ext cx="11914374" cy="3951514"/>
          </a:xfrm>
        </p:spPr>
        <p:txBody>
          <a:bodyPr>
            <a:noAutofit/>
          </a:bodyPr>
          <a:lstStyle/>
          <a:p>
            <a:pPr marL="0" indent="0" algn="r" rtl="1">
              <a:lnSpc>
                <a:spcPct val="115000"/>
              </a:lnSpc>
              <a:spcBef>
                <a:spcPts val="0"/>
              </a:spcBef>
              <a:buNone/>
            </a:pPr>
            <a:br>
              <a:rPr lang="ar-LB" sz="6000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</a:br>
            <a:r>
              <a:rPr lang="ar-LB" sz="6000" b="1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"لأَنَّ هذِهِ هِيَ إِرَادَةُ اللهِ: قَدَاسَتُكُمْ. أَنْ تَمْتَنِعُوا عَنِ الزِّنَا"</a:t>
            </a:r>
            <a:endParaRPr lang="en-US" sz="6000" dirty="0">
              <a:effectLst/>
              <a:latin typeface="Traditional Arabic" panose="02020603050405020304" pitchFamily="18" charset="-78"/>
              <a:ea typeface="Calibri" panose="020F0502020204030204" pitchFamily="34" charset="0"/>
              <a:cs typeface="Traditional Arabic" panose="02020603050405020304" pitchFamily="18" charset="-78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2CB6F74-30EF-4A96-9952-D1FB70039961}"/>
              </a:ext>
            </a:extLst>
          </p:cNvPr>
          <p:cNvSpPr/>
          <p:nvPr/>
        </p:nvSpPr>
        <p:spPr>
          <a:xfrm>
            <a:off x="-1775360" y="533400"/>
            <a:ext cx="922391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endParaRPr lang="en-US" sz="80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pic>
        <p:nvPicPr>
          <p:cNvPr id="7" name="Picture 6" descr="A picture containing room&#10;&#10;Description automatically generated">
            <a:extLst>
              <a:ext uri="{FF2B5EF4-FFF2-40B4-BE49-F238E27FC236}">
                <a16:creationId xmlns:a16="http://schemas.microsoft.com/office/drawing/2014/main" id="{9185CCDE-3CC9-4111-A7C3-112B2C6A620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425" y="565911"/>
            <a:ext cx="1258416" cy="1258416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580663C1-82C0-4571-B4E7-A0455CCBC981}"/>
              </a:ext>
            </a:extLst>
          </p:cNvPr>
          <p:cNvSpPr txBox="1"/>
          <p:nvPr/>
        </p:nvSpPr>
        <p:spPr>
          <a:xfrm>
            <a:off x="1143000" y="533400"/>
            <a:ext cx="6415621" cy="1047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algn="ctr" rtl="1">
              <a:lnSpc>
                <a:spcPct val="115000"/>
              </a:lnSpc>
              <a:spcBef>
                <a:spcPts val="0"/>
              </a:spcBef>
              <a:buNone/>
            </a:pPr>
            <a:r>
              <a:rPr lang="ar-LB" sz="5400" b="1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1تس 4: 3</a:t>
            </a:r>
            <a:endParaRPr lang="en-US" sz="5400" b="1" dirty="0">
              <a:effectLst/>
              <a:latin typeface="Traditional Arabic" panose="02020603050405020304" pitchFamily="18" charset="-78"/>
              <a:ea typeface="Calibri" panose="020F0502020204030204" pitchFamily="34" charset="0"/>
              <a:cs typeface="Traditional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05747926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819401" y="2306639"/>
            <a:ext cx="4811713" cy="4556125"/>
            <a:chOff x="2040" y="4872"/>
            <a:chExt cx="7578" cy="7175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2040" y="5027"/>
              <a:ext cx="7578" cy="6646"/>
              <a:chOff x="4500" y="5399"/>
              <a:chExt cx="3990" cy="2867"/>
            </a:xfrm>
          </p:grpSpPr>
          <p:sp>
            <p:nvSpPr>
              <p:cNvPr id="6" name="Rectangle 6"/>
              <p:cNvSpPr>
                <a:spLocks noChangeArrowheads="1"/>
              </p:cNvSpPr>
              <p:nvPr/>
            </p:nvSpPr>
            <p:spPr bwMode="auto">
              <a:xfrm>
                <a:off x="8212" y="5399"/>
                <a:ext cx="238" cy="2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ts val="1000"/>
                  </a:spcAft>
                  <a:defRPr/>
                </a:pPr>
                <a:r>
                  <a:rPr lang="en-US" sz="2700" dirty="0">
                    <a:solidFill>
                      <a:srgbClr val="000000"/>
                    </a:solidFill>
                    <a:latin typeface="Calibri" pitchFamily="34" charset="0"/>
                    <a:ea typeface="Arial" pitchFamily="34" charset="0"/>
                    <a:cs typeface="Arial" pitchFamily="34" charset="0"/>
                  </a:rPr>
                  <a:t> </a:t>
                </a:r>
                <a:endParaRPr lang="en-US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pic>
        <p:nvPicPr>
          <p:cNvPr id="1431" name="Picture 407" descr="C:\Users\Raymond AM\Desktop\Sermonbackground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3768"/>
            <a:ext cx="12191999" cy="7057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6" name="Content Placeholder 1025">
            <a:extLst>
              <a:ext uri="{FF2B5EF4-FFF2-40B4-BE49-F238E27FC236}">
                <a16:creationId xmlns:a16="http://schemas.microsoft.com/office/drawing/2014/main" id="{B2867CFE-D383-41B0-8BAE-3471A9A08A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1426" y="3276600"/>
            <a:ext cx="11914374" cy="3951514"/>
          </a:xfrm>
        </p:spPr>
        <p:txBody>
          <a:bodyPr>
            <a:noAutofit/>
          </a:bodyPr>
          <a:lstStyle/>
          <a:p>
            <a:pPr marL="0" marR="0" indent="0" algn="ct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ar-LB" sz="6000" b="1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لِيَكُنْ كُلُّ وَاحِدٍ بِحَسَبِ مَا أَخَذَ مَوْهِبَةً، يَخْدِمُ بِهَا بَعْضُكُمْ بَعْضًا، كَوُكَلاَءَ صَالِحِينَ عَلَى نِعْمَةِ اللهِ الْمُتَنَوِّعَةِ."</a:t>
            </a:r>
            <a:endParaRPr lang="en-US" sz="6000" dirty="0">
              <a:effectLst/>
              <a:latin typeface="Traditional Arabic" panose="02020603050405020304" pitchFamily="18" charset="-78"/>
              <a:ea typeface="Calibri" panose="020F0502020204030204" pitchFamily="34" charset="0"/>
              <a:cs typeface="Traditional Arabic" panose="02020603050405020304" pitchFamily="18" charset="-78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2CB6F74-30EF-4A96-9952-D1FB70039961}"/>
              </a:ext>
            </a:extLst>
          </p:cNvPr>
          <p:cNvSpPr/>
          <p:nvPr/>
        </p:nvSpPr>
        <p:spPr>
          <a:xfrm>
            <a:off x="-1775360" y="533400"/>
            <a:ext cx="922391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endParaRPr lang="en-US" sz="80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pic>
        <p:nvPicPr>
          <p:cNvPr id="7" name="Picture 6" descr="A picture containing room&#10;&#10;Description automatically generated">
            <a:extLst>
              <a:ext uri="{FF2B5EF4-FFF2-40B4-BE49-F238E27FC236}">
                <a16:creationId xmlns:a16="http://schemas.microsoft.com/office/drawing/2014/main" id="{9185CCDE-3CC9-4111-A7C3-112B2C6A620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425" y="565911"/>
            <a:ext cx="1258416" cy="1258416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580663C1-82C0-4571-B4E7-A0455CCBC981}"/>
              </a:ext>
            </a:extLst>
          </p:cNvPr>
          <p:cNvSpPr txBox="1"/>
          <p:nvPr/>
        </p:nvSpPr>
        <p:spPr>
          <a:xfrm>
            <a:off x="1143000" y="522238"/>
            <a:ext cx="6415621" cy="11541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ct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6000" b="1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1 </a:t>
            </a:r>
            <a:r>
              <a:rPr lang="ar-LB" sz="6000" b="1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بط 10:4</a:t>
            </a:r>
          </a:p>
        </p:txBody>
      </p:sp>
    </p:spTree>
    <p:extLst>
      <p:ext uri="{BB962C8B-B14F-4D97-AF65-F5344CB8AC3E}">
        <p14:creationId xmlns:p14="http://schemas.microsoft.com/office/powerpoint/2010/main" val="206303844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819401" y="2306639"/>
            <a:ext cx="4811713" cy="4556125"/>
            <a:chOff x="2040" y="4872"/>
            <a:chExt cx="7578" cy="7175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2040" y="5027"/>
              <a:ext cx="7578" cy="6646"/>
              <a:chOff x="4500" y="5399"/>
              <a:chExt cx="3990" cy="2867"/>
            </a:xfrm>
          </p:grpSpPr>
          <p:sp>
            <p:nvSpPr>
              <p:cNvPr id="6" name="Rectangle 6"/>
              <p:cNvSpPr>
                <a:spLocks noChangeArrowheads="1"/>
              </p:cNvSpPr>
              <p:nvPr/>
            </p:nvSpPr>
            <p:spPr bwMode="auto">
              <a:xfrm>
                <a:off x="8212" y="5399"/>
                <a:ext cx="238" cy="2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ts val="1000"/>
                  </a:spcAft>
                  <a:defRPr/>
                </a:pPr>
                <a:r>
                  <a:rPr lang="en-US" sz="2700" dirty="0">
                    <a:solidFill>
                      <a:srgbClr val="000000"/>
                    </a:solidFill>
                    <a:latin typeface="Calibri" pitchFamily="34" charset="0"/>
                    <a:ea typeface="Arial" pitchFamily="34" charset="0"/>
                    <a:cs typeface="Arial" pitchFamily="34" charset="0"/>
                  </a:rPr>
                  <a:t> </a:t>
                </a:r>
                <a:endParaRPr lang="en-US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pic>
        <p:nvPicPr>
          <p:cNvPr id="1431" name="Picture 407" descr="C:\Users\Raymond AM\Desktop\Sermonbackground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3768"/>
            <a:ext cx="12191999" cy="7057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6" name="Content Placeholder 1025">
            <a:extLst>
              <a:ext uri="{FF2B5EF4-FFF2-40B4-BE49-F238E27FC236}">
                <a16:creationId xmlns:a16="http://schemas.microsoft.com/office/drawing/2014/main" id="{B2867CFE-D383-41B0-8BAE-3471A9A08A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1426" y="3058886"/>
            <a:ext cx="11914374" cy="3951514"/>
          </a:xfrm>
        </p:spPr>
        <p:txBody>
          <a:bodyPr>
            <a:noAutofit/>
          </a:bodyPr>
          <a:lstStyle/>
          <a:p>
            <a:pPr marL="342900" marR="0" lvl="0" indent="-34290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 startAt="2"/>
            </a:pPr>
            <a:r>
              <a:rPr lang="ar-LB" sz="6600" b="1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تمسك بوعد الرّب:</a:t>
            </a:r>
            <a:endParaRPr lang="en-US" sz="6600" b="1" dirty="0">
              <a:effectLst/>
              <a:latin typeface="Traditional Arabic" panose="02020603050405020304" pitchFamily="18" charset="-78"/>
              <a:ea typeface="Calibri" panose="020F0502020204030204" pitchFamily="34" charset="0"/>
              <a:cs typeface="Traditional Arabic" panose="02020603050405020304" pitchFamily="18" charset="-78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2CB6F74-30EF-4A96-9952-D1FB70039961}"/>
              </a:ext>
            </a:extLst>
          </p:cNvPr>
          <p:cNvSpPr/>
          <p:nvPr/>
        </p:nvSpPr>
        <p:spPr>
          <a:xfrm>
            <a:off x="-1775360" y="533400"/>
            <a:ext cx="922391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endParaRPr lang="en-US" sz="80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pic>
        <p:nvPicPr>
          <p:cNvPr id="7" name="Picture 6" descr="A picture containing room&#10;&#10;Description automatically generated">
            <a:extLst>
              <a:ext uri="{FF2B5EF4-FFF2-40B4-BE49-F238E27FC236}">
                <a16:creationId xmlns:a16="http://schemas.microsoft.com/office/drawing/2014/main" id="{9185CCDE-3CC9-4111-A7C3-112B2C6A620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425" y="565911"/>
            <a:ext cx="1258416" cy="1258416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580663C1-82C0-4571-B4E7-A0455CCBC981}"/>
              </a:ext>
            </a:extLst>
          </p:cNvPr>
          <p:cNvSpPr txBox="1"/>
          <p:nvPr/>
        </p:nvSpPr>
        <p:spPr>
          <a:xfrm>
            <a:off x="1143000" y="385397"/>
            <a:ext cx="6415621" cy="20036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ct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ar-LB" sz="5400" b="1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كفاكم قعود ... تحركوا نحو </a:t>
            </a:r>
            <a:br>
              <a:rPr lang="ar-LB" sz="5400" b="1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</a:br>
            <a:r>
              <a:rPr lang="ar-LB" sz="5400" b="1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امتلاك الوعود </a:t>
            </a:r>
            <a:endParaRPr lang="en-US" sz="5400" b="1" dirty="0">
              <a:effectLst/>
              <a:latin typeface="Traditional Arabic" panose="02020603050405020304" pitchFamily="18" charset="-78"/>
              <a:ea typeface="Calibri" panose="020F0502020204030204" pitchFamily="34" charset="0"/>
              <a:cs typeface="Traditional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77267116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819401" y="2306639"/>
            <a:ext cx="4811713" cy="4556125"/>
            <a:chOff x="2040" y="4872"/>
            <a:chExt cx="7578" cy="7175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2040" y="5027"/>
              <a:ext cx="7578" cy="6646"/>
              <a:chOff x="4500" y="5399"/>
              <a:chExt cx="3990" cy="2867"/>
            </a:xfrm>
          </p:grpSpPr>
          <p:sp>
            <p:nvSpPr>
              <p:cNvPr id="6" name="Rectangle 6"/>
              <p:cNvSpPr>
                <a:spLocks noChangeArrowheads="1"/>
              </p:cNvSpPr>
              <p:nvPr/>
            </p:nvSpPr>
            <p:spPr bwMode="auto">
              <a:xfrm>
                <a:off x="8212" y="5399"/>
                <a:ext cx="238" cy="2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ts val="1000"/>
                  </a:spcAft>
                  <a:defRPr/>
                </a:pPr>
                <a:r>
                  <a:rPr lang="en-US" sz="2700" dirty="0">
                    <a:solidFill>
                      <a:srgbClr val="000000"/>
                    </a:solidFill>
                    <a:latin typeface="Calibri" pitchFamily="34" charset="0"/>
                    <a:ea typeface="Arial" pitchFamily="34" charset="0"/>
                    <a:cs typeface="Arial" pitchFamily="34" charset="0"/>
                  </a:rPr>
                  <a:t> </a:t>
                </a:r>
                <a:endParaRPr lang="en-US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pic>
        <p:nvPicPr>
          <p:cNvPr id="1431" name="Picture 407" descr="C:\Users\Raymond AM\Desktop\Sermonbackground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3768"/>
            <a:ext cx="12191999" cy="7057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6" name="Content Placeholder 1025">
            <a:extLst>
              <a:ext uri="{FF2B5EF4-FFF2-40B4-BE49-F238E27FC236}">
                <a16:creationId xmlns:a16="http://schemas.microsoft.com/office/drawing/2014/main" id="{B2867CFE-D383-41B0-8BAE-3471A9A08A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1426" y="3135086"/>
            <a:ext cx="11914374" cy="3951514"/>
          </a:xfrm>
        </p:spPr>
        <p:txBody>
          <a:bodyPr>
            <a:noAutofit/>
          </a:bodyPr>
          <a:lstStyle/>
          <a:p>
            <a:pPr marR="0" indent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ar-LB" sz="6600" b="1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"لِتَكُنْ سِيرَتُكُمْ خَالِيَةً مِنْ مَحَبَّةِ الْمَالِ. كُونُوا مُكْتَفِينَ بِمَا عِنْدَكُمْ، لأَنَّهُ قَالَ:«لاَ أُهْمِلُكَ وَلاَ أَتْرُكُكَ»</a:t>
            </a:r>
            <a:endParaRPr lang="en-US" sz="6600" b="1" dirty="0">
              <a:effectLst/>
              <a:latin typeface="Traditional Arabic" panose="02020603050405020304" pitchFamily="18" charset="-78"/>
              <a:ea typeface="Calibri" panose="020F0502020204030204" pitchFamily="34" charset="0"/>
              <a:cs typeface="Traditional Arabic" panose="02020603050405020304" pitchFamily="18" charset="-78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2CB6F74-30EF-4A96-9952-D1FB70039961}"/>
              </a:ext>
            </a:extLst>
          </p:cNvPr>
          <p:cNvSpPr/>
          <p:nvPr/>
        </p:nvSpPr>
        <p:spPr>
          <a:xfrm>
            <a:off x="-1775360" y="533400"/>
            <a:ext cx="922391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endParaRPr lang="en-US" sz="80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pic>
        <p:nvPicPr>
          <p:cNvPr id="7" name="Picture 6" descr="A picture containing room&#10;&#10;Description automatically generated">
            <a:extLst>
              <a:ext uri="{FF2B5EF4-FFF2-40B4-BE49-F238E27FC236}">
                <a16:creationId xmlns:a16="http://schemas.microsoft.com/office/drawing/2014/main" id="{9185CCDE-3CC9-4111-A7C3-112B2C6A620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425" y="565911"/>
            <a:ext cx="1258416" cy="1258416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580663C1-82C0-4571-B4E7-A0455CCBC981}"/>
              </a:ext>
            </a:extLst>
          </p:cNvPr>
          <p:cNvSpPr txBox="1"/>
          <p:nvPr/>
        </p:nvSpPr>
        <p:spPr>
          <a:xfrm>
            <a:off x="1143000" y="522238"/>
            <a:ext cx="6415621" cy="11541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ct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ar-LB" sz="6000" b="1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عب 13: 5</a:t>
            </a:r>
            <a:endParaRPr lang="en-US" sz="6000" b="1" dirty="0">
              <a:effectLst/>
              <a:latin typeface="Traditional Arabic" panose="02020603050405020304" pitchFamily="18" charset="-78"/>
              <a:ea typeface="Calibri" panose="020F0502020204030204" pitchFamily="34" charset="0"/>
              <a:cs typeface="Traditional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4521364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819401" y="2306639"/>
            <a:ext cx="4811713" cy="4556125"/>
            <a:chOff x="2040" y="4872"/>
            <a:chExt cx="7578" cy="7175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2040" y="5027"/>
              <a:ext cx="7578" cy="6646"/>
              <a:chOff x="4500" y="5399"/>
              <a:chExt cx="3990" cy="2867"/>
            </a:xfrm>
          </p:grpSpPr>
          <p:sp>
            <p:nvSpPr>
              <p:cNvPr id="6" name="Rectangle 6"/>
              <p:cNvSpPr>
                <a:spLocks noChangeArrowheads="1"/>
              </p:cNvSpPr>
              <p:nvPr/>
            </p:nvSpPr>
            <p:spPr bwMode="auto">
              <a:xfrm>
                <a:off x="8212" y="5399"/>
                <a:ext cx="238" cy="2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ts val="1000"/>
                  </a:spcAft>
                  <a:defRPr/>
                </a:pPr>
                <a:r>
                  <a:rPr lang="en-US" sz="2700" dirty="0">
                    <a:solidFill>
                      <a:srgbClr val="000000"/>
                    </a:solidFill>
                    <a:latin typeface="Calibri" pitchFamily="34" charset="0"/>
                    <a:ea typeface="Arial" pitchFamily="34" charset="0"/>
                    <a:cs typeface="Arial" pitchFamily="34" charset="0"/>
                  </a:rPr>
                  <a:t> </a:t>
                </a:r>
                <a:endParaRPr lang="en-US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pic>
        <p:nvPicPr>
          <p:cNvPr id="1431" name="Picture 407" descr="C:\Users\Raymond AM\Desktop\Sermonbackground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3768"/>
            <a:ext cx="12191999" cy="7057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6" name="Content Placeholder 1025">
            <a:extLst>
              <a:ext uri="{FF2B5EF4-FFF2-40B4-BE49-F238E27FC236}">
                <a16:creationId xmlns:a16="http://schemas.microsoft.com/office/drawing/2014/main" id="{B2867CFE-D383-41B0-8BAE-3471A9A08A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1426" y="3668486"/>
            <a:ext cx="11914374" cy="3951514"/>
          </a:xfrm>
        </p:spPr>
        <p:txBody>
          <a:bodyPr>
            <a:noAutofit/>
          </a:bodyPr>
          <a:lstStyle/>
          <a:p>
            <a:pPr marL="0" marR="0" indent="0" algn="ct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ar-LB" sz="7200" b="1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«لاَ أُهْمِلُكَ وَلاَ أَتْرُكُكَ»</a:t>
            </a:r>
            <a:endParaRPr lang="en-US" sz="7200" dirty="0">
              <a:effectLst/>
              <a:latin typeface="Traditional Arabic" panose="02020603050405020304" pitchFamily="18" charset="-78"/>
              <a:ea typeface="Calibri" panose="020F0502020204030204" pitchFamily="34" charset="0"/>
              <a:cs typeface="Traditional Arabic" panose="02020603050405020304" pitchFamily="18" charset="-78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2CB6F74-30EF-4A96-9952-D1FB70039961}"/>
              </a:ext>
            </a:extLst>
          </p:cNvPr>
          <p:cNvSpPr/>
          <p:nvPr/>
        </p:nvSpPr>
        <p:spPr>
          <a:xfrm>
            <a:off x="-1775360" y="533400"/>
            <a:ext cx="922391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endParaRPr lang="en-US" sz="80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pic>
        <p:nvPicPr>
          <p:cNvPr id="7" name="Picture 6" descr="A picture containing room&#10;&#10;Description automatically generated">
            <a:extLst>
              <a:ext uri="{FF2B5EF4-FFF2-40B4-BE49-F238E27FC236}">
                <a16:creationId xmlns:a16="http://schemas.microsoft.com/office/drawing/2014/main" id="{9185CCDE-3CC9-4111-A7C3-112B2C6A620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425" y="565911"/>
            <a:ext cx="1258416" cy="1258416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580663C1-82C0-4571-B4E7-A0455CCBC981}"/>
              </a:ext>
            </a:extLst>
          </p:cNvPr>
          <p:cNvSpPr txBox="1"/>
          <p:nvPr/>
        </p:nvSpPr>
        <p:spPr>
          <a:xfrm>
            <a:off x="1143000" y="385397"/>
            <a:ext cx="6415621" cy="20036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ct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ar-LB" sz="5400" b="1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كفاكم قعود ... تحركوا نحو </a:t>
            </a:r>
            <a:br>
              <a:rPr lang="ar-LB" sz="5400" b="1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</a:br>
            <a:r>
              <a:rPr lang="ar-LB" sz="5400" b="1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امتلاك الوعود </a:t>
            </a:r>
            <a:endParaRPr lang="en-US" sz="5400" b="1" dirty="0">
              <a:effectLst/>
              <a:latin typeface="Traditional Arabic" panose="02020603050405020304" pitchFamily="18" charset="-78"/>
              <a:ea typeface="Calibri" panose="020F0502020204030204" pitchFamily="34" charset="0"/>
              <a:cs typeface="Traditional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92397670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819401" y="2306639"/>
            <a:ext cx="4811713" cy="4556125"/>
            <a:chOff x="2040" y="4872"/>
            <a:chExt cx="7578" cy="7175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2040" y="5027"/>
              <a:ext cx="7578" cy="6646"/>
              <a:chOff x="4500" y="5399"/>
              <a:chExt cx="3990" cy="2867"/>
            </a:xfrm>
          </p:grpSpPr>
          <p:sp>
            <p:nvSpPr>
              <p:cNvPr id="6" name="Rectangle 6"/>
              <p:cNvSpPr>
                <a:spLocks noChangeArrowheads="1"/>
              </p:cNvSpPr>
              <p:nvPr/>
            </p:nvSpPr>
            <p:spPr bwMode="auto">
              <a:xfrm>
                <a:off x="8212" y="5399"/>
                <a:ext cx="238" cy="2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ts val="1000"/>
                  </a:spcAft>
                  <a:defRPr/>
                </a:pPr>
                <a:r>
                  <a:rPr lang="en-US" sz="2700" dirty="0">
                    <a:solidFill>
                      <a:srgbClr val="000000"/>
                    </a:solidFill>
                    <a:latin typeface="Calibri" pitchFamily="34" charset="0"/>
                    <a:ea typeface="Arial" pitchFamily="34" charset="0"/>
                    <a:cs typeface="Arial" pitchFamily="34" charset="0"/>
                  </a:rPr>
                  <a:t> </a:t>
                </a:r>
                <a:endParaRPr lang="en-US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pic>
        <p:nvPicPr>
          <p:cNvPr id="1431" name="Picture 407" descr="C:\Users\Raymond AM\Desktop\Sermonbackground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3768"/>
            <a:ext cx="12191999" cy="7057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6" name="Content Placeholder 1025">
            <a:extLst>
              <a:ext uri="{FF2B5EF4-FFF2-40B4-BE49-F238E27FC236}">
                <a16:creationId xmlns:a16="http://schemas.microsoft.com/office/drawing/2014/main" id="{B2867CFE-D383-41B0-8BAE-3471A9A08A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1426" y="3516086"/>
            <a:ext cx="11914374" cy="3951514"/>
          </a:xfrm>
        </p:spPr>
        <p:txBody>
          <a:bodyPr>
            <a:noAutofit/>
          </a:bodyPr>
          <a:lstStyle/>
          <a:p>
            <a:pPr marR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 startAt="3"/>
            </a:pPr>
            <a:r>
              <a:rPr lang="ar-LB" sz="6600" b="1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اطلب قوّة الرّب</a:t>
            </a:r>
            <a:endParaRPr lang="en-US" sz="6600" dirty="0">
              <a:effectLst/>
              <a:latin typeface="Traditional Arabic" panose="02020603050405020304" pitchFamily="18" charset="-78"/>
              <a:ea typeface="Calibri" panose="020F0502020204030204" pitchFamily="34" charset="0"/>
              <a:cs typeface="Traditional Arabic" panose="02020603050405020304" pitchFamily="18" charset="-78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2CB6F74-30EF-4A96-9952-D1FB70039961}"/>
              </a:ext>
            </a:extLst>
          </p:cNvPr>
          <p:cNvSpPr/>
          <p:nvPr/>
        </p:nvSpPr>
        <p:spPr>
          <a:xfrm>
            <a:off x="-1775360" y="533400"/>
            <a:ext cx="922391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endParaRPr lang="en-US" sz="80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pic>
        <p:nvPicPr>
          <p:cNvPr id="7" name="Picture 6" descr="A picture containing room&#10;&#10;Description automatically generated">
            <a:extLst>
              <a:ext uri="{FF2B5EF4-FFF2-40B4-BE49-F238E27FC236}">
                <a16:creationId xmlns:a16="http://schemas.microsoft.com/office/drawing/2014/main" id="{9185CCDE-3CC9-4111-A7C3-112B2C6A620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425" y="565911"/>
            <a:ext cx="1258416" cy="1258416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580663C1-82C0-4571-B4E7-A0455CCBC981}"/>
              </a:ext>
            </a:extLst>
          </p:cNvPr>
          <p:cNvSpPr txBox="1"/>
          <p:nvPr/>
        </p:nvSpPr>
        <p:spPr>
          <a:xfrm>
            <a:off x="1143000" y="385397"/>
            <a:ext cx="6415621" cy="20036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ct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ar-LB" sz="5400" b="1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كفاكم قعود ... تحركوا نحو </a:t>
            </a:r>
            <a:br>
              <a:rPr lang="ar-LB" sz="5400" b="1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</a:br>
            <a:r>
              <a:rPr lang="ar-LB" sz="5400" b="1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امتلاك الوعود </a:t>
            </a:r>
            <a:endParaRPr lang="en-US" sz="5400" b="1" dirty="0">
              <a:effectLst/>
              <a:latin typeface="Traditional Arabic" panose="02020603050405020304" pitchFamily="18" charset="-78"/>
              <a:ea typeface="Calibri" panose="020F0502020204030204" pitchFamily="34" charset="0"/>
              <a:cs typeface="Traditional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4587392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819401" y="2306639"/>
            <a:ext cx="4811713" cy="4556125"/>
            <a:chOff x="2040" y="4872"/>
            <a:chExt cx="7578" cy="7175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2040" y="5027"/>
              <a:ext cx="7578" cy="6646"/>
              <a:chOff x="4500" y="5399"/>
              <a:chExt cx="3990" cy="2867"/>
            </a:xfrm>
          </p:grpSpPr>
          <p:sp>
            <p:nvSpPr>
              <p:cNvPr id="6" name="Rectangle 6"/>
              <p:cNvSpPr>
                <a:spLocks noChangeArrowheads="1"/>
              </p:cNvSpPr>
              <p:nvPr/>
            </p:nvSpPr>
            <p:spPr bwMode="auto">
              <a:xfrm>
                <a:off x="8212" y="5399"/>
                <a:ext cx="238" cy="2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ts val="1000"/>
                  </a:spcAft>
                  <a:defRPr/>
                </a:pPr>
                <a:r>
                  <a:rPr lang="en-US" sz="2700" dirty="0">
                    <a:solidFill>
                      <a:srgbClr val="000000"/>
                    </a:solidFill>
                    <a:latin typeface="Calibri" pitchFamily="34" charset="0"/>
                    <a:ea typeface="Arial" pitchFamily="34" charset="0"/>
                    <a:cs typeface="Arial" pitchFamily="34" charset="0"/>
                  </a:rPr>
                  <a:t> </a:t>
                </a:r>
                <a:endParaRPr lang="en-US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pic>
        <p:nvPicPr>
          <p:cNvPr id="1431" name="Picture 407" descr="C:\Users\Raymond AM\Desktop\Sermonbackground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3768"/>
            <a:ext cx="12191999" cy="7057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6" name="Content Placeholder 1025">
            <a:extLst>
              <a:ext uri="{FF2B5EF4-FFF2-40B4-BE49-F238E27FC236}">
                <a16:creationId xmlns:a16="http://schemas.microsoft.com/office/drawing/2014/main" id="{B2867CFE-D383-41B0-8BAE-3471A9A08A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1426" y="3516086"/>
            <a:ext cx="11914374" cy="3951514"/>
          </a:xfrm>
        </p:spPr>
        <p:txBody>
          <a:bodyPr>
            <a:noAutofit/>
          </a:bodyPr>
          <a:lstStyle/>
          <a:p>
            <a:pPr marL="1143000" marR="0" indent="-114300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 startAt="4"/>
            </a:pPr>
            <a:r>
              <a:rPr lang="ar-LB" sz="6600" b="1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خذ الخطوة الأولى ولا تتراجع: </a:t>
            </a:r>
            <a:endParaRPr lang="en-US" sz="6600" b="1" dirty="0">
              <a:effectLst/>
              <a:latin typeface="Traditional Arabic" panose="02020603050405020304" pitchFamily="18" charset="-78"/>
              <a:ea typeface="Calibri" panose="020F0502020204030204" pitchFamily="34" charset="0"/>
              <a:cs typeface="Traditional Arabic" panose="02020603050405020304" pitchFamily="18" charset="-78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2CB6F74-30EF-4A96-9952-D1FB70039961}"/>
              </a:ext>
            </a:extLst>
          </p:cNvPr>
          <p:cNvSpPr/>
          <p:nvPr/>
        </p:nvSpPr>
        <p:spPr>
          <a:xfrm>
            <a:off x="-1775360" y="533400"/>
            <a:ext cx="922391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endParaRPr lang="en-US" sz="80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pic>
        <p:nvPicPr>
          <p:cNvPr id="7" name="Picture 6" descr="A picture containing room&#10;&#10;Description automatically generated">
            <a:extLst>
              <a:ext uri="{FF2B5EF4-FFF2-40B4-BE49-F238E27FC236}">
                <a16:creationId xmlns:a16="http://schemas.microsoft.com/office/drawing/2014/main" id="{9185CCDE-3CC9-4111-A7C3-112B2C6A620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425" y="565911"/>
            <a:ext cx="1258416" cy="1258416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580663C1-82C0-4571-B4E7-A0455CCBC981}"/>
              </a:ext>
            </a:extLst>
          </p:cNvPr>
          <p:cNvSpPr txBox="1"/>
          <p:nvPr/>
        </p:nvSpPr>
        <p:spPr>
          <a:xfrm>
            <a:off x="1143000" y="385397"/>
            <a:ext cx="6415621" cy="20036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ct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ar-LB" sz="5400" b="1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كفاكم قعود ... تحركوا نحو </a:t>
            </a:r>
            <a:br>
              <a:rPr lang="ar-LB" sz="5400" b="1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</a:br>
            <a:r>
              <a:rPr lang="ar-LB" sz="5400" b="1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امتلاك الوعود </a:t>
            </a:r>
            <a:endParaRPr lang="en-US" sz="5400" b="1" dirty="0">
              <a:effectLst/>
              <a:latin typeface="Traditional Arabic" panose="02020603050405020304" pitchFamily="18" charset="-78"/>
              <a:ea typeface="Calibri" panose="020F0502020204030204" pitchFamily="34" charset="0"/>
              <a:cs typeface="Traditional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3736534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819401" y="2306639"/>
            <a:ext cx="4811713" cy="4556125"/>
            <a:chOff x="2040" y="4872"/>
            <a:chExt cx="7578" cy="7175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2040" y="5027"/>
              <a:ext cx="7578" cy="6646"/>
              <a:chOff x="4500" y="5399"/>
              <a:chExt cx="3990" cy="2867"/>
            </a:xfrm>
          </p:grpSpPr>
          <p:sp>
            <p:nvSpPr>
              <p:cNvPr id="6" name="Rectangle 6"/>
              <p:cNvSpPr>
                <a:spLocks noChangeArrowheads="1"/>
              </p:cNvSpPr>
              <p:nvPr/>
            </p:nvSpPr>
            <p:spPr bwMode="auto">
              <a:xfrm>
                <a:off x="8212" y="5399"/>
                <a:ext cx="238" cy="2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ts val="1000"/>
                  </a:spcAft>
                  <a:defRPr/>
                </a:pPr>
                <a:r>
                  <a:rPr lang="en-US" sz="2700" dirty="0">
                    <a:solidFill>
                      <a:srgbClr val="000000"/>
                    </a:solidFill>
                    <a:latin typeface="Calibri" pitchFamily="34" charset="0"/>
                    <a:ea typeface="Arial" pitchFamily="34" charset="0"/>
                    <a:cs typeface="Arial" pitchFamily="34" charset="0"/>
                  </a:rPr>
                  <a:t> </a:t>
                </a:r>
                <a:endParaRPr lang="en-US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pic>
        <p:nvPicPr>
          <p:cNvPr id="1431" name="Picture 407" descr="C:\Users\Raymond AM\Desktop\Sermonbackground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3768"/>
            <a:ext cx="12191999" cy="7057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8" name="TextBox 407"/>
          <p:cNvSpPr txBox="1"/>
          <p:nvPr/>
        </p:nvSpPr>
        <p:spPr>
          <a:xfrm>
            <a:off x="533400" y="651808"/>
            <a:ext cx="641562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LB" sz="6000" b="1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تث 1: 6-8 </a:t>
            </a:r>
            <a:endParaRPr lang="en-US" sz="60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1026" name="Content Placeholder 1025">
            <a:extLst>
              <a:ext uri="{FF2B5EF4-FFF2-40B4-BE49-F238E27FC236}">
                <a16:creationId xmlns:a16="http://schemas.microsoft.com/office/drawing/2014/main" id="{B2867CFE-D383-41B0-8BAE-3471A9A08A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2895600"/>
            <a:ext cx="11914374" cy="3951514"/>
          </a:xfrm>
        </p:spPr>
        <p:txBody>
          <a:bodyPr>
            <a:noAutofit/>
          </a:bodyPr>
          <a:lstStyle/>
          <a:p>
            <a:pPr marL="114300" marR="0" indent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ar-LB" sz="7200" b="1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"اَلرَّبُّ إِلهُنَا كَلَّمَنَا فِي حُورِيبَ قَائِلاً: كَفَاكُمْ قُعُودٌ فِي هذَا الْجَبَلِ،َتحَوَّلُوا وَارْتَحِلُوا وَادْخُلُوا جَبَلَ الأَمُورِيِّينَ</a:t>
            </a:r>
            <a:endParaRPr lang="en-US" sz="7200" dirty="0">
              <a:effectLst/>
              <a:latin typeface="Traditional Arabic" panose="02020603050405020304" pitchFamily="18" charset="-78"/>
              <a:ea typeface="Calibri" panose="020F0502020204030204" pitchFamily="34" charset="0"/>
              <a:cs typeface="Traditional Arabic" panose="02020603050405020304" pitchFamily="18" charset="-78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2CB6F74-30EF-4A96-9952-D1FB70039961}"/>
              </a:ext>
            </a:extLst>
          </p:cNvPr>
          <p:cNvSpPr/>
          <p:nvPr/>
        </p:nvSpPr>
        <p:spPr>
          <a:xfrm>
            <a:off x="-1775360" y="533400"/>
            <a:ext cx="922391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endParaRPr lang="en-US" sz="80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pic>
        <p:nvPicPr>
          <p:cNvPr id="7" name="Picture 6" descr="A picture containing room&#10;&#10;Description automatically generated">
            <a:extLst>
              <a:ext uri="{FF2B5EF4-FFF2-40B4-BE49-F238E27FC236}">
                <a16:creationId xmlns:a16="http://schemas.microsoft.com/office/drawing/2014/main" id="{9185CCDE-3CC9-4111-A7C3-112B2C6A620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425" y="565911"/>
            <a:ext cx="1258416" cy="1258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6841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819401" y="2306639"/>
            <a:ext cx="4811713" cy="4556125"/>
            <a:chOff x="2040" y="4872"/>
            <a:chExt cx="7578" cy="7175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2040" y="5027"/>
              <a:ext cx="7578" cy="6646"/>
              <a:chOff x="4500" y="5399"/>
              <a:chExt cx="3990" cy="2867"/>
            </a:xfrm>
          </p:grpSpPr>
          <p:sp>
            <p:nvSpPr>
              <p:cNvPr id="6" name="Rectangle 6"/>
              <p:cNvSpPr>
                <a:spLocks noChangeArrowheads="1"/>
              </p:cNvSpPr>
              <p:nvPr/>
            </p:nvSpPr>
            <p:spPr bwMode="auto">
              <a:xfrm>
                <a:off x="8212" y="5399"/>
                <a:ext cx="238" cy="2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ts val="1000"/>
                  </a:spcAft>
                  <a:defRPr/>
                </a:pPr>
                <a:r>
                  <a:rPr lang="en-US" sz="2700" dirty="0">
                    <a:solidFill>
                      <a:srgbClr val="000000"/>
                    </a:solidFill>
                    <a:latin typeface="Calibri" pitchFamily="34" charset="0"/>
                    <a:ea typeface="Arial" pitchFamily="34" charset="0"/>
                    <a:cs typeface="Arial" pitchFamily="34" charset="0"/>
                  </a:rPr>
                  <a:t> </a:t>
                </a:r>
                <a:endParaRPr lang="en-US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pic>
        <p:nvPicPr>
          <p:cNvPr id="1431" name="Picture 407" descr="C:\Users\Raymond AM\Desktop\Sermonbackground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3768"/>
            <a:ext cx="12191999" cy="7057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8" name="TextBox 407"/>
          <p:cNvSpPr txBox="1"/>
          <p:nvPr/>
        </p:nvSpPr>
        <p:spPr>
          <a:xfrm>
            <a:off x="533400" y="651808"/>
            <a:ext cx="641562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LB" sz="6000" b="1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تث 1: 6-8 </a:t>
            </a:r>
            <a:endParaRPr lang="en-US" sz="60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1026" name="Content Placeholder 1025">
            <a:extLst>
              <a:ext uri="{FF2B5EF4-FFF2-40B4-BE49-F238E27FC236}">
                <a16:creationId xmlns:a16="http://schemas.microsoft.com/office/drawing/2014/main" id="{B2867CFE-D383-41B0-8BAE-3471A9A08A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1426" y="2906486"/>
            <a:ext cx="11914374" cy="3951514"/>
          </a:xfrm>
        </p:spPr>
        <p:txBody>
          <a:bodyPr>
            <a:noAutofit/>
          </a:bodyPr>
          <a:lstStyle/>
          <a:p>
            <a:pPr marL="114300" marR="0" indent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ar-LB" sz="7200" b="1" dirty="0"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وَكُلَّ مَا يَلِيهِ مِنَ الْعَرَبَةِ </a:t>
            </a:r>
            <a:r>
              <a:rPr lang="ar-LB" sz="7200" b="1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وَالْجَبَلِ وَالسَّهْلِ وَالْجَنُوبِ وَسَاحِلِ الْبَحْرِ، أَرْضَ الْكَنْعَانِيِّ وَلُبْنَانَ إِلَى النَّهْرِ الْكَبِيرِ، نَهْرِ الْفُرَاتِ.  </a:t>
            </a:r>
            <a:endParaRPr lang="en-US" sz="7200" dirty="0">
              <a:effectLst/>
              <a:latin typeface="Traditional Arabic" panose="02020603050405020304" pitchFamily="18" charset="-78"/>
              <a:ea typeface="Calibri" panose="020F0502020204030204" pitchFamily="34" charset="0"/>
              <a:cs typeface="Traditional Arabic" panose="02020603050405020304" pitchFamily="18" charset="-78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2CB6F74-30EF-4A96-9952-D1FB70039961}"/>
              </a:ext>
            </a:extLst>
          </p:cNvPr>
          <p:cNvSpPr/>
          <p:nvPr/>
        </p:nvSpPr>
        <p:spPr>
          <a:xfrm>
            <a:off x="-1775360" y="533400"/>
            <a:ext cx="922391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endParaRPr lang="en-US" sz="80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pic>
        <p:nvPicPr>
          <p:cNvPr id="7" name="Picture 6" descr="A picture containing room&#10;&#10;Description automatically generated">
            <a:extLst>
              <a:ext uri="{FF2B5EF4-FFF2-40B4-BE49-F238E27FC236}">
                <a16:creationId xmlns:a16="http://schemas.microsoft.com/office/drawing/2014/main" id="{9185CCDE-3CC9-4111-A7C3-112B2C6A620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425" y="565911"/>
            <a:ext cx="1258416" cy="1258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91723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819401" y="2306639"/>
            <a:ext cx="4811713" cy="4556125"/>
            <a:chOff x="2040" y="4872"/>
            <a:chExt cx="7578" cy="7175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2040" y="5027"/>
              <a:ext cx="7578" cy="6646"/>
              <a:chOff x="4500" y="5399"/>
              <a:chExt cx="3990" cy="2867"/>
            </a:xfrm>
          </p:grpSpPr>
          <p:sp>
            <p:nvSpPr>
              <p:cNvPr id="6" name="Rectangle 6"/>
              <p:cNvSpPr>
                <a:spLocks noChangeArrowheads="1"/>
              </p:cNvSpPr>
              <p:nvPr/>
            </p:nvSpPr>
            <p:spPr bwMode="auto">
              <a:xfrm>
                <a:off x="8212" y="5399"/>
                <a:ext cx="238" cy="2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ts val="1000"/>
                  </a:spcAft>
                  <a:defRPr/>
                </a:pPr>
                <a:r>
                  <a:rPr lang="en-US" sz="2700" dirty="0">
                    <a:solidFill>
                      <a:srgbClr val="000000"/>
                    </a:solidFill>
                    <a:latin typeface="Calibri" pitchFamily="34" charset="0"/>
                    <a:ea typeface="Arial" pitchFamily="34" charset="0"/>
                    <a:cs typeface="Arial" pitchFamily="34" charset="0"/>
                  </a:rPr>
                  <a:t> </a:t>
                </a:r>
                <a:endParaRPr lang="en-US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pic>
        <p:nvPicPr>
          <p:cNvPr id="1431" name="Picture 407" descr="C:\Users\Raymond AM\Desktop\Sermonbackground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3768"/>
            <a:ext cx="12191999" cy="7057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8" name="TextBox 407"/>
          <p:cNvSpPr txBox="1"/>
          <p:nvPr/>
        </p:nvSpPr>
        <p:spPr>
          <a:xfrm>
            <a:off x="533400" y="651808"/>
            <a:ext cx="641562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LB" sz="6000" b="1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تث 1: 6-8 </a:t>
            </a:r>
            <a:endParaRPr lang="en-US" sz="60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1026" name="Content Placeholder 1025">
            <a:extLst>
              <a:ext uri="{FF2B5EF4-FFF2-40B4-BE49-F238E27FC236}">
                <a16:creationId xmlns:a16="http://schemas.microsoft.com/office/drawing/2014/main" id="{B2867CFE-D383-41B0-8BAE-3471A9A08A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27174" y="3135086"/>
            <a:ext cx="11914374" cy="3951514"/>
          </a:xfrm>
        </p:spPr>
        <p:txBody>
          <a:bodyPr>
            <a:noAutofit/>
          </a:bodyPr>
          <a:lstStyle/>
          <a:p>
            <a:pPr marL="0" indent="0" algn="r">
              <a:buNone/>
            </a:pPr>
            <a:r>
              <a:rPr lang="ar-LB" sz="6600" b="1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اُنْظُرْ. قَدْ جَعَلْتُ أَمَامَكُمُ الأَرْضَ. ادْخُلُوا وَتَمَلَّكُوا الأَرْضَ الَّتِي أَقْسَمَ الرَّبُّ لآبَائِكُمْ إِبْرَاهِيمَ وَإِسْحَاقَ وَيَعْقُوبَ أَنْ يُعْطِيَهَا لَهُمْ وَلِنَسْلِهِمْ مِنْ بَعْدِهِمْ." </a:t>
            </a:r>
            <a:endParaRPr lang="en-US" sz="6600" dirty="0">
              <a:effectLst/>
              <a:latin typeface="Traditional Arabic" panose="02020603050405020304" pitchFamily="18" charset="-78"/>
              <a:ea typeface="Calibri" panose="020F0502020204030204" pitchFamily="34" charset="0"/>
              <a:cs typeface="Traditional Arabic" panose="02020603050405020304" pitchFamily="18" charset="-78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2CB6F74-30EF-4A96-9952-D1FB70039961}"/>
              </a:ext>
            </a:extLst>
          </p:cNvPr>
          <p:cNvSpPr/>
          <p:nvPr/>
        </p:nvSpPr>
        <p:spPr>
          <a:xfrm>
            <a:off x="-1775360" y="533400"/>
            <a:ext cx="922391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endParaRPr lang="en-US" sz="80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pic>
        <p:nvPicPr>
          <p:cNvPr id="7" name="Picture 6" descr="A picture containing room&#10;&#10;Description automatically generated">
            <a:extLst>
              <a:ext uri="{FF2B5EF4-FFF2-40B4-BE49-F238E27FC236}">
                <a16:creationId xmlns:a16="http://schemas.microsoft.com/office/drawing/2014/main" id="{9185CCDE-3CC9-4111-A7C3-112B2C6A620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425" y="565911"/>
            <a:ext cx="1258416" cy="1258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42448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819401" y="2306639"/>
            <a:ext cx="4811713" cy="4556125"/>
            <a:chOff x="2040" y="4872"/>
            <a:chExt cx="7578" cy="7175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2040" y="5027"/>
              <a:ext cx="7578" cy="6646"/>
              <a:chOff x="4500" y="5399"/>
              <a:chExt cx="3990" cy="2867"/>
            </a:xfrm>
          </p:grpSpPr>
          <p:sp>
            <p:nvSpPr>
              <p:cNvPr id="6" name="Rectangle 6"/>
              <p:cNvSpPr>
                <a:spLocks noChangeArrowheads="1"/>
              </p:cNvSpPr>
              <p:nvPr/>
            </p:nvSpPr>
            <p:spPr bwMode="auto">
              <a:xfrm>
                <a:off x="8212" y="5399"/>
                <a:ext cx="238" cy="2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ts val="1000"/>
                  </a:spcAft>
                  <a:defRPr/>
                </a:pPr>
                <a:r>
                  <a:rPr lang="en-US" sz="2700" dirty="0">
                    <a:solidFill>
                      <a:srgbClr val="000000"/>
                    </a:solidFill>
                    <a:latin typeface="Calibri" pitchFamily="34" charset="0"/>
                    <a:ea typeface="Arial" pitchFamily="34" charset="0"/>
                    <a:cs typeface="Arial" pitchFamily="34" charset="0"/>
                  </a:rPr>
                  <a:t> </a:t>
                </a:r>
                <a:endParaRPr lang="en-US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pic>
        <p:nvPicPr>
          <p:cNvPr id="1431" name="Picture 407" descr="C:\Users\Raymond AM\Desktop\Sermonbackground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3768"/>
            <a:ext cx="12191999" cy="7057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8" name="TextBox 407"/>
          <p:cNvSpPr txBox="1"/>
          <p:nvPr/>
        </p:nvSpPr>
        <p:spPr>
          <a:xfrm>
            <a:off x="533400" y="651808"/>
            <a:ext cx="641562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LB" sz="6000" b="1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تث 3:2  </a:t>
            </a:r>
            <a:endParaRPr lang="en-US" sz="60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1026" name="Content Placeholder 1025">
            <a:extLst>
              <a:ext uri="{FF2B5EF4-FFF2-40B4-BE49-F238E27FC236}">
                <a16:creationId xmlns:a16="http://schemas.microsoft.com/office/drawing/2014/main" id="{B2867CFE-D383-41B0-8BAE-3471A9A08A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20053" y="3744686"/>
            <a:ext cx="11914374" cy="3951514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LB" sz="6000" b="1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"كَفَاكُمْ دَوَرَانٌ بِهذَا الْجَبَلِ. تَحَوَّلُوا نَحْوَ الشِّمَالِ."</a:t>
            </a:r>
            <a:endParaRPr lang="en-US" sz="6000" dirty="0">
              <a:effectLst/>
              <a:latin typeface="Traditional Arabic" panose="02020603050405020304" pitchFamily="18" charset="-78"/>
              <a:ea typeface="Calibri" panose="020F0502020204030204" pitchFamily="34" charset="0"/>
              <a:cs typeface="Traditional Arabic" panose="02020603050405020304" pitchFamily="18" charset="-78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2CB6F74-30EF-4A96-9952-D1FB70039961}"/>
              </a:ext>
            </a:extLst>
          </p:cNvPr>
          <p:cNvSpPr/>
          <p:nvPr/>
        </p:nvSpPr>
        <p:spPr>
          <a:xfrm>
            <a:off x="-1775360" y="533400"/>
            <a:ext cx="922391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endParaRPr lang="en-US" sz="80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pic>
        <p:nvPicPr>
          <p:cNvPr id="7" name="Picture 6" descr="A picture containing room&#10;&#10;Description automatically generated">
            <a:extLst>
              <a:ext uri="{FF2B5EF4-FFF2-40B4-BE49-F238E27FC236}">
                <a16:creationId xmlns:a16="http://schemas.microsoft.com/office/drawing/2014/main" id="{9185CCDE-3CC9-4111-A7C3-112B2C6A620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425" y="565911"/>
            <a:ext cx="1258416" cy="1258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00051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819401" y="2306639"/>
            <a:ext cx="4811713" cy="4556125"/>
            <a:chOff x="2040" y="4872"/>
            <a:chExt cx="7578" cy="7175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2040" y="5027"/>
              <a:ext cx="7578" cy="6646"/>
              <a:chOff x="4500" y="5399"/>
              <a:chExt cx="3990" cy="2867"/>
            </a:xfrm>
          </p:grpSpPr>
          <p:sp>
            <p:nvSpPr>
              <p:cNvPr id="6" name="Rectangle 6"/>
              <p:cNvSpPr>
                <a:spLocks noChangeArrowheads="1"/>
              </p:cNvSpPr>
              <p:nvPr/>
            </p:nvSpPr>
            <p:spPr bwMode="auto">
              <a:xfrm>
                <a:off x="8212" y="5399"/>
                <a:ext cx="238" cy="2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ts val="1000"/>
                  </a:spcAft>
                  <a:defRPr/>
                </a:pPr>
                <a:r>
                  <a:rPr lang="en-US" sz="2700" dirty="0">
                    <a:solidFill>
                      <a:srgbClr val="000000"/>
                    </a:solidFill>
                    <a:latin typeface="Calibri" pitchFamily="34" charset="0"/>
                    <a:ea typeface="Arial" pitchFamily="34" charset="0"/>
                    <a:cs typeface="Arial" pitchFamily="34" charset="0"/>
                  </a:rPr>
                  <a:t> </a:t>
                </a:r>
                <a:endParaRPr lang="en-US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pic>
        <p:nvPicPr>
          <p:cNvPr id="1431" name="Picture 407" descr="C:\Users\Raymond AM\Desktop\Sermonbackground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3768"/>
            <a:ext cx="12191999" cy="7057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6" name="Content Placeholder 1025">
            <a:extLst>
              <a:ext uri="{FF2B5EF4-FFF2-40B4-BE49-F238E27FC236}">
                <a16:creationId xmlns:a16="http://schemas.microsoft.com/office/drawing/2014/main" id="{B2867CFE-D383-41B0-8BAE-3471A9A08A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1426" y="3516086"/>
            <a:ext cx="11914374" cy="3951514"/>
          </a:xfrm>
        </p:spPr>
        <p:txBody>
          <a:bodyPr>
            <a:noAutofit/>
          </a:bodyPr>
          <a:lstStyle/>
          <a:p>
            <a:pPr marL="0" marR="0" indent="0" algn="ct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ar-LB" sz="6000" b="1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"كَفَاكُمْ قُعُودٌ فِي هذَا الْجَبَلِ ...كَفَاكُمْ دَوَرَانٌ بِهذَا الْجَبَلِ."</a:t>
            </a:r>
            <a:r>
              <a:rPr lang="ar-LB" sz="6000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 </a:t>
            </a:r>
            <a:endParaRPr lang="en-US" sz="6000" dirty="0">
              <a:effectLst/>
              <a:latin typeface="Traditional Arabic" panose="02020603050405020304" pitchFamily="18" charset="-78"/>
              <a:ea typeface="Calibri" panose="020F0502020204030204" pitchFamily="34" charset="0"/>
              <a:cs typeface="Traditional Arabic" panose="02020603050405020304" pitchFamily="18" charset="-78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2CB6F74-30EF-4A96-9952-D1FB70039961}"/>
              </a:ext>
            </a:extLst>
          </p:cNvPr>
          <p:cNvSpPr/>
          <p:nvPr/>
        </p:nvSpPr>
        <p:spPr>
          <a:xfrm>
            <a:off x="-1775360" y="533400"/>
            <a:ext cx="922391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endParaRPr lang="en-US" sz="80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pic>
        <p:nvPicPr>
          <p:cNvPr id="7" name="Picture 6" descr="A picture containing room&#10;&#10;Description automatically generated">
            <a:extLst>
              <a:ext uri="{FF2B5EF4-FFF2-40B4-BE49-F238E27FC236}">
                <a16:creationId xmlns:a16="http://schemas.microsoft.com/office/drawing/2014/main" id="{9185CCDE-3CC9-4111-A7C3-112B2C6A620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425" y="565911"/>
            <a:ext cx="1258416" cy="1258416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580663C1-82C0-4571-B4E7-A0455CCBC981}"/>
              </a:ext>
            </a:extLst>
          </p:cNvPr>
          <p:cNvSpPr txBox="1"/>
          <p:nvPr/>
        </p:nvSpPr>
        <p:spPr>
          <a:xfrm>
            <a:off x="457200" y="676870"/>
            <a:ext cx="641562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LB" sz="5400" b="1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تث 1:1  وتث 2:3</a:t>
            </a:r>
            <a:endParaRPr lang="en-US" sz="54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4857156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819401" y="2306639"/>
            <a:ext cx="4811713" cy="4556125"/>
            <a:chOff x="2040" y="4872"/>
            <a:chExt cx="7578" cy="7175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2040" y="5027"/>
              <a:ext cx="7578" cy="6646"/>
              <a:chOff x="4500" y="5399"/>
              <a:chExt cx="3990" cy="2867"/>
            </a:xfrm>
          </p:grpSpPr>
          <p:sp>
            <p:nvSpPr>
              <p:cNvPr id="6" name="Rectangle 6"/>
              <p:cNvSpPr>
                <a:spLocks noChangeArrowheads="1"/>
              </p:cNvSpPr>
              <p:nvPr/>
            </p:nvSpPr>
            <p:spPr bwMode="auto">
              <a:xfrm>
                <a:off x="8212" y="5399"/>
                <a:ext cx="238" cy="2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ts val="1000"/>
                  </a:spcAft>
                  <a:defRPr/>
                </a:pPr>
                <a:r>
                  <a:rPr lang="en-US" sz="2700" dirty="0">
                    <a:solidFill>
                      <a:srgbClr val="000000"/>
                    </a:solidFill>
                    <a:latin typeface="Calibri" pitchFamily="34" charset="0"/>
                    <a:ea typeface="Arial" pitchFamily="34" charset="0"/>
                    <a:cs typeface="Arial" pitchFamily="34" charset="0"/>
                  </a:rPr>
                  <a:t> </a:t>
                </a:r>
                <a:endParaRPr lang="en-US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pic>
        <p:nvPicPr>
          <p:cNvPr id="1431" name="Picture 407" descr="C:\Users\Raymond AM\Desktop\Sermonbackground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3768"/>
            <a:ext cx="12191999" cy="7057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6" name="Content Placeholder 1025">
            <a:extLst>
              <a:ext uri="{FF2B5EF4-FFF2-40B4-BE49-F238E27FC236}">
                <a16:creationId xmlns:a16="http://schemas.microsoft.com/office/drawing/2014/main" id="{B2867CFE-D383-41B0-8BAE-3471A9A08A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1426" y="3516086"/>
            <a:ext cx="11914374" cy="3951514"/>
          </a:xfrm>
        </p:spPr>
        <p:txBody>
          <a:bodyPr>
            <a:noAutofit/>
          </a:bodyPr>
          <a:lstStyle/>
          <a:p>
            <a:pPr marL="0" marR="0" indent="0" algn="ct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ar-LB" sz="6000" b="1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أوّلاً. مخطط الرّب الصالح لأولاده:</a:t>
            </a:r>
            <a:endParaRPr lang="en-US" sz="6000" dirty="0">
              <a:effectLst/>
              <a:latin typeface="Traditional Arabic" panose="02020603050405020304" pitchFamily="18" charset="-78"/>
              <a:ea typeface="Calibri" panose="020F0502020204030204" pitchFamily="34" charset="0"/>
              <a:cs typeface="Traditional Arabic" panose="02020603050405020304" pitchFamily="18" charset="-78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2CB6F74-30EF-4A96-9952-D1FB70039961}"/>
              </a:ext>
            </a:extLst>
          </p:cNvPr>
          <p:cNvSpPr/>
          <p:nvPr/>
        </p:nvSpPr>
        <p:spPr>
          <a:xfrm>
            <a:off x="-1775360" y="533400"/>
            <a:ext cx="922391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endParaRPr lang="en-US" sz="80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pic>
        <p:nvPicPr>
          <p:cNvPr id="7" name="Picture 6" descr="A picture containing room&#10;&#10;Description automatically generated">
            <a:extLst>
              <a:ext uri="{FF2B5EF4-FFF2-40B4-BE49-F238E27FC236}">
                <a16:creationId xmlns:a16="http://schemas.microsoft.com/office/drawing/2014/main" id="{9185CCDE-3CC9-4111-A7C3-112B2C6A620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425" y="565911"/>
            <a:ext cx="1258416" cy="1258416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580663C1-82C0-4571-B4E7-A0455CCBC981}"/>
              </a:ext>
            </a:extLst>
          </p:cNvPr>
          <p:cNvSpPr txBox="1"/>
          <p:nvPr/>
        </p:nvSpPr>
        <p:spPr>
          <a:xfrm>
            <a:off x="1143000" y="385397"/>
            <a:ext cx="6415621" cy="20036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ct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ar-LB" sz="5400" b="1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كفاكم قعود ... تحركوا نحو </a:t>
            </a:r>
            <a:br>
              <a:rPr lang="ar-LB" sz="5400" b="1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</a:br>
            <a:r>
              <a:rPr lang="ar-LB" sz="5400" b="1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امتلاك الوعود </a:t>
            </a:r>
            <a:endParaRPr lang="en-US" sz="5400" b="1" dirty="0">
              <a:effectLst/>
              <a:latin typeface="Traditional Arabic" panose="02020603050405020304" pitchFamily="18" charset="-78"/>
              <a:ea typeface="Calibri" panose="020F0502020204030204" pitchFamily="34" charset="0"/>
              <a:cs typeface="Traditional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554914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819401" y="2306639"/>
            <a:ext cx="4811713" cy="4556125"/>
            <a:chOff x="2040" y="4872"/>
            <a:chExt cx="7578" cy="7175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2040" y="5027"/>
              <a:ext cx="7578" cy="6646"/>
              <a:chOff x="4500" y="5399"/>
              <a:chExt cx="3990" cy="2867"/>
            </a:xfrm>
          </p:grpSpPr>
          <p:sp>
            <p:nvSpPr>
              <p:cNvPr id="6" name="Rectangle 6"/>
              <p:cNvSpPr>
                <a:spLocks noChangeArrowheads="1"/>
              </p:cNvSpPr>
              <p:nvPr/>
            </p:nvSpPr>
            <p:spPr bwMode="auto">
              <a:xfrm>
                <a:off x="8212" y="5399"/>
                <a:ext cx="238" cy="2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ts val="1000"/>
                  </a:spcAft>
                  <a:defRPr/>
                </a:pPr>
                <a:r>
                  <a:rPr lang="en-US" sz="2700" dirty="0">
                    <a:solidFill>
                      <a:srgbClr val="000000"/>
                    </a:solidFill>
                    <a:latin typeface="Calibri" pitchFamily="34" charset="0"/>
                    <a:ea typeface="Arial" pitchFamily="34" charset="0"/>
                    <a:cs typeface="Arial" pitchFamily="34" charset="0"/>
                  </a:rPr>
                  <a:t> </a:t>
                </a:r>
                <a:endParaRPr lang="en-US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pic>
        <p:nvPicPr>
          <p:cNvPr id="1431" name="Picture 407" descr="C:\Users\Raymond AM\Desktop\Sermonbackground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3768"/>
            <a:ext cx="12191999" cy="7057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8" name="TextBox 407"/>
          <p:cNvSpPr txBox="1"/>
          <p:nvPr/>
        </p:nvSpPr>
        <p:spPr>
          <a:xfrm>
            <a:off x="533400" y="651808"/>
            <a:ext cx="641562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LB" sz="6000" b="1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تث 1: 6-8 </a:t>
            </a:r>
            <a:endParaRPr lang="en-US" sz="60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1026" name="Content Placeholder 1025">
            <a:extLst>
              <a:ext uri="{FF2B5EF4-FFF2-40B4-BE49-F238E27FC236}">
                <a16:creationId xmlns:a16="http://schemas.microsoft.com/office/drawing/2014/main" id="{B2867CFE-D383-41B0-8BAE-3471A9A08A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27174" y="3135086"/>
            <a:ext cx="11914374" cy="3951514"/>
          </a:xfrm>
        </p:spPr>
        <p:txBody>
          <a:bodyPr>
            <a:noAutofit/>
          </a:bodyPr>
          <a:lstStyle/>
          <a:p>
            <a:pPr marL="0" indent="0" algn="r">
              <a:buNone/>
            </a:pPr>
            <a:r>
              <a:rPr lang="ar-LB" sz="6000" b="1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اُنْظُرْ. قَدْ جَعَلْتُ أَمَامَكُمُ الأَرْضَ. ادْخُلُوا وَتَمَلَّكُوا الأَرْضَ الَّتِي أَقْسَمَ الرَّبُّ لآبَائِكُمْ إِبْرَاهِيمَ وَإِسْحَاقَ وَيَعْقُوبَ أَنْ يُعْطِيَهَا لَهُمْ وَلِنَسْلِهِمْ مِنْ بَعْدِهِمْ." </a:t>
            </a:r>
            <a:endParaRPr lang="en-US" sz="6000" dirty="0">
              <a:effectLst/>
              <a:latin typeface="Traditional Arabic" panose="02020603050405020304" pitchFamily="18" charset="-78"/>
              <a:ea typeface="Calibri" panose="020F0502020204030204" pitchFamily="34" charset="0"/>
              <a:cs typeface="Traditional Arabic" panose="02020603050405020304" pitchFamily="18" charset="-78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2CB6F74-30EF-4A96-9952-D1FB70039961}"/>
              </a:ext>
            </a:extLst>
          </p:cNvPr>
          <p:cNvSpPr/>
          <p:nvPr/>
        </p:nvSpPr>
        <p:spPr>
          <a:xfrm>
            <a:off x="-1775360" y="533400"/>
            <a:ext cx="922391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endParaRPr lang="en-US" sz="80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pic>
        <p:nvPicPr>
          <p:cNvPr id="7" name="Picture 6" descr="A picture containing room&#10;&#10;Description automatically generated">
            <a:extLst>
              <a:ext uri="{FF2B5EF4-FFF2-40B4-BE49-F238E27FC236}">
                <a16:creationId xmlns:a16="http://schemas.microsoft.com/office/drawing/2014/main" id="{9185CCDE-3CC9-4111-A7C3-112B2C6A620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425" y="565911"/>
            <a:ext cx="1258416" cy="1258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57216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3933</TotalTime>
  <Words>550</Words>
  <Application>Microsoft Office PowerPoint</Application>
  <PresentationFormat>Widescreen</PresentationFormat>
  <Paragraphs>108</Paragraphs>
  <Slides>28</Slides>
  <Notes>26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2" baseType="lpstr">
      <vt:lpstr>Arial</vt:lpstr>
      <vt:lpstr>Calibri</vt:lpstr>
      <vt:lpstr>Traditional Arabic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Raymond AM</dc:creator>
  <cp:lastModifiedBy>Grace Abou Mekhael</cp:lastModifiedBy>
  <cp:revision>498</cp:revision>
  <dcterms:created xsi:type="dcterms:W3CDTF">2014-01-18T13:18:16Z</dcterms:created>
  <dcterms:modified xsi:type="dcterms:W3CDTF">2021-01-02T21:31:24Z</dcterms:modified>
</cp:coreProperties>
</file>