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360" r:id="rId2"/>
    <p:sldId id="681" r:id="rId3"/>
    <p:sldId id="590" r:id="rId4"/>
    <p:sldId id="736" r:id="rId5"/>
    <p:sldId id="737" r:id="rId6"/>
    <p:sldId id="738" r:id="rId7"/>
    <p:sldId id="739" r:id="rId8"/>
    <p:sldId id="740" r:id="rId9"/>
    <p:sldId id="741" r:id="rId10"/>
    <p:sldId id="742" r:id="rId11"/>
    <p:sldId id="743" r:id="rId12"/>
    <p:sldId id="735" r:id="rId13"/>
    <p:sldId id="744" r:id="rId14"/>
    <p:sldId id="762" r:id="rId15"/>
    <p:sldId id="745" r:id="rId16"/>
    <p:sldId id="746" r:id="rId17"/>
    <p:sldId id="747" r:id="rId18"/>
    <p:sldId id="748" r:id="rId19"/>
    <p:sldId id="749" r:id="rId20"/>
    <p:sldId id="750" r:id="rId21"/>
    <p:sldId id="751" r:id="rId22"/>
    <p:sldId id="753" r:id="rId23"/>
    <p:sldId id="754" r:id="rId24"/>
    <p:sldId id="763" r:id="rId25"/>
    <p:sldId id="755" r:id="rId26"/>
    <p:sldId id="756" r:id="rId27"/>
    <p:sldId id="757" r:id="rId28"/>
    <p:sldId id="764" r:id="rId29"/>
    <p:sldId id="765" r:id="rId30"/>
    <p:sldId id="766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89" autoAdjust="0"/>
    <p:restoredTop sz="93792" autoAdjust="0"/>
  </p:normalViewPr>
  <p:slideViewPr>
    <p:cSldViewPr>
      <p:cViewPr varScale="1">
        <p:scale>
          <a:sx n="70" d="100"/>
          <a:sy n="70" d="100"/>
        </p:scale>
        <p:origin x="-690" y="-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FADC29-ADFF-4857-82C3-74B13E9BB903}" type="datetimeFigureOut">
              <a:rPr lang="en-US" smtClean="0"/>
              <a:t>11/1/2020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2F9B93-94F8-410B-94D6-96BC7EC962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359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22209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96102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45844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60077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26578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49882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87404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2339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5559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16100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66565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86636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884563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258518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109751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256504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844101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404696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341031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336980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90591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5946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94120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7595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85915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28830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92911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98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E0C7-85E4-46F3-AC87-7AB595D4AB82}" type="datetimeFigureOut">
              <a:rPr lang="en-US" smtClean="0"/>
              <a:t>11/1/2020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83F5-8633-4A0A-8B48-1B25C9154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509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E0C7-85E4-46F3-AC87-7AB595D4AB82}" type="datetimeFigureOut">
              <a:rPr lang="en-US" smtClean="0"/>
              <a:t>11/1/2020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83F5-8633-4A0A-8B48-1B25C9154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61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E0C7-85E4-46F3-AC87-7AB595D4AB82}" type="datetimeFigureOut">
              <a:rPr lang="en-US" smtClean="0"/>
              <a:t>11/1/2020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83F5-8633-4A0A-8B48-1B25C9154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843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E0C7-85E4-46F3-AC87-7AB595D4AB82}" type="datetimeFigureOut">
              <a:rPr lang="en-US" smtClean="0"/>
              <a:t>11/1/2020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83F5-8633-4A0A-8B48-1B25C9154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924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E0C7-85E4-46F3-AC87-7AB595D4AB82}" type="datetimeFigureOut">
              <a:rPr lang="en-US" smtClean="0"/>
              <a:t>11/1/2020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83F5-8633-4A0A-8B48-1B25C9154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017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E0C7-85E4-46F3-AC87-7AB595D4AB82}" type="datetimeFigureOut">
              <a:rPr lang="en-US" smtClean="0"/>
              <a:t>11/1/2020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83F5-8633-4A0A-8B48-1B25C9154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007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E0C7-85E4-46F3-AC87-7AB595D4AB82}" type="datetimeFigureOut">
              <a:rPr lang="en-US" smtClean="0"/>
              <a:t>11/1/2020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83F5-8633-4A0A-8B48-1B25C9154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655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E0C7-85E4-46F3-AC87-7AB595D4AB82}" type="datetimeFigureOut">
              <a:rPr lang="en-US" smtClean="0"/>
              <a:t>11/1/2020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83F5-8633-4A0A-8B48-1B25C9154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184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E0C7-85E4-46F3-AC87-7AB595D4AB82}" type="datetimeFigureOut">
              <a:rPr lang="en-US" smtClean="0"/>
              <a:t>11/1/2020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83F5-8633-4A0A-8B48-1B25C9154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657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E0C7-85E4-46F3-AC87-7AB595D4AB82}" type="datetimeFigureOut">
              <a:rPr lang="en-US" smtClean="0"/>
              <a:t>11/1/2020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83F5-8633-4A0A-8B48-1B25C9154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727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E0C7-85E4-46F3-AC87-7AB595D4AB82}" type="datetimeFigureOut">
              <a:rPr lang="en-US" smtClean="0"/>
              <a:t>11/1/2020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83F5-8633-4A0A-8B48-1B25C9154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966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BE0C7-85E4-46F3-AC87-7AB595D4AB82}" type="datetimeFigureOut">
              <a:rPr lang="en-US" smtClean="0"/>
              <a:t>11/1/2020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F83F5-8633-4A0A-8B48-1B25C9154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992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0"/>
            <a:ext cx="12268200" cy="708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69" name="TextBox 1368"/>
          <p:cNvSpPr txBox="1"/>
          <p:nvPr/>
        </p:nvSpPr>
        <p:spPr>
          <a:xfrm>
            <a:off x="495300" y="3553361"/>
            <a:ext cx="11125200" cy="136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LB" sz="7200" b="1" dirty="0">
                <a:effectLst/>
                <a:ea typeface="Calibri" panose="020F0502020204030204" pitchFamily="34" charset="0"/>
                <a:cs typeface="Traditional Arabic" panose="02020603050405020304" pitchFamily="18" charset="-78"/>
              </a:rPr>
              <a:t>نظرة إلهيّة لصلاتنا البشريّة </a:t>
            </a:r>
            <a:endParaRPr lang="en-US" sz="7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xmlns="" id="{607CA1FC-D7A4-42D0-B074-B4BFF5161EC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784" y="646584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1479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533400" y="651808"/>
            <a:ext cx="64156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LB" sz="6000" b="1" dirty="0">
                <a:effectLst/>
                <a:ea typeface="Calibri" panose="020F0502020204030204" pitchFamily="34" charset="0"/>
                <a:cs typeface="Traditional Arabic" panose="02020603050405020304" pitchFamily="18" charset="-78"/>
              </a:rPr>
              <a:t>1 ملوك 9: 1-9 </a:t>
            </a:r>
            <a:endParaRPr lang="en-US" sz="6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xmlns="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52400" y="3135086"/>
            <a:ext cx="11914374" cy="3951514"/>
          </a:xfrm>
        </p:spPr>
        <p:txBody>
          <a:bodyPr>
            <a:noAutofit/>
          </a:bodyPr>
          <a:lstStyle/>
          <a:p>
            <a:pPr marL="0" marR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LB" sz="6000" b="1" dirty="0">
                <a:effectLst/>
                <a:ea typeface="Calibri" panose="020F0502020204030204" pitchFamily="34" charset="0"/>
                <a:cs typeface="Traditional Arabic" panose="02020603050405020304" pitchFamily="18" charset="-78"/>
              </a:rPr>
              <a:t>8وَهذَا الْبَيْتُ يَكُونُ عِبْرَةً. كُلُّ مَنْ يَمُرُّ عَلَيْهِ يَتَعَجَّبُ وَيَصْفُرُ، وَيَقُولُونَ: لِمَاذَا عَمِلَ الرَّبُّ هكَذَا لِهذِهِ الأَرْضِ وَلِهذَا الْبَيْتِ؟ </a:t>
            </a:r>
            <a:endParaRPr lang="en-US" sz="6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2CB6F74-30EF-4A96-9952-D1FB70039961}"/>
              </a:ext>
            </a:extLst>
          </p:cNvPr>
          <p:cNvSpPr/>
          <p:nvPr/>
        </p:nvSpPr>
        <p:spPr>
          <a:xfrm>
            <a:off x="-177536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xmlns="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480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533400" y="651808"/>
            <a:ext cx="64156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LB" sz="6000" b="1" dirty="0">
                <a:effectLst/>
                <a:ea typeface="Calibri" panose="020F0502020204030204" pitchFamily="34" charset="0"/>
                <a:cs typeface="Traditional Arabic" panose="02020603050405020304" pitchFamily="18" charset="-78"/>
              </a:rPr>
              <a:t>1 ملوك 9: 1-9 </a:t>
            </a:r>
            <a:endParaRPr lang="en-US" sz="6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xmlns="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52400" y="3135086"/>
            <a:ext cx="11914374" cy="3951514"/>
          </a:xfrm>
        </p:spPr>
        <p:txBody>
          <a:bodyPr>
            <a:noAutofit/>
          </a:bodyPr>
          <a:lstStyle/>
          <a:p>
            <a:pPr marL="0" marR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LB" sz="6000" b="1" dirty="0">
                <a:effectLst/>
                <a:ea typeface="Calibri" panose="020F0502020204030204" pitchFamily="34" charset="0"/>
                <a:cs typeface="Traditional Arabic" panose="02020603050405020304" pitchFamily="18" charset="-78"/>
              </a:rPr>
              <a:t>9فَيَقُولُونَ: مِنْ أَجْلِ أَنَّهُمْ تَرَكُوا الرَّبَّ إِلهَهُمُ الَّذِي أَخْرَجَ آبَاءَهُمْ مِنْ أَرْضِ مِصْرَ، وَتَمَسَّكُوا بِآلِهَةٍ أُخْرَى وَسَجَدُوا لَهَا وَعَبَدُوهَا، لِذلِكَ جَلَبَ الرَّبُّ عَلَيْهِمْ كُلَّ هذَا الشَّرِّ».</a:t>
            </a:r>
            <a:endParaRPr lang="en-US" sz="6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2CB6F74-30EF-4A96-9952-D1FB70039961}"/>
              </a:ext>
            </a:extLst>
          </p:cNvPr>
          <p:cNvSpPr/>
          <p:nvPr/>
        </p:nvSpPr>
        <p:spPr>
          <a:xfrm>
            <a:off x="-177536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xmlns="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1538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xmlns="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3439886"/>
            <a:ext cx="11914374" cy="3951514"/>
          </a:xfrm>
        </p:spPr>
        <p:txBody>
          <a:bodyPr>
            <a:noAutofit/>
          </a:bodyPr>
          <a:lstStyle/>
          <a:p>
            <a:pPr marL="0" indent="0" algn="ctr" rtl="1">
              <a:lnSpc>
                <a:spcPct val="115000"/>
              </a:lnSpc>
              <a:spcBef>
                <a:spcPts val="0"/>
              </a:spcBef>
              <a:buNone/>
            </a:pPr>
            <a:r>
              <a:rPr lang="ar-LB" sz="72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أو</a:t>
            </a:r>
            <a:r>
              <a:rPr lang="ar-LB" sz="7200" b="1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ّ</a:t>
            </a:r>
            <a:r>
              <a:rPr lang="ar-LB" sz="72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لاً. الصلاة هي مكان اللقاء بي:</a:t>
            </a:r>
            <a:endParaRPr lang="en-US" sz="72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marL="0" marR="0" indent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72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2CB6F74-30EF-4A96-9952-D1FB70039961}"/>
              </a:ext>
            </a:extLst>
          </p:cNvPr>
          <p:cNvSpPr/>
          <p:nvPr/>
        </p:nvSpPr>
        <p:spPr>
          <a:xfrm>
            <a:off x="-177536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xmlns="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80663C1-82C0-4571-B4E7-A0455CCBC981}"/>
              </a:ext>
            </a:extLst>
          </p:cNvPr>
          <p:cNvSpPr txBox="1"/>
          <p:nvPr/>
        </p:nvSpPr>
        <p:spPr>
          <a:xfrm>
            <a:off x="743973" y="552221"/>
            <a:ext cx="6415621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LB" sz="5400" b="1" dirty="0">
                <a:effectLst/>
                <a:ea typeface="Calibri" panose="020F0502020204030204" pitchFamily="34" charset="0"/>
                <a:cs typeface="Traditional Arabic" panose="02020603050405020304" pitchFamily="18" charset="-78"/>
              </a:rPr>
              <a:t>نظرة إلهيّة لصلاتنا البشريّة </a:t>
            </a:r>
            <a:endParaRPr lang="en-US" sz="5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3909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xmlns="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3276600"/>
            <a:ext cx="11914374" cy="3951514"/>
          </a:xfrm>
        </p:spPr>
        <p:txBody>
          <a:bodyPr>
            <a:noAutofit/>
          </a:bodyPr>
          <a:lstStyle/>
          <a:p>
            <a:pPr marL="342900" marR="0" lvl="0" indent="-3429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ar-LB" sz="72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بالصلاة اترائى لك:</a:t>
            </a:r>
            <a:endParaRPr lang="en-US" sz="72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72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2CB6F74-30EF-4A96-9952-D1FB70039961}"/>
              </a:ext>
            </a:extLst>
          </p:cNvPr>
          <p:cNvSpPr/>
          <p:nvPr/>
        </p:nvSpPr>
        <p:spPr>
          <a:xfrm>
            <a:off x="-177536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xmlns="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80663C1-82C0-4571-B4E7-A0455CCBC981}"/>
              </a:ext>
            </a:extLst>
          </p:cNvPr>
          <p:cNvSpPr txBox="1"/>
          <p:nvPr/>
        </p:nvSpPr>
        <p:spPr>
          <a:xfrm>
            <a:off x="743973" y="552221"/>
            <a:ext cx="6415621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LB" sz="5400" b="1" dirty="0">
                <a:effectLst/>
                <a:ea typeface="Calibri" panose="020F0502020204030204" pitchFamily="34" charset="0"/>
                <a:cs typeface="Traditional Arabic" panose="02020603050405020304" pitchFamily="18" charset="-78"/>
              </a:rPr>
              <a:t>نظرة إلهيّة لصلاتنا البشريّة </a:t>
            </a:r>
            <a:endParaRPr lang="en-US" sz="5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7348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xmlns="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904409"/>
            <a:ext cx="11914374" cy="3951514"/>
          </a:xfrm>
        </p:spPr>
        <p:txBody>
          <a:bodyPr>
            <a:noAutofit/>
          </a:bodyPr>
          <a:lstStyle/>
          <a:p>
            <a:pPr marL="0" indent="0" algn="r" rtl="1">
              <a:lnSpc>
                <a:spcPct val="115000"/>
              </a:lnSpc>
              <a:spcBef>
                <a:spcPts val="0"/>
              </a:spcBef>
              <a:buNone/>
            </a:pPr>
            <a:r>
              <a:rPr lang="ar-LB" sz="60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1وَكَانَ لَمَّا أَكْمَلَ سُلَيْمَانُ بِنَاءَ بَيْتِ الرَّبِّ وَبَيْتِ الْمَلِكِ وَكُلَّ مَرْغُوبِ سُلَيْمَانَ الَّذِي سُرَّ أَنْ يَعْمَلَ، 2أَنَّ الرَّبَّ تَرَاءَى لِسُلَيْمَانَ ثَانِيَةً كَمَا تَرَاءَى لَهُ فِي جِبْعُونَ.</a:t>
            </a:r>
            <a:endParaRPr lang="en-US" sz="60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60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2CB6F74-30EF-4A96-9952-D1FB70039961}"/>
              </a:ext>
            </a:extLst>
          </p:cNvPr>
          <p:cNvSpPr/>
          <p:nvPr/>
        </p:nvSpPr>
        <p:spPr>
          <a:xfrm>
            <a:off x="-177536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xmlns="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80663C1-82C0-4571-B4E7-A0455CCBC981}"/>
              </a:ext>
            </a:extLst>
          </p:cNvPr>
          <p:cNvSpPr txBox="1"/>
          <p:nvPr/>
        </p:nvSpPr>
        <p:spPr>
          <a:xfrm>
            <a:off x="743973" y="552221"/>
            <a:ext cx="6415621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LB" sz="5400" b="1" dirty="0">
                <a:effectLst/>
                <a:ea typeface="Calibri" panose="020F0502020204030204" pitchFamily="34" charset="0"/>
                <a:cs typeface="Traditional Arabic" panose="02020603050405020304" pitchFamily="18" charset="-78"/>
              </a:rPr>
              <a:t>نظرة إلهيّة لصلاتنا البشريّة </a:t>
            </a:r>
            <a:endParaRPr lang="en-US" sz="5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9103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xmlns="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3048000"/>
            <a:ext cx="11914374" cy="3951514"/>
          </a:xfrm>
        </p:spPr>
        <p:txBody>
          <a:bodyPr>
            <a:noAutofit/>
          </a:bodyPr>
          <a:lstStyle/>
          <a:p>
            <a:pPr marL="1143000" marR="0" lvl="0" indent="-11430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2"/>
            </a:pPr>
            <a:r>
              <a:rPr lang="ar-LB" sz="72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بالصلاة اسمعك:</a:t>
            </a:r>
            <a:endParaRPr lang="en-US" sz="72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LB" sz="72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3وَقَالَ لَهُ الرَّبُّ: «قَدْ سَمِعْتُ صَلاَتَكَ </a:t>
            </a:r>
            <a:endParaRPr lang="en-US" sz="72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2CB6F74-30EF-4A96-9952-D1FB70039961}"/>
              </a:ext>
            </a:extLst>
          </p:cNvPr>
          <p:cNvSpPr/>
          <p:nvPr/>
        </p:nvSpPr>
        <p:spPr>
          <a:xfrm>
            <a:off x="-177536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xmlns="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80663C1-82C0-4571-B4E7-A0455CCBC981}"/>
              </a:ext>
            </a:extLst>
          </p:cNvPr>
          <p:cNvSpPr txBox="1"/>
          <p:nvPr/>
        </p:nvSpPr>
        <p:spPr>
          <a:xfrm>
            <a:off x="743973" y="552221"/>
            <a:ext cx="6415621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LB" sz="5400" b="1" dirty="0">
                <a:effectLst/>
                <a:ea typeface="Calibri" panose="020F0502020204030204" pitchFamily="34" charset="0"/>
                <a:cs typeface="Traditional Arabic" panose="02020603050405020304" pitchFamily="18" charset="-78"/>
              </a:rPr>
              <a:t>نظرة إلهيّة لصلاتنا البشريّة </a:t>
            </a:r>
            <a:endParaRPr lang="en-US" sz="5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71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xmlns="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3124200"/>
            <a:ext cx="11914374" cy="3951514"/>
          </a:xfrm>
        </p:spPr>
        <p:txBody>
          <a:bodyPr>
            <a:noAutofit/>
          </a:bodyPr>
          <a:lstStyle/>
          <a:p>
            <a:pPr marL="1143000" lvl="0" indent="-1143000" algn="r" rtl="1">
              <a:buFont typeface="+mj-lt"/>
              <a:buAutoNum type="arabicPeriod" startAt="3"/>
            </a:pPr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بالصلاة ارى قلبك:</a:t>
            </a:r>
            <a:endParaRPr lang="en-US" sz="72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 algn="r" rtl="1">
              <a:buNone/>
            </a:pPr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وَتَضَرُّعَكَ الَّذِي تَضَرَّعْتَ بِهِ أَمَامِي.</a:t>
            </a:r>
            <a:endParaRPr lang="en-US" sz="72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 algn="r" rtl="1">
              <a:buNone/>
            </a:pPr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endParaRPr lang="en-US" sz="72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2CB6F74-30EF-4A96-9952-D1FB70039961}"/>
              </a:ext>
            </a:extLst>
          </p:cNvPr>
          <p:cNvSpPr/>
          <p:nvPr/>
        </p:nvSpPr>
        <p:spPr>
          <a:xfrm>
            <a:off x="-177536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xmlns="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80663C1-82C0-4571-B4E7-A0455CCBC981}"/>
              </a:ext>
            </a:extLst>
          </p:cNvPr>
          <p:cNvSpPr txBox="1"/>
          <p:nvPr/>
        </p:nvSpPr>
        <p:spPr>
          <a:xfrm>
            <a:off x="743973" y="552221"/>
            <a:ext cx="6415621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LB" sz="5400" b="1" dirty="0">
                <a:effectLst/>
                <a:ea typeface="Calibri" panose="020F0502020204030204" pitchFamily="34" charset="0"/>
                <a:cs typeface="Traditional Arabic" panose="02020603050405020304" pitchFamily="18" charset="-78"/>
              </a:rPr>
              <a:t>نظرة إلهيّة لصلاتنا البشريّة </a:t>
            </a:r>
            <a:endParaRPr lang="en-US" sz="5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7953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xmlns="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3439886"/>
            <a:ext cx="11914374" cy="3951514"/>
          </a:xfrm>
        </p:spPr>
        <p:txBody>
          <a:bodyPr>
            <a:noAutofit/>
          </a:bodyPr>
          <a:lstStyle/>
          <a:p>
            <a:pPr marL="0" marR="0" indent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LB" sz="6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ثانيا</a:t>
            </a:r>
            <a:r>
              <a:rPr lang="ar-LB" sz="6600" b="1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ً</a:t>
            </a:r>
            <a:r>
              <a:rPr lang="ar-LB" sz="6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. الصلاة هي مكان الحصول على بركاتي:</a:t>
            </a:r>
            <a:endParaRPr lang="en-US" sz="6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2CB6F74-30EF-4A96-9952-D1FB70039961}"/>
              </a:ext>
            </a:extLst>
          </p:cNvPr>
          <p:cNvSpPr/>
          <p:nvPr/>
        </p:nvSpPr>
        <p:spPr>
          <a:xfrm>
            <a:off x="-177536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xmlns="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80663C1-82C0-4571-B4E7-A0455CCBC981}"/>
              </a:ext>
            </a:extLst>
          </p:cNvPr>
          <p:cNvSpPr txBox="1"/>
          <p:nvPr/>
        </p:nvSpPr>
        <p:spPr>
          <a:xfrm>
            <a:off x="743973" y="552221"/>
            <a:ext cx="6415621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LB" sz="5400" b="1" dirty="0">
                <a:effectLst/>
                <a:ea typeface="Calibri" panose="020F0502020204030204" pitchFamily="34" charset="0"/>
                <a:cs typeface="Traditional Arabic" panose="02020603050405020304" pitchFamily="18" charset="-78"/>
              </a:rPr>
              <a:t>نظرة إلهيّة لصلاتنا البشريّة </a:t>
            </a:r>
            <a:endParaRPr lang="en-US" sz="5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3915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xmlns="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2667000"/>
            <a:ext cx="11914374" cy="3951514"/>
          </a:xfrm>
        </p:spPr>
        <p:txBody>
          <a:bodyPr>
            <a:noAutofit/>
          </a:bodyPr>
          <a:lstStyle/>
          <a:p>
            <a:pPr marL="342900" marR="0" lvl="0" indent="-3429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ar-LB" sz="60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انا استجيب لك بغنى</a:t>
            </a:r>
            <a:r>
              <a:rPr lang="en-US" sz="60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:</a:t>
            </a:r>
            <a:endParaRPr lang="en-US" sz="60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LB" sz="60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قَدَّسْتُ هذَا الْبَيْتَ الَّذِي بَنَيْتَهُ لأَجْلِ وَضْعِ اسْمِي فِيهِ إِلَى الأَبَدِ، وَتَكُونُ عَيْنَايَ وَقَلْبِي هُنَاكَ كُلَّ الأَيَّامِ.</a:t>
            </a:r>
            <a:endParaRPr lang="en-US" sz="60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2CB6F74-30EF-4A96-9952-D1FB70039961}"/>
              </a:ext>
            </a:extLst>
          </p:cNvPr>
          <p:cNvSpPr/>
          <p:nvPr/>
        </p:nvSpPr>
        <p:spPr>
          <a:xfrm>
            <a:off x="-177536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xmlns="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80663C1-82C0-4571-B4E7-A0455CCBC981}"/>
              </a:ext>
            </a:extLst>
          </p:cNvPr>
          <p:cNvSpPr txBox="1"/>
          <p:nvPr/>
        </p:nvSpPr>
        <p:spPr>
          <a:xfrm>
            <a:off x="743973" y="552221"/>
            <a:ext cx="6415621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LB" sz="5400" b="1" dirty="0">
                <a:effectLst/>
                <a:ea typeface="Calibri" panose="020F0502020204030204" pitchFamily="34" charset="0"/>
                <a:cs typeface="Traditional Arabic" panose="02020603050405020304" pitchFamily="18" charset="-78"/>
              </a:rPr>
              <a:t>نظرة إلهيّة لصلاتنا البشريّة </a:t>
            </a:r>
            <a:endParaRPr lang="en-US" sz="5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168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xmlns="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3439886"/>
            <a:ext cx="11914374" cy="3951514"/>
          </a:xfrm>
        </p:spPr>
        <p:txBody>
          <a:bodyPr>
            <a:noAutofit/>
          </a:bodyPr>
          <a:lstStyle/>
          <a:p>
            <a:pPr marL="1143000" lvl="0" indent="-1143000" algn="r" rtl="1">
              <a:buFont typeface="+mj-lt"/>
              <a:buAutoNum type="arabicPeriod" startAt="2"/>
            </a:pPr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انا استجيب لك في وقته</a:t>
            </a:r>
            <a:endParaRPr lang="en-US" sz="72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2CB6F74-30EF-4A96-9952-D1FB70039961}"/>
              </a:ext>
            </a:extLst>
          </p:cNvPr>
          <p:cNvSpPr/>
          <p:nvPr/>
        </p:nvSpPr>
        <p:spPr>
          <a:xfrm>
            <a:off x="-177536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xmlns="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80663C1-82C0-4571-B4E7-A0455CCBC981}"/>
              </a:ext>
            </a:extLst>
          </p:cNvPr>
          <p:cNvSpPr txBox="1"/>
          <p:nvPr/>
        </p:nvSpPr>
        <p:spPr>
          <a:xfrm>
            <a:off x="743973" y="552221"/>
            <a:ext cx="6415621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LB" sz="5400" b="1" dirty="0">
                <a:effectLst/>
                <a:ea typeface="Calibri" panose="020F0502020204030204" pitchFamily="34" charset="0"/>
                <a:cs typeface="Traditional Arabic" panose="02020603050405020304" pitchFamily="18" charset="-78"/>
              </a:rPr>
              <a:t>نظرة إلهيّة لصلاتنا البشريّة </a:t>
            </a:r>
            <a:endParaRPr lang="en-US" sz="5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575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533400" y="651808"/>
            <a:ext cx="64156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 rtl="1">
              <a:spcBef>
                <a:spcPts val="0"/>
              </a:spcBef>
              <a:buNone/>
            </a:pPr>
            <a:r>
              <a:rPr lang="ar-LB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عب 4: 16</a:t>
            </a:r>
            <a:endParaRPr lang="en-US" sz="6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xmlns="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52400" y="3287486"/>
            <a:ext cx="11914374" cy="3951514"/>
          </a:xfrm>
        </p:spPr>
        <p:txBody>
          <a:bodyPr>
            <a:noAutofit/>
          </a:bodyPr>
          <a:lstStyle/>
          <a:p>
            <a:pPr marL="0" indent="0" algn="ctr" rtl="1">
              <a:spcBef>
                <a:spcPts val="0"/>
              </a:spcBef>
              <a:buNone/>
            </a:pPr>
            <a:r>
              <a:rPr lang="ar-LB" sz="6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"فَلْنَتَقَدَّمْ بِثِقَةٍ إِلَى عَرْشِ النِّعْمَةِ لِكَيْ نَنَالَ رَحْمَةً</a:t>
            </a:r>
            <a:r>
              <a:rPr lang="en-US" sz="6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/>
            </a:r>
            <a:br>
              <a:rPr lang="en-US" sz="6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</a:br>
            <a:r>
              <a:rPr lang="ar-LB" sz="6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وَنَجِدَ نِعْمَةً عَوْنًا فِي حِينِهِ."</a:t>
            </a:r>
            <a:endParaRPr lang="en-US" sz="6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2CB6F74-30EF-4A96-9952-D1FB70039961}"/>
              </a:ext>
            </a:extLst>
          </p:cNvPr>
          <p:cNvSpPr/>
          <p:nvPr/>
        </p:nvSpPr>
        <p:spPr>
          <a:xfrm>
            <a:off x="-177536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xmlns="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8825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xmlns="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3439886"/>
            <a:ext cx="11914374" cy="3951514"/>
          </a:xfrm>
        </p:spPr>
        <p:txBody>
          <a:bodyPr>
            <a:noAutofit/>
          </a:bodyPr>
          <a:lstStyle/>
          <a:p>
            <a:pPr marL="0" marR="0" indent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LB" sz="66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ثالثاً. انتبه الصلاة المقبولة لها شروطها:</a:t>
            </a:r>
            <a:endParaRPr lang="en-US" sz="66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2CB6F74-30EF-4A96-9952-D1FB70039961}"/>
              </a:ext>
            </a:extLst>
          </p:cNvPr>
          <p:cNvSpPr/>
          <p:nvPr/>
        </p:nvSpPr>
        <p:spPr>
          <a:xfrm>
            <a:off x="-177536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xmlns="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80663C1-82C0-4571-B4E7-A0455CCBC981}"/>
              </a:ext>
            </a:extLst>
          </p:cNvPr>
          <p:cNvSpPr txBox="1"/>
          <p:nvPr/>
        </p:nvSpPr>
        <p:spPr>
          <a:xfrm>
            <a:off x="743973" y="552221"/>
            <a:ext cx="6415621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LB" sz="5400" b="1" dirty="0">
                <a:effectLst/>
                <a:ea typeface="Calibri" panose="020F0502020204030204" pitchFamily="34" charset="0"/>
                <a:cs typeface="Traditional Arabic" panose="02020603050405020304" pitchFamily="18" charset="-78"/>
              </a:rPr>
              <a:t>نظرة إلهيّة لصلاتنا البشريّة </a:t>
            </a:r>
            <a:endParaRPr lang="en-US" sz="5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6634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xmlns="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3058886"/>
            <a:ext cx="11914374" cy="3951514"/>
          </a:xfrm>
        </p:spPr>
        <p:txBody>
          <a:bodyPr>
            <a:noAutofit/>
          </a:bodyPr>
          <a:lstStyle/>
          <a:p>
            <a:pPr marL="342900" marR="0" lvl="0" indent="-3429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ar-LB" sz="60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الصلاة المقبولة مرتبطة بسلامة قلبك:</a:t>
            </a:r>
            <a:endParaRPr lang="en-US" sz="60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LB" sz="60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4وَأَنْتَ إِنْ سَلَكْتَ أَمَامِي كَمَا سَلَكَ دَاوُدُ أَبُوكَ بِسَلاَمَةِ قَلْبٍ </a:t>
            </a:r>
            <a:endParaRPr lang="en-US" sz="60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2CB6F74-30EF-4A96-9952-D1FB70039961}"/>
              </a:ext>
            </a:extLst>
          </p:cNvPr>
          <p:cNvSpPr/>
          <p:nvPr/>
        </p:nvSpPr>
        <p:spPr>
          <a:xfrm>
            <a:off x="-177536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xmlns="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80663C1-82C0-4571-B4E7-A0455CCBC981}"/>
              </a:ext>
            </a:extLst>
          </p:cNvPr>
          <p:cNvSpPr txBox="1"/>
          <p:nvPr/>
        </p:nvSpPr>
        <p:spPr>
          <a:xfrm>
            <a:off x="743973" y="552221"/>
            <a:ext cx="6415621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LB" sz="5400" b="1" dirty="0">
                <a:effectLst/>
                <a:ea typeface="Calibri" panose="020F0502020204030204" pitchFamily="34" charset="0"/>
                <a:cs typeface="Traditional Arabic" panose="02020603050405020304" pitchFamily="18" charset="-78"/>
              </a:rPr>
              <a:t>نظرة إلهيّة لصلاتنا البشريّة </a:t>
            </a:r>
            <a:endParaRPr lang="en-US" sz="5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92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xmlns="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3439886"/>
            <a:ext cx="11914374" cy="3951514"/>
          </a:xfrm>
        </p:spPr>
        <p:txBody>
          <a:bodyPr>
            <a:noAutofit/>
          </a:bodyPr>
          <a:lstStyle/>
          <a:p>
            <a:pPr marL="1143000" marR="0" lvl="0" indent="-11430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2"/>
            </a:pPr>
            <a:r>
              <a:rPr lang="ar-LB" sz="60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الصلاة المقبولة مرتبطة </a:t>
            </a:r>
            <a:r>
              <a:rPr lang="ar-LB" sz="6000" b="1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باستقامة </a:t>
            </a:r>
            <a:r>
              <a:rPr lang="ar-LB" sz="6000" b="1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سلوكك</a:t>
            </a:r>
            <a:r>
              <a:rPr lang="ar-LB" sz="6000" b="1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:</a:t>
            </a:r>
            <a:endParaRPr lang="en-US" sz="60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marL="0" marR="0" indent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LB" sz="72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وَاسْتِقَامَةٍ، </a:t>
            </a:r>
            <a:endParaRPr lang="en-US" sz="72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2CB6F74-30EF-4A96-9952-D1FB70039961}"/>
              </a:ext>
            </a:extLst>
          </p:cNvPr>
          <p:cNvSpPr/>
          <p:nvPr/>
        </p:nvSpPr>
        <p:spPr>
          <a:xfrm>
            <a:off x="-177536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xmlns="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80663C1-82C0-4571-B4E7-A0455CCBC981}"/>
              </a:ext>
            </a:extLst>
          </p:cNvPr>
          <p:cNvSpPr txBox="1"/>
          <p:nvPr/>
        </p:nvSpPr>
        <p:spPr>
          <a:xfrm>
            <a:off x="743973" y="552221"/>
            <a:ext cx="6415621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LB" sz="5400" b="1" dirty="0">
                <a:effectLst/>
                <a:ea typeface="Calibri" panose="020F0502020204030204" pitchFamily="34" charset="0"/>
                <a:cs typeface="Traditional Arabic" panose="02020603050405020304" pitchFamily="18" charset="-78"/>
              </a:rPr>
              <a:t>نظرة إلهيّة لصلاتنا البشريّة </a:t>
            </a:r>
            <a:endParaRPr lang="en-US" sz="5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48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xmlns="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3439886"/>
            <a:ext cx="11914374" cy="3951514"/>
          </a:xfrm>
        </p:spPr>
        <p:txBody>
          <a:bodyPr>
            <a:noAutofit/>
          </a:bodyPr>
          <a:lstStyle/>
          <a:p>
            <a:pPr marL="514350" lvl="0" indent="-514350" algn="r" rtl="1">
              <a:buFont typeface="+mj-lt"/>
              <a:buAutoNum type="arabicPeriod" startAt="3"/>
            </a:pPr>
            <a:r>
              <a:rPr lang="ar-LB" sz="6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الصلاة المقبولة مرتبطة بطاعة كلمتي:</a:t>
            </a:r>
            <a:endParaRPr lang="en-US" sz="66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2CB6F74-30EF-4A96-9952-D1FB70039961}"/>
              </a:ext>
            </a:extLst>
          </p:cNvPr>
          <p:cNvSpPr/>
          <p:nvPr/>
        </p:nvSpPr>
        <p:spPr>
          <a:xfrm>
            <a:off x="-177536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xmlns="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80663C1-82C0-4571-B4E7-A0455CCBC981}"/>
              </a:ext>
            </a:extLst>
          </p:cNvPr>
          <p:cNvSpPr txBox="1"/>
          <p:nvPr/>
        </p:nvSpPr>
        <p:spPr>
          <a:xfrm>
            <a:off x="743973" y="552221"/>
            <a:ext cx="6415621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LB" sz="5400" b="1" dirty="0">
                <a:effectLst/>
                <a:ea typeface="Calibri" panose="020F0502020204030204" pitchFamily="34" charset="0"/>
                <a:cs typeface="Traditional Arabic" panose="02020603050405020304" pitchFamily="18" charset="-78"/>
              </a:rPr>
              <a:t>نظرة إلهيّة لصلاتنا البشريّة </a:t>
            </a:r>
            <a:endParaRPr lang="en-US" sz="5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5651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xmlns="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76200" y="1981200"/>
            <a:ext cx="11914374" cy="3951514"/>
          </a:xfrm>
        </p:spPr>
        <p:txBody>
          <a:bodyPr>
            <a:noAutofit/>
          </a:bodyPr>
          <a:lstStyle/>
          <a:p>
            <a:pPr marL="0" lvl="0" indent="0" algn="r" rtl="1">
              <a:buNone/>
            </a:pPr>
            <a:endParaRPr lang="en-US" sz="60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 algn="r" rtl="1">
              <a:buNone/>
            </a:pPr>
            <a:r>
              <a:rPr lang="ar-LB" sz="6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وَعَمِلْتَ حَسَبَ كُلِّ مَا أَوْصَيْتُكَ وَحَفِظْتَ فَرَائِضِي وَأَحْكَامِي، 5فَإِنِّي أُقِيمُ كُرْسِيَّ مُلْكِكَ عَلَى إِسْرَائِيلَ إِلَى الأَبَدِ كَمَا كَلَّمْتُ دَاوُدَ أَبَاكَ قَائِلاً: لاَ يُعْدَمُ لَكَ رَجُلٌ عَنْ كُرْسِيِّ إِسْرَائِيلَ.</a:t>
            </a:r>
            <a:endParaRPr lang="en-US" sz="60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lvl="0" indent="0" algn="r" rtl="1">
              <a:buNone/>
            </a:pPr>
            <a:endParaRPr lang="en-US" sz="60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2CB6F74-30EF-4A96-9952-D1FB70039961}"/>
              </a:ext>
            </a:extLst>
          </p:cNvPr>
          <p:cNvSpPr/>
          <p:nvPr/>
        </p:nvSpPr>
        <p:spPr>
          <a:xfrm>
            <a:off x="-177536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xmlns="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80663C1-82C0-4571-B4E7-A0455CCBC981}"/>
              </a:ext>
            </a:extLst>
          </p:cNvPr>
          <p:cNvSpPr txBox="1"/>
          <p:nvPr/>
        </p:nvSpPr>
        <p:spPr>
          <a:xfrm>
            <a:off x="743973" y="552221"/>
            <a:ext cx="6415621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LB" sz="5400" b="1" dirty="0">
                <a:effectLst/>
                <a:ea typeface="Calibri" panose="020F0502020204030204" pitchFamily="34" charset="0"/>
                <a:cs typeface="Traditional Arabic" panose="02020603050405020304" pitchFamily="18" charset="-78"/>
              </a:rPr>
              <a:t>نظرة إلهيّة لصلاتنا البشريّة </a:t>
            </a:r>
            <a:endParaRPr lang="en-US" sz="5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4590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xmlns="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2895600"/>
            <a:ext cx="11914374" cy="3951514"/>
          </a:xfrm>
        </p:spPr>
        <p:txBody>
          <a:bodyPr>
            <a:noAutofit/>
          </a:bodyPr>
          <a:lstStyle/>
          <a:p>
            <a:pPr algn="r" rtl="1">
              <a:lnSpc>
                <a:spcPct val="115000"/>
              </a:lnSpc>
              <a:spcBef>
                <a:spcPts val="0"/>
              </a:spcBef>
              <a:buFont typeface="+mj-lt"/>
              <a:buAutoNum type="arabicParenBoth"/>
            </a:pPr>
            <a:r>
              <a:rPr lang="ar-LB" sz="60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عدم طاعة كلمتي هي خيانة لي:</a:t>
            </a:r>
            <a:endParaRPr lang="en-US" sz="60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marL="0" indent="0" algn="r" rtl="1">
              <a:lnSpc>
                <a:spcPct val="115000"/>
              </a:lnSpc>
              <a:spcBef>
                <a:spcPts val="0"/>
              </a:spcBef>
              <a:buNone/>
            </a:pPr>
            <a:r>
              <a:rPr lang="ar-LB" sz="60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6إِنْ كُنْتُمْ تَنْقَلِبُونَ أَنْتُمْ أَوْ أَبْنَاؤُكُمْ مِنْ وَرَائِي، وَلاَ تَحْفَظُونَ وَصَايَايَ، فَرَائِضِيَ الَّتِي جَعَلْتُهَا أَمَامَكُمْ، </a:t>
            </a:r>
            <a:endParaRPr lang="en-US" sz="60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marL="342900" marR="0" lvl="0" indent="-3429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Both"/>
            </a:pPr>
            <a:endParaRPr lang="en-US" sz="60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2CB6F74-30EF-4A96-9952-D1FB70039961}"/>
              </a:ext>
            </a:extLst>
          </p:cNvPr>
          <p:cNvSpPr/>
          <p:nvPr/>
        </p:nvSpPr>
        <p:spPr>
          <a:xfrm>
            <a:off x="-177536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xmlns="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80663C1-82C0-4571-B4E7-A0455CCBC981}"/>
              </a:ext>
            </a:extLst>
          </p:cNvPr>
          <p:cNvSpPr txBox="1"/>
          <p:nvPr/>
        </p:nvSpPr>
        <p:spPr>
          <a:xfrm>
            <a:off x="743973" y="552221"/>
            <a:ext cx="6415621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LB" sz="5400" b="1" dirty="0">
                <a:effectLst/>
                <a:ea typeface="Calibri" panose="020F0502020204030204" pitchFamily="34" charset="0"/>
                <a:cs typeface="Traditional Arabic" panose="02020603050405020304" pitchFamily="18" charset="-78"/>
              </a:rPr>
              <a:t>نظرة إلهيّة لصلاتنا البشريّة </a:t>
            </a:r>
            <a:endParaRPr lang="en-US" sz="5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31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xmlns="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3200400"/>
            <a:ext cx="11914374" cy="3951514"/>
          </a:xfrm>
        </p:spPr>
        <p:txBody>
          <a:bodyPr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(2)</a:t>
            </a:r>
            <a:r>
              <a:rPr lang="ar-LB" sz="60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عدم طاعة كلمتي هي وثنيّة روحيّة:</a:t>
            </a:r>
            <a:endParaRPr lang="en-US" sz="60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LB" sz="60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بَلْ تَذْهَبُونَ وَتَعْبُدُونَ آلِهَةً أُخْرَى وَتَسْجُدُونَ لَهَا، </a:t>
            </a:r>
            <a:endParaRPr lang="en-US" sz="60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2CB6F74-30EF-4A96-9952-D1FB70039961}"/>
              </a:ext>
            </a:extLst>
          </p:cNvPr>
          <p:cNvSpPr/>
          <p:nvPr/>
        </p:nvSpPr>
        <p:spPr>
          <a:xfrm>
            <a:off x="-177536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xmlns="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80663C1-82C0-4571-B4E7-A0455CCBC981}"/>
              </a:ext>
            </a:extLst>
          </p:cNvPr>
          <p:cNvSpPr txBox="1"/>
          <p:nvPr/>
        </p:nvSpPr>
        <p:spPr>
          <a:xfrm>
            <a:off x="743973" y="552221"/>
            <a:ext cx="6415621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LB" sz="5400" b="1" dirty="0">
                <a:effectLst/>
                <a:ea typeface="Calibri" panose="020F0502020204030204" pitchFamily="34" charset="0"/>
                <a:cs typeface="Traditional Arabic" panose="02020603050405020304" pitchFamily="18" charset="-78"/>
              </a:rPr>
              <a:t>نظرة إلهيّة لصلاتنا البشريّة </a:t>
            </a:r>
            <a:endParaRPr lang="en-US" sz="5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418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xmlns="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211286"/>
            <a:ext cx="11914374" cy="3951514"/>
          </a:xfrm>
        </p:spPr>
        <p:txBody>
          <a:bodyPr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(3)</a:t>
            </a:r>
            <a:r>
              <a:rPr lang="ar-LB" sz="60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عدم طاعة كلمتي تستوجب عدالتي:</a:t>
            </a:r>
            <a:endParaRPr lang="en-US" sz="60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2CB6F74-30EF-4A96-9952-D1FB70039961}"/>
              </a:ext>
            </a:extLst>
          </p:cNvPr>
          <p:cNvSpPr/>
          <p:nvPr/>
        </p:nvSpPr>
        <p:spPr>
          <a:xfrm>
            <a:off x="-177536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xmlns="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80663C1-82C0-4571-B4E7-A0455CCBC981}"/>
              </a:ext>
            </a:extLst>
          </p:cNvPr>
          <p:cNvSpPr txBox="1"/>
          <p:nvPr/>
        </p:nvSpPr>
        <p:spPr>
          <a:xfrm>
            <a:off x="743973" y="552221"/>
            <a:ext cx="6415621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LB" sz="5400" b="1" dirty="0">
                <a:effectLst/>
                <a:ea typeface="Calibri" panose="020F0502020204030204" pitchFamily="34" charset="0"/>
                <a:cs typeface="Traditional Arabic" panose="02020603050405020304" pitchFamily="18" charset="-78"/>
              </a:rPr>
              <a:t>نظرة إلهيّة لصلاتنا البشريّة </a:t>
            </a:r>
            <a:endParaRPr lang="en-US" sz="5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2792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xmlns="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906486"/>
            <a:ext cx="11914374" cy="3951514"/>
          </a:xfrm>
        </p:spPr>
        <p:txBody>
          <a:bodyPr>
            <a:noAutofit/>
          </a:bodyPr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LB" sz="60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7فَإِنِّي أَقْطَعُ إِسْرَائِيلَ عَنْ وَجْهِ الأَرْضِ الَّتِي أَعْطَيْتُهُمْ إِيَّاهَا، وَالْبَيْتُ الَّذِي قَدَّسْتُهُ لاسْمِي أَنْفِيهِ مِنْ أَمَامِي، وَيَكُونُ إِسْرَائِيلُ مَثَلاً وَهُزْأَةً فِي جَمِيعِ الشُّعُوبِ، </a:t>
            </a:r>
            <a:endParaRPr lang="en-US" sz="60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2CB6F74-30EF-4A96-9952-D1FB70039961}"/>
              </a:ext>
            </a:extLst>
          </p:cNvPr>
          <p:cNvSpPr/>
          <p:nvPr/>
        </p:nvSpPr>
        <p:spPr>
          <a:xfrm>
            <a:off x="-177536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xmlns="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80663C1-82C0-4571-B4E7-A0455CCBC981}"/>
              </a:ext>
            </a:extLst>
          </p:cNvPr>
          <p:cNvSpPr txBox="1"/>
          <p:nvPr/>
        </p:nvSpPr>
        <p:spPr>
          <a:xfrm>
            <a:off x="743973" y="552221"/>
            <a:ext cx="6415621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LB" sz="5400" b="1" dirty="0">
                <a:effectLst/>
                <a:ea typeface="Calibri" panose="020F0502020204030204" pitchFamily="34" charset="0"/>
                <a:cs typeface="Traditional Arabic" panose="02020603050405020304" pitchFamily="18" charset="-78"/>
              </a:rPr>
              <a:t>نظرة إلهيّة لصلاتنا البشريّة </a:t>
            </a:r>
            <a:endParaRPr lang="en-US" sz="5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5199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xmlns="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058886"/>
            <a:ext cx="11914374" cy="3951514"/>
          </a:xfrm>
        </p:spPr>
        <p:txBody>
          <a:bodyPr>
            <a:noAutofit/>
          </a:bodyPr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LB" sz="60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8وَهذَا الْبَيْتُ يَكُونُ عِبْرَةً. كُلُّ مَنْ يَمُرُّ عَلَيْهِ يَتَعَجَّبُ وَيَصْفُرُ، وَيَقُولُونَ: لِمَاذَا عَمِلَ الرَّبُّ هكَذَا لِهذِهِ الأَرْضِ وَلِهذَا الْبَيْتِ؟ </a:t>
            </a:r>
            <a:endParaRPr lang="en-US" sz="60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2CB6F74-30EF-4A96-9952-D1FB70039961}"/>
              </a:ext>
            </a:extLst>
          </p:cNvPr>
          <p:cNvSpPr/>
          <p:nvPr/>
        </p:nvSpPr>
        <p:spPr>
          <a:xfrm>
            <a:off x="-177536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xmlns="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80663C1-82C0-4571-B4E7-A0455CCBC981}"/>
              </a:ext>
            </a:extLst>
          </p:cNvPr>
          <p:cNvSpPr txBox="1"/>
          <p:nvPr/>
        </p:nvSpPr>
        <p:spPr>
          <a:xfrm>
            <a:off x="743973" y="552221"/>
            <a:ext cx="6415621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LB" sz="5400" b="1" dirty="0">
                <a:effectLst/>
                <a:ea typeface="Calibri" panose="020F0502020204030204" pitchFamily="34" charset="0"/>
                <a:cs typeface="Traditional Arabic" panose="02020603050405020304" pitchFamily="18" charset="-78"/>
              </a:rPr>
              <a:t>نظرة إلهيّة لصلاتنا البشريّة </a:t>
            </a:r>
            <a:endParaRPr lang="en-US" sz="5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11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0"/>
            <a:ext cx="12268200" cy="708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69" name="TextBox 1368"/>
          <p:cNvSpPr txBox="1"/>
          <p:nvPr/>
        </p:nvSpPr>
        <p:spPr>
          <a:xfrm>
            <a:off x="495300" y="3676471"/>
            <a:ext cx="11125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LB" sz="8000" b="1" dirty="0">
                <a:effectLst/>
                <a:ea typeface="Calibri" panose="020F0502020204030204" pitchFamily="34" charset="0"/>
                <a:cs typeface="Traditional Arabic" panose="02020603050405020304" pitchFamily="18" charset="-78"/>
              </a:rPr>
              <a:t>1 ملوك 9: 1-9 </a:t>
            </a:r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xmlns="" id="{607CA1FC-D7A4-42D0-B074-B4BFF5161EC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784" y="646584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4064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xmlns="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906486"/>
            <a:ext cx="11914374" cy="3951514"/>
          </a:xfrm>
        </p:spPr>
        <p:txBody>
          <a:bodyPr>
            <a:noAutofit/>
          </a:bodyPr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LB" sz="60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9فَيَقُولُونَ: مِنْ أَجْلِ أَنَّهُمْ تَرَكُوا الرَّبَّ إِلهَهُمُ الَّذِي أَخْرَجَ آبَاءَهُمْ مِنْ أَرْضِ مِصْرَ، وَتَمَسَّكُوا بِآلِهَةٍ أُخْرَى وَسَجَدُوا لَهَا وَعَبَدُوهَا، لِذلِكَ جَلَبَ الرَّبُّ عَلَيْهِمْ كُلَّ هذَا الشَّرِّ».</a:t>
            </a:r>
            <a:endParaRPr lang="en-US" sz="60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2CB6F74-30EF-4A96-9952-D1FB70039961}"/>
              </a:ext>
            </a:extLst>
          </p:cNvPr>
          <p:cNvSpPr/>
          <p:nvPr/>
        </p:nvSpPr>
        <p:spPr>
          <a:xfrm>
            <a:off x="-177536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xmlns="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80663C1-82C0-4571-B4E7-A0455CCBC981}"/>
              </a:ext>
            </a:extLst>
          </p:cNvPr>
          <p:cNvSpPr txBox="1"/>
          <p:nvPr/>
        </p:nvSpPr>
        <p:spPr>
          <a:xfrm>
            <a:off x="743973" y="552221"/>
            <a:ext cx="6415621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LB" sz="5400" b="1" dirty="0">
                <a:effectLst/>
                <a:ea typeface="Calibri" panose="020F0502020204030204" pitchFamily="34" charset="0"/>
                <a:cs typeface="Traditional Arabic" panose="02020603050405020304" pitchFamily="18" charset="-78"/>
              </a:rPr>
              <a:t>نظرة إلهيّة لصلاتنا البشريّة </a:t>
            </a:r>
            <a:endParaRPr lang="en-US" sz="5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903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533400" y="651808"/>
            <a:ext cx="64156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LB" sz="6000" b="1" dirty="0">
                <a:effectLst/>
                <a:ea typeface="Calibri" panose="020F0502020204030204" pitchFamily="34" charset="0"/>
                <a:cs typeface="Traditional Arabic" panose="02020603050405020304" pitchFamily="18" charset="-78"/>
              </a:rPr>
              <a:t>1 ملوك 9: 1-9 </a:t>
            </a:r>
            <a:endParaRPr lang="en-US" sz="6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xmlns="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52400" y="3135086"/>
            <a:ext cx="11914374" cy="3951514"/>
          </a:xfrm>
        </p:spPr>
        <p:txBody>
          <a:bodyPr>
            <a:noAutofit/>
          </a:bodyPr>
          <a:lstStyle/>
          <a:p>
            <a:pPr marL="0" marR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LB" sz="6000" b="1" dirty="0">
                <a:effectLst/>
                <a:ea typeface="Calibri" panose="020F0502020204030204" pitchFamily="34" charset="0"/>
                <a:cs typeface="Traditional Arabic" panose="02020603050405020304" pitchFamily="18" charset="-78"/>
              </a:rPr>
              <a:t>1وَكَانَ لَمَّا أَكْمَلَ سُلَيْمَانُ بِنَاءَ بَيْتِ الرَّبِّ وَبَيْتِ الْمَلِكِ وَكُلَّ مَرْغُوبِ سُلَيْمَانَ الَّذِي سُرَّ أَنْ يَعْمَلَ، 2أَنَّ الرَّبَّ تَرَاءَى لِسُلَيْمَانَ ثَانِيَةً كَمَا تَرَاءَى لَهُ فِي جِبْعُونَ. </a:t>
            </a:r>
            <a:endParaRPr lang="en-US" sz="6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2CB6F74-30EF-4A96-9952-D1FB70039961}"/>
              </a:ext>
            </a:extLst>
          </p:cNvPr>
          <p:cNvSpPr/>
          <p:nvPr/>
        </p:nvSpPr>
        <p:spPr>
          <a:xfrm>
            <a:off x="-177536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xmlns="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244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533400" y="651808"/>
            <a:ext cx="64156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LB" sz="6000" b="1" dirty="0">
                <a:effectLst/>
                <a:ea typeface="Calibri" panose="020F0502020204030204" pitchFamily="34" charset="0"/>
                <a:cs typeface="Traditional Arabic" panose="02020603050405020304" pitchFamily="18" charset="-78"/>
              </a:rPr>
              <a:t>1 ملوك 9: 1-9 </a:t>
            </a:r>
            <a:endParaRPr lang="en-US" sz="6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xmlns="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52400" y="3048000"/>
            <a:ext cx="11914374" cy="3951514"/>
          </a:xfrm>
        </p:spPr>
        <p:txBody>
          <a:bodyPr>
            <a:noAutofit/>
          </a:bodyPr>
          <a:lstStyle/>
          <a:p>
            <a:pPr marL="0" marR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LB" sz="6000" b="1" dirty="0">
                <a:effectLst/>
                <a:ea typeface="Calibri" panose="020F0502020204030204" pitchFamily="34" charset="0"/>
                <a:cs typeface="Traditional Arabic" panose="02020603050405020304" pitchFamily="18" charset="-78"/>
              </a:rPr>
              <a:t>3وَقَالَ لَهُ الرَّبُّ: «قَدْ سَمِعْتُ صَلاَتَكَ وَتَضَرُّعَكَ الَّذِي تَضَرَّعْتَ بِهِ أَمَامِي. قَدَّسْتُ هذَا الْبَيْتَ الَّذِي بَنَيْتَهُ لأَجْلِ وَضْعِ اسْمِي فِيهِ إِلَى الأَبَدِ، وَتَكُونُ عَيْنَايَ وَقَلْبِي هُنَاكَ كُلَّ الأَيَّامِ. </a:t>
            </a:r>
            <a:endParaRPr lang="en-US" sz="6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2CB6F74-30EF-4A96-9952-D1FB70039961}"/>
              </a:ext>
            </a:extLst>
          </p:cNvPr>
          <p:cNvSpPr/>
          <p:nvPr/>
        </p:nvSpPr>
        <p:spPr>
          <a:xfrm>
            <a:off x="-177536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xmlns="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813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533400" y="651808"/>
            <a:ext cx="64156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LB" sz="6000" b="1" dirty="0">
                <a:effectLst/>
                <a:ea typeface="Calibri" panose="020F0502020204030204" pitchFamily="34" charset="0"/>
                <a:cs typeface="Traditional Arabic" panose="02020603050405020304" pitchFamily="18" charset="-78"/>
              </a:rPr>
              <a:t>1 ملوك 9: 1-9 </a:t>
            </a:r>
            <a:endParaRPr lang="en-US" sz="6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xmlns="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52400" y="3135086"/>
            <a:ext cx="11914374" cy="3951514"/>
          </a:xfrm>
        </p:spPr>
        <p:txBody>
          <a:bodyPr>
            <a:noAutofit/>
          </a:bodyPr>
          <a:lstStyle/>
          <a:p>
            <a:pPr marL="0" marR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LB" sz="6000" b="1" dirty="0">
                <a:effectLst/>
                <a:ea typeface="Calibri" panose="020F0502020204030204" pitchFamily="34" charset="0"/>
                <a:cs typeface="Traditional Arabic" panose="02020603050405020304" pitchFamily="18" charset="-78"/>
              </a:rPr>
              <a:t>4وَأَنْتَ إِنْ سَلَكْتَ أَمَامِي كَمَا سَلَكَ دَاوُدُ أَبُوكَ بِسَلاَمَةِ قَلْبٍ وَاسْتِقَامَةٍ، وَعَمِلْتَ حَسَبَ كُلِّ مَا أَوْصَيْتُكَ وَحَفِظْتَ فَرَائِضِي وَأَحْكَامِي، </a:t>
            </a:r>
            <a:endParaRPr lang="en-US" sz="6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2CB6F74-30EF-4A96-9952-D1FB70039961}"/>
              </a:ext>
            </a:extLst>
          </p:cNvPr>
          <p:cNvSpPr/>
          <p:nvPr/>
        </p:nvSpPr>
        <p:spPr>
          <a:xfrm>
            <a:off x="-177536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xmlns="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517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533400" y="651808"/>
            <a:ext cx="64156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LB" sz="6000" b="1" dirty="0">
                <a:effectLst/>
                <a:ea typeface="Calibri" panose="020F0502020204030204" pitchFamily="34" charset="0"/>
                <a:cs typeface="Traditional Arabic" panose="02020603050405020304" pitchFamily="18" charset="-78"/>
              </a:rPr>
              <a:t>1 ملوك 9: 1-9 </a:t>
            </a:r>
            <a:endParaRPr lang="en-US" sz="6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xmlns="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52400" y="3135086"/>
            <a:ext cx="11914374" cy="3951514"/>
          </a:xfrm>
        </p:spPr>
        <p:txBody>
          <a:bodyPr>
            <a:noAutofit/>
          </a:bodyPr>
          <a:lstStyle/>
          <a:p>
            <a:pPr marL="0" marR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LB" sz="6000" b="1" dirty="0">
                <a:effectLst/>
                <a:ea typeface="Calibri" panose="020F0502020204030204" pitchFamily="34" charset="0"/>
                <a:cs typeface="Traditional Arabic" panose="02020603050405020304" pitchFamily="18" charset="-78"/>
              </a:rPr>
              <a:t>5فَإِنِّي أُقِيمُ كُرْسِيَّ مُلْكِكَ عَلَى إِسْرَائِيلَ إِلَى الأَبَدِ كَمَا كَلَّمْتُ دَاوُدَ أَبَاكَ قَائِلاً: لاَ يُعْدَمُ لَكَ رَجُلٌ عَنْ كُرْسِيِّ إِسْرَائِيلَ. </a:t>
            </a:r>
            <a:endParaRPr lang="en-US" sz="6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2CB6F74-30EF-4A96-9952-D1FB70039961}"/>
              </a:ext>
            </a:extLst>
          </p:cNvPr>
          <p:cNvSpPr/>
          <p:nvPr/>
        </p:nvSpPr>
        <p:spPr>
          <a:xfrm>
            <a:off x="-177536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xmlns="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982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6739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533400" y="651808"/>
            <a:ext cx="64156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LB" sz="6000" b="1" dirty="0">
                <a:effectLst/>
                <a:ea typeface="Calibri" panose="020F0502020204030204" pitchFamily="34" charset="0"/>
                <a:cs typeface="Traditional Arabic" panose="02020603050405020304" pitchFamily="18" charset="-78"/>
              </a:rPr>
              <a:t>1 ملوك 9: 1-9 </a:t>
            </a:r>
            <a:endParaRPr lang="en-US" sz="6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xmlns="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3135086"/>
            <a:ext cx="11685774" cy="3951514"/>
          </a:xfrm>
        </p:spPr>
        <p:txBody>
          <a:bodyPr>
            <a:noAutofit/>
          </a:bodyPr>
          <a:lstStyle/>
          <a:p>
            <a:pPr marL="0" marR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LB" sz="6000" b="1" dirty="0">
                <a:effectLst/>
                <a:ea typeface="Calibri" panose="020F0502020204030204" pitchFamily="34" charset="0"/>
                <a:cs typeface="Traditional Arabic" panose="02020603050405020304" pitchFamily="18" charset="-78"/>
              </a:rPr>
              <a:t>6إِنْ كُنْتُمْ تَنْقَلِبُونَ أَنْتُمْ أَوْ أَبْنَاؤُكُمْ مِنْ وَرَائِي، وَلاَ تَحْفَظُونَ وَصَايَايَ، فَرَائِضِيَ الَّتِي جَعَلْتُهَا أَمَامَكُمْ، بَلْ تَذْهَبُونَ وَتَعْبُدُونَ آلِهَةً أُخْرَى وَتَسْجُدُونَ لَهَا، </a:t>
            </a:r>
            <a:endParaRPr lang="en-US" sz="6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2CB6F74-30EF-4A96-9952-D1FB70039961}"/>
              </a:ext>
            </a:extLst>
          </p:cNvPr>
          <p:cNvSpPr/>
          <p:nvPr/>
        </p:nvSpPr>
        <p:spPr>
          <a:xfrm>
            <a:off x="-177536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xmlns="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25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533400" y="651808"/>
            <a:ext cx="64156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LB" sz="6000" b="1" dirty="0">
                <a:effectLst/>
                <a:ea typeface="Calibri" panose="020F0502020204030204" pitchFamily="34" charset="0"/>
                <a:cs typeface="Traditional Arabic" panose="02020603050405020304" pitchFamily="18" charset="-78"/>
              </a:rPr>
              <a:t>1 ملوك 9: 1-9 </a:t>
            </a:r>
            <a:endParaRPr lang="en-US" sz="6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xmlns="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52400" y="3135086"/>
            <a:ext cx="11914374" cy="3951514"/>
          </a:xfrm>
        </p:spPr>
        <p:txBody>
          <a:bodyPr>
            <a:noAutofit/>
          </a:bodyPr>
          <a:lstStyle/>
          <a:p>
            <a:pPr marL="0" marR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LB" sz="6000" b="1" dirty="0">
                <a:effectLst/>
                <a:ea typeface="Calibri" panose="020F0502020204030204" pitchFamily="34" charset="0"/>
                <a:cs typeface="Traditional Arabic" panose="02020603050405020304" pitchFamily="18" charset="-78"/>
              </a:rPr>
              <a:t>7فَإِنِّي أَقْطَعُ إِسْرَائِيلَ عَنْ وَجْهِ الأَرْضِ الَّتِي أَعْطَيْتُهُمْ إِيَّاهَا، وَالْبَيْتُ الَّذِي قَدَّسْتُهُ لاسْمِي أَنْفِيهِ مِنْ أَمَامِي، وَيَكُونُ إِسْرَائِيلُ مَثَلاً وَهُزْأَةً فِي جَمِيعِ الشُّعُوبِ، </a:t>
            </a:r>
            <a:endParaRPr lang="en-US" sz="6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2CB6F74-30EF-4A96-9952-D1FB70039961}"/>
              </a:ext>
            </a:extLst>
          </p:cNvPr>
          <p:cNvSpPr/>
          <p:nvPr/>
        </p:nvSpPr>
        <p:spPr>
          <a:xfrm>
            <a:off x="-177536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xmlns="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426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3406</TotalTime>
  <Words>707</Words>
  <Application>Microsoft Office PowerPoint</Application>
  <PresentationFormat>Custom</PresentationFormat>
  <Paragraphs>125</Paragraphs>
  <Slides>30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Raymond AM</dc:creator>
  <cp:lastModifiedBy>Windows User</cp:lastModifiedBy>
  <cp:revision>474</cp:revision>
  <dcterms:created xsi:type="dcterms:W3CDTF">2014-01-18T13:18:16Z</dcterms:created>
  <dcterms:modified xsi:type="dcterms:W3CDTF">2020-11-01T09:41:24Z</dcterms:modified>
</cp:coreProperties>
</file>