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6" r:id="rId3"/>
    <p:sldId id="267" r:id="rId4"/>
    <p:sldId id="268" r:id="rId5"/>
    <p:sldId id="269" r:id="rId6"/>
    <p:sldId id="259" r:id="rId7"/>
    <p:sldId id="270" r:id="rId8"/>
    <p:sldId id="27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66" y="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FADC29-ADFF-4857-82C3-74B13E9BB903}" type="datetimeFigureOut">
              <a:rPr lang="en-US" smtClean="0"/>
              <a:t>08-Nov-20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2F9B93-94F8-410B-94D6-96BC7EC9622C}" type="slidenum">
              <a:rPr lang="en-US" smtClean="0"/>
              <a:t>‹#›</a:t>
            </a:fld>
            <a:endParaRPr lang="en-US"/>
          </a:p>
        </p:txBody>
      </p:sp>
    </p:spTree>
    <p:extLst>
      <p:ext uri="{BB962C8B-B14F-4D97-AF65-F5344CB8AC3E}">
        <p14:creationId xmlns:p14="http://schemas.microsoft.com/office/powerpoint/2010/main" val="3018359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CBE0C7-85E4-46F3-AC87-7AB595D4AB82}" type="datetimeFigureOut">
              <a:rPr lang="en-US" smtClean="0"/>
              <a:t>08-Nov-20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3511509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CBE0C7-85E4-46F3-AC87-7AB595D4AB82}" type="datetimeFigureOut">
              <a:rPr lang="en-US" smtClean="0"/>
              <a:t>08-Nov-20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70161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CBE0C7-85E4-46F3-AC87-7AB595D4AB82}" type="datetimeFigureOut">
              <a:rPr lang="en-US" smtClean="0"/>
              <a:t>08-Nov-20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55184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CBE0C7-85E4-46F3-AC87-7AB595D4AB82}" type="datetimeFigureOut">
              <a:rPr lang="en-US" smtClean="0"/>
              <a:t>08-Nov-20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424292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CBE0C7-85E4-46F3-AC87-7AB595D4AB82}" type="datetimeFigureOut">
              <a:rPr lang="en-US" smtClean="0"/>
              <a:t>08-Nov-20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76101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CBE0C7-85E4-46F3-AC87-7AB595D4AB82}" type="datetimeFigureOut">
              <a:rPr lang="en-US" smtClean="0"/>
              <a:t>08-Nov-20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455007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CBE0C7-85E4-46F3-AC87-7AB595D4AB82}" type="datetimeFigureOut">
              <a:rPr lang="en-US" smtClean="0"/>
              <a:t>08-Nov-20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420165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CBE0C7-85E4-46F3-AC87-7AB595D4AB82}" type="datetimeFigureOut">
              <a:rPr lang="en-US" smtClean="0"/>
              <a:t>08-Nov-20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2226184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BE0C7-85E4-46F3-AC87-7AB595D4AB82}" type="datetimeFigureOut">
              <a:rPr lang="en-US" smtClean="0"/>
              <a:t>08-Nov-20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220165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CBE0C7-85E4-46F3-AC87-7AB595D4AB82}" type="datetimeFigureOut">
              <a:rPr lang="en-US" smtClean="0"/>
              <a:t>08-Nov-20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2829727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CBE0C7-85E4-46F3-AC87-7AB595D4AB82}" type="datetimeFigureOut">
              <a:rPr lang="en-US" smtClean="0"/>
              <a:t>08-Nov-20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a:p>
        </p:txBody>
      </p:sp>
    </p:spTree>
    <p:extLst>
      <p:ext uri="{BB962C8B-B14F-4D97-AF65-F5344CB8AC3E}">
        <p14:creationId xmlns:p14="http://schemas.microsoft.com/office/powerpoint/2010/main" val="1160966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BE0C7-85E4-46F3-AC87-7AB595D4AB82}" type="datetimeFigureOut">
              <a:rPr lang="en-US" smtClean="0"/>
              <a:t>08-Nov-20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F83F5-8633-4A0A-8B48-1B25C9154E02}" type="slidenum">
              <a:rPr lang="en-US" smtClean="0"/>
              <a:t>‹#›</a:t>
            </a:fld>
            <a:endParaRPr lang="en-US"/>
          </a:p>
        </p:txBody>
      </p:sp>
    </p:spTree>
    <p:extLst>
      <p:ext uri="{BB962C8B-B14F-4D97-AF65-F5344CB8AC3E}">
        <p14:creationId xmlns:p14="http://schemas.microsoft.com/office/powerpoint/2010/main" val="156499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27" y="-1447800"/>
            <a:ext cx="9385991" cy="8534400"/>
          </a:xfrm>
          <a:prstGeom prst="rect">
            <a:avLst/>
          </a:prstGeom>
          <a:noFill/>
          <a:extLst>
            <a:ext uri="{909E8E84-426E-40DD-AFC4-6F175D3DCCD1}">
              <a14:hiddenFill xmlns:a14="http://schemas.microsoft.com/office/drawing/2010/main">
                <a:solidFill>
                  <a:srgbClr val="FFFFFF"/>
                </a:solidFill>
              </a14:hiddenFill>
            </a:ext>
          </a:extLst>
        </p:spPr>
      </p:pic>
      <p:sp>
        <p:nvSpPr>
          <p:cNvPr id="1369" name="TextBox 1368"/>
          <p:cNvSpPr txBox="1"/>
          <p:nvPr/>
        </p:nvSpPr>
        <p:spPr>
          <a:xfrm>
            <a:off x="457200" y="2609671"/>
            <a:ext cx="8229600" cy="1200329"/>
          </a:xfrm>
          <a:prstGeom prst="rect">
            <a:avLst/>
          </a:prstGeom>
          <a:noFill/>
        </p:spPr>
        <p:txBody>
          <a:bodyPr wrap="square" rtlCol="0">
            <a:spAutoFit/>
          </a:bodyPr>
          <a:lstStyle/>
          <a:p>
            <a:pPr algn="ctr" rtl="1"/>
            <a:r>
              <a:rPr lang="ar-LB" sz="7200" b="1" dirty="0">
                <a:solidFill>
                  <a:schemeClr val="tx2">
                    <a:lumMod val="75000"/>
                  </a:schemeClr>
                </a:solidFill>
                <a:latin typeface="Traditional Arabic" pitchFamily="18" charset="-78"/>
                <a:cs typeface="Traditional Arabic" pitchFamily="18" charset="-78"/>
              </a:rPr>
              <a:t>سرّين للتكريس في حياة المؤمن</a:t>
            </a:r>
          </a:p>
        </p:txBody>
      </p:sp>
    </p:spTree>
    <p:extLst>
      <p:ext uri="{BB962C8B-B14F-4D97-AF65-F5344CB8AC3E}">
        <p14:creationId xmlns:p14="http://schemas.microsoft.com/office/powerpoint/2010/main" val="3066278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27" y="-2286000"/>
            <a:ext cx="9385991" cy="93726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1447800"/>
            <a:ext cx="8610600" cy="5078313"/>
          </a:xfrm>
          <a:prstGeom prst="rect">
            <a:avLst/>
          </a:prstGeom>
          <a:noFill/>
        </p:spPr>
        <p:txBody>
          <a:bodyPr wrap="square" rtlCol="0">
            <a:spAutoFit/>
          </a:bodyPr>
          <a:lstStyle/>
          <a:p>
            <a:pPr algn="r" rtl="1"/>
            <a:r>
              <a:rPr lang="ar-LB" sz="5400" b="1" dirty="0">
                <a:latin typeface="Traditional Arabic" pitchFamily="18" charset="-78"/>
                <a:cs typeface="Traditional Arabic" pitchFamily="18" charset="-78"/>
              </a:rPr>
              <a:t>7وَلَمَّا أَكْمَلْنَا السَّفَرَ فِي الْبَحْرِ مِنْ صُورَ، أَقْبَلْنَا إِلَى بُتُولِمَايِسَ، فَسَلَّمْنَا عَلَى الإِخْوَةِ وَمَكَثْنَا عِنْدَهُمْ يَوْمًا وَاحِدًا. 8ثُمَّ خَرَجْنَا فِي الْغَدِ نَحْنُ رُفَقَاءَ بُولُسَ وَجِئْنَا إِلَى قَيْصَرِيَّةَ، فَدَخَلْنَا بَيْتَ فِيلُبُّسَ الْمُبَشِّرِ، إِذْ كَانَ وَاحِدًا مِنَ السَّبْعَةِ وَأَقَمْنَا عِنْدَهُ. 9وَكَانَ لِهذَا أَرْبَعُ</a:t>
            </a:r>
            <a:endParaRPr lang="en-US" sz="5400" dirty="0"/>
          </a:p>
        </p:txBody>
      </p:sp>
      <p:sp>
        <p:nvSpPr>
          <p:cNvPr id="408" name="TextBox 407"/>
          <p:cNvSpPr txBox="1"/>
          <p:nvPr/>
        </p:nvSpPr>
        <p:spPr>
          <a:xfrm>
            <a:off x="-1143000" y="-461903"/>
            <a:ext cx="6190397" cy="2062103"/>
          </a:xfrm>
          <a:prstGeom prst="rect">
            <a:avLst/>
          </a:prstGeom>
          <a:noFill/>
        </p:spPr>
        <p:txBody>
          <a:bodyPr wrap="square" rtlCol="0">
            <a:spAutoFit/>
          </a:bodyPr>
          <a:lstStyle/>
          <a:p>
            <a:pPr algn="ctr" rtl="1"/>
            <a:endParaRPr lang="ar-LB" sz="4000" b="1" dirty="0">
              <a:solidFill>
                <a:schemeClr val="tx2">
                  <a:lumMod val="75000"/>
                </a:schemeClr>
              </a:solidFill>
              <a:latin typeface="Traditional Arabic" pitchFamily="18" charset="-78"/>
              <a:cs typeface="Traditional Arabic" pitchFamily="18" charset="-78"/>
            </a:endParaRPr>
          </a:p>
          <a:p>
            <a:pPr algn="ctr" rtl="1"/>
            <a:r>
              <a:rPr lang="ar-LB" sz="4800" b="1" dirty="0">
                <a:solidFill>
                  <a:schemeClr val="tx2">
                    <a:lumMod val="75000"/>
                  </a:schemeClr>
                </a:solidFill>
                <a:latin typeface="Traditional Arabic" pitchFamily="18" charset="-78"/>
                <a:cs typeface="Traditional Arabic" pitchFamily="18" charset="-78"/>
              </a:rPr>
              <a:t>أعمال 21: 7-16</a:t>
            </a:r>
          </a:p>
          <a:p>
            <a:pPr algn="ctr" rtl="1"/>
            <a:endParaRPr lang="ar-LB" sz="4000" b="1" dirty="0">
              <a:solidFill>
                <a:schemeClr val="tx2">
                  <a:lumMod val="75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3750040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27" y="-2286000"/>
            <a:ext cx="9385991" cy="93726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1447800"/>
            <a:ext cx="8610600" cy="5078313"/>
          </a:xfrm>
          <a:prstGeom prst="rect">
            <a:avLst/>
          </a:prstGeom>
          <a:noFill/>
        </p:spPr>
        <p:txBody>
          <a:bodyPr wrap="square" rtlCol="0">
            <a:spAutoFit/>
          </a:bodyPr>
          <a:lstStyle/>
          <a:p>
            <a:pPr algn="r" rtl="1"/>
            <a:r>
              <a:rPr lang="ar-LB" sz="5400" b="1" dirty="0">
                <a:latin typeface="Traditional Arabic" pitchFamily="18" charset="-78"/>
                <a:cs typeface="Traditional Arabic" pitchFamily="18" charset="-78"/>
              </a:rPr>
              <a:t>بَنَاتٍ عَذَارَى كُنَّ يَتَنَبَّأْنَ. 10وَبَيْنَمَا نَحْنُ مُقِيمُونَ أَيَّامًا كَثِيرَةً، انْحَدَرَ مِنَ الْيَهُودِيَّةِ نَبِيٌّ اسْمُهُ أَغَابُوسُ. 11فَجَاءَ إِلَيْنَا، وَأَخَذَ مِنْطَقَةَ بُولُسَ، وَرَبَطَ يَدَيْ نَفْسِهِ وَرِجْلَيْهِ وَقَالَ:«هذَا يَقُولُهُ الرُّوحُ الْقُدُسُ: الرَّجُلُ الَّذِي لَهُ هذِهِ الْمِنْطَقَةُ، هكَذَا سَيَرْبُطُهُ الْيَهُودُ فِي أُورُشَلِيمَ وَيُسَلِّمُونَهُ إِلَى</a:t>
            </a:r>
            <a:endParaRPr lang="en-US" sz="5400" dirty="0"/>
          </a:p>
        </p:txBody>
      </p:sp>
      <p:sp>
        <p:nvSpPr>
          <p:cNvPr id="408" name="TextBox 407"/>
          <p:cNvSpPr txBox="1"/>
          <p:nvPr/>
        </p:nvSpPr>
        <p:spPr>
          <a:xfrm>
            <a:off x="-1143000" y="-461903"/>
            <a:ext cx="6190397" cy="2062103"/>
          </a:xfrm>
          <a:prstGeom prst="rect">
            <a:avLst/>
          </a:prstGeom>
          <a:noFill/>
        </p:spPr>
        <p:txBody>
          <a:bodyPr wrap="square" rtlCol="0">
            <a:spAutoFit/>
          </a:bodyPr>
          <a:lstStyle/>
          <a:p>
            <a:pPr algn="ctr" rtl="1"/>
            <a:endParaRPr lang="ar-LB" sz="4000" b="1" dirty="0">
              <a:solidFill>
                <a:schemeClr val="tx2">
                  <a:lumMod val="75000"/>
                </a:schemeClr>
              </a:solidFill>
              <a:latin typeface="Traditional Arabic" pitchFamily="18" charset="-78"/>
              <a:cs typeface="Traditional Arabic" pitchFamily="18" charset="-78"/>
            </a:endParaRPr>
          </a:p>
          <a:p>
            <a:pPr algn="ctr" rtl="1"/>
            <a:r>
              <a:rPr lang="ar-LB" sz="4800" b="1" dirty="0">
                <a:solidFill>
                  <a:schemeClr val="tx2">
                    <a:lumMod val="75000"/>
                  </a:schemeClr>
                </a:solidFill>
                <a:latin typeface="Traditional Arabic" pitchFamily="18" charset="-78"/>
                <a:cs typeface="Traditional Arabic" pitchFamily="18" charset="-78"/>
              </a:rPr>
              <a:t>أعمال 21: 7-16</a:t>
            </a:r>
          </a:p>
          <a:p>
            <a:pPr algn="ctr" rtl="1"/>
            <a:endParaRPr lang="ar-LB" sz="4000" b="1" dirty="0">
              <a:solidFill>
                <a:schemeClr val="tx2">
                  <a:lumMod val="75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399285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27" y="-2286000"/>
            <a:ext cx="9385991" cy="93726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1447800"/>
            <a:ext cx="8610600" cy="5078313"/>
          </a:xfrm>
          <a:prstGeom prst="rect">
            <a:avLst/>
          </a:prstGeom>
          <a:noFill/>
        </p:spPr>
        <p:txBody>
          <a:bodyPr wrap="square" rtlCol="0">
            <a:spAutoFit/>
          </a:bodyPr>
          <a:lstStyle/>
          <a:p>
            <a:pPr algn="r" rtl="1"/>
            <a:r>
              <a:rPr lang="ar-LB" sz="5400" b="1" dirty="0">
                <a:latin typeface="Traditional Arabic" pitchFamily="18" charset="-78"/>
                <a:cs typeface="Traditional Arabic" pitchFamily="18" charset="-78"/>
              </a:rPr>
              <a:t>أَيْدِي الأُمَمِ». 12فَلَمَّا سَمِعْنَا هذَا طَلَبْنَا إِلَيْهِ نَحْنُ وَالَّذِينَ مِنَ الْمَكَانِ أَنْ لاَ يَصْعَدَ إِلَى أُورُشَلِيمَ. 13فَأَجَابَ بُولُسُ:«مَاذَا تَفْعَلُونَ؟ تَبْكُونَ وَتَكْسِرُونَ قَلْبِي، لأَنِّي مُسْتَعِدٌّ لَيْسَ أَنْ أُرْبَطَ فَقَطْ، بَلْ أَنْ أَمُوتَ أَيْضًا فِي أُورُشَلِيمَ لأَجْلِ اسْمِ الرَّبِّ يَسُوعَ». 14وَلَمَّا لَمْ يُقْنَعْ</a:t>
            </a:r>
            <a:endParaRPr lang="en-US" sz="5400" dirty="0"/>
          </a:p>
        </p:txBody>
      </p:sp>
      <p:sp>
        <p:nvSpPr>
          <p:cNvPr id="408" name="TextBox 407"/>
          <p:cNvSpPr txBox="1"/>
          <p:nvPr/>
        </p:nvSpPr>
        <p:spPr>
          <a:xfrm>
            <a:off x="-1143000" y="-461903"/>
            <a:ext cx="6190397" cy="2062103"/>
          </a:xfrm>
          <a:prstGeom prst="rect">
            <a:avLst/>
          </a:prstGeom>
          <a:noFill/>
        </p:spPr>
        <p:txBody>
          <a:bodyPr wrap="square" rtlCol="0">
            <a:spAutoFit/>
          </a:bodyPr>
          <a:lstStyle/>
          <a:p>
            <a:pPr algn="ctr" rtl="1"/>
            <a:endParaRPr lang="ar-LB" sz="4000" b="1" dirty="0">
              <a:solidFill>
                <a:schemeClr val="tx2">
                  <a:lumMod val="75000"/>
                </a:schemeClr>
              </a:solidFill>
              <a:latin typeface="Traditional Arabic" pitchFamily="18" charset="-78"/>
              <a:cs typeface="Traditional Arabic" pitchFamily="18" charset="-78"/>
            </a:endParaRPr>
          </a:p>
          <a:p>
            <a:pPr algn="ctr" rtl="1"/>
            <a:r>
              <a:rPr lang="ar-LB" sz="4800" b="1" dirty="0">
                <a:solidFill>
                  <a:schemeClr val="tx2">
                    <a:lumMod val="75000"/>
                  </a:schemeClr>
                </a:solidFill>
                <a:latin typeface="Traditional Arabic" pitchFamily="18" charset="-78"/>
                <a:cs typeface="Traditional Arabic" pitchFamily="18" charset="-78"/>
              </a:rPr>
              <a:t>أعمال 21: 7-16</a:t>
            </a:r>
          </a:p>
          <a:p>
            <a:pPr algn="ctr" rtl="1"/>
            <a:endParaRPr lang="ar-LB" sz="4000" b="1" dirty="0">
              <a:solidFill>
                <a:schemeClr val="tx2">
                  <a:lumMod val="75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399285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27" y="-2286000"/>
            <a:ext cx="9385991" cy="93726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1924883"/>
            <a:ext cx="8610600" cy="4247317"/>
          </a:xfrm>
          <a:prstGeom prst="rect">
            <a:avLst/>
          </a:prstGeom>
          <a:noFill/>
        </p:spPr>
        <p:txBody>
          <a:bodyPr wrap="square" rtlCol="0">
            <a:spAutoFit/>
          </a:bodyPr>
          <a:lstStyle/>
          <a:p>
            <a:pPr algn="r" rtl="1"/>
            <a:r>
              <a:rPr lang="ar-LB" sz="5400" b="1" dirty="0">
                <a:latin typeface="Traditional Arabic" pitchFamily="18" charset="-78"/>
                <a:cs typeface="Traditional Arabic" pitchFamily="18" charset="-78"/>
              </a:rPr>
              <a:t>سَكَتْنَا قَائِلِينَ:«لِتَكُنْ مَشِيئَةُ الرَّبِّ». 15وَبَعْدَ تِلْكَ الأَيَّامِ تَأَهَّبْنَا وَصَعِدْنَا إِلَى أُورُشَلِيمَ. 16وَجَاءَ أَيْضًا مَعَنَا مِنْ قَيْصَرِيَّةَ أُنَاسٌ مِنَ التَّلاَمِيذِ ذَاهِبِينَ بِنَا إِلَى مَنَاسُونَ، وَهُوَ رَجُلٌ قُبْرُسِيٌّ، تِلْمِيذٌ قَدِيمٌ، لِنَنْزِلَ عِنْدَهُ.</a:t>
            </a:r>
            <a:endParaRPr lang="en-US" sz="5400" dirty="0"/>
          </a:p>
        </p:txBody>
      </p:sp>
      <p:sp>
        <p:nvSpPr>
          <p:cNvPr id="408" name="TextBox 407"/>
          <p:cNvSpPr txBox="1"/>
          <p:nvPr/>
        </p:nvSpPr>
        <p:spPr>
          <a:xfrm>
            <a:off x="-1143000" y="-461903"/>
            <a:ext cx="6190397" cy="2062103"/>
          </a:xfrm>
          <a:prstGeom prst="rect">
            <a:avLst/>
          </a:prstGeom>
          <a:noFill/>
        </p:spPr>
        <p:txBody>
          <a:bodyPr wrap="square" rtlCol="0">
            <a:spAutoFit/>
          </a:bodyPr>
          <a:lstStyle/>
          <a:p>
            <a:pPr algn="ctr" rtl="1"/>
            <a:endParaRPr lang="ar-LB" sz="4000" b="1" dirty="0">
              <a:solidFill>
                <a:schemeClr val="tx2">
                  <a:lumMod val="75000"/>
                </a:schemeClr>
              </a:solidFill>
              <a:latin typeface="Traditional Arabic" pitchFamily="18" charset="-78"/>
              <a:cs typeface="Traditional Arabic" pitchFamily="18" charset="-78"/>
            </a:endParaRPr>
          </a:p>
          <a:p>
            <a:pPr algn="ctr" rtl="1"/>
            <a:r>
              <a:rPr lang="ar-LB" sz="4800" b="1" dirty="0">
                <a:solidFill>
                  <a:schemeClr val="tx2">
                    <a:lumMod val="75000"/>
                  </a:schemeClr>
                </a:solidFill>
                <a:latin typeface="Traditional Arabic" pitchFamily="18" charset="-78"/>
                <a:cs typeface="Traditional Arabic" pitchFamily="18" charset="-78"/>
              </a:rPr>
              <a:t>أعمال 21: 7-16</a:t>
            </a:r>
          </a:p>
          <a:p>
            <a:pPr algn="ctr" rtl="1"/>
            <a:endParaRPr lang="ar-LB" sz="4000" b="1" dirty="0">
              <a:solidFill>
                <a:schemeClr val="tx2">
                  <a:lumMod val="75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08405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27" y="-1447800"/>
            <a:ext cx="9385991" cy="85344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1905000"/>
            <a:ext cx="8610600" cy="5078313"/>
          </a:xfrm>
          <a:prstGeom prst="rect">
            <a:avLst/>
          </a:prstGeom>
          <a:noFill/>
        </p:spPr>
        <p:txBody>
          <a:bodyPr wrap="square" rtlCol="0">
            <a:spAutoFit/>
          </a:bodyPr>
          <a:lstStyle/>
          <a:p>
            <a:pPr marL="1143000" indent="-1143000" algn="r" rtl="1">
              <a:buAutoNum type="arabicPeriod"/>
            </a:pPr>
            <a:r>
              <a:rPr lang="ar-LB" sz="5400" b="1" dirty="0">
                <a:latin typeface="Traditional Arabic" pitchFamily="18" charset="-78"/>
                <a:cs typeface="Traditional Arabic" pitchFamily="18" charset="-78"/>
              </a:rPr>
              <a:t>الموت عن الذات</a:t>
            </a:r>
          </a:p>
          <a:p>
            <a:pPr algn="r" rtl="1"/>
            <a:r>
              <a:rPr lang="ar-LB" sz="5400" b="1" dirty="0">
                <a:latin typeface="Traditional Arabic" pitchFamily="18" charset="-78"/>
                <a:cs typeface="Traditional Arabic" pitchFamily="18" charset="-78"/>
              </a:rPr>
              <a:t>      (1) الموت عن منطق العالم</a:t>
            </a:r>
          </a:p>
          <a:p>
            <a:pPr algn="r" rtl="1"/>
            <a:r>
              <a:rPr lang="ar-LB" sz="5400" b="1" dirty="0">
                <a:latin typeface="Traditional Arabic" pitchFamily="18" charset="-78"/>
                <a:cs typeface="Traditional Arabic" pitchFamily="18" charset="-78"/>
              </a:rPr>
              <a:t>      (2) الموت عن آراء الناس</a:t>
            </a:r>
          </a:p>
          <a:p>
            <a:pPr algn="r" rtl="1"/>
            <a:r>
              <a:rPr lang="ar-LB" sz="5400" b="1" dirty="0">
                <a:latin typeface="Traditional Arabic" pitchFamily="18" charset="-78"/>
                <a:cs typeface="Traditional Arabic" pitchFamily="18" charset="-78"/>
              </a:rPr>
              <a:t>      (3) الموت عن المشاعر</a:t>
            </a:r>
          </a:p>
          <a:p>
            <a:pPr algn="r" rtl="1"/>
            <a:r>
              <a:rPr lang="ar-LB" sz="5400" b="1" dirty="0">
                <a:latin typeface="Traditional Arabic" pitchFamily="18" charset="-78"/>
                <a:cs typeface="Traditional Arabic" pitchFamily="18" charset="-78"/>
              </a:rPr>
              <a:t>      (4) الموت عن المشيئة الخاصة</a:t>
            </a:r>
          </a:p>
          <a:p>
            <a:pPr algn="r" rtl="1"/>
            <a:r>
              <a:rPr lang="ar-LB" sz="5400" b="1" dirty="0">
                <a:latin typeface="Traditional Arabic" pitchFamily="18" charset="-78"/>
                <a:cs typeface="Traditional Arabic" pitchFamily="18" charset="-78"/>
              </a:rPr>
              <a:t>      (5) الموت عن المباديء الشخصيّة </a:t>
            </a:r>
          </a:p>
        </p:txBody>
      </p:sp>
      <p:sp>
        <p:nvSpPr>
          <p:cNvPr id="408" name="TextBox 407"/>
          <p:cNvSpPr txBox="1"/>
          <p:nvPr/>
        </p:nvSpPr>
        <p:spPr>
          <a:xfrm>
            <a:off x="515202" y="141698"/>
            <a:ext cx="5400166" cy="923330"/>
          </a:xfrm>
          <a:prstGeom prst="rect">
            <a:avLst/>
          </a:prstGeom>
          <a:noFill/>
        </p:spPr>
        <p:txBody>
          <a:bodyPr wrap="square" rtlCol="0">
            <a:spAutoFit/>
          </a:bodyPr>
          <a:lstStyle/>
          <a:p>
            <a:pPr algn="ctr" rtl="1"/>
            <a:r>
              <a:rPr lang="ar-LB" sz="5400" b="1" dirty="0">
                <a:solidFill>
                  <a:schemeClr val="tx2">
                    <a:lumMod val="75000"/>
                  </a:schemeClr>
                </a:solidFill>
                <a:latin typeface="Traditional Arabic" pitchFamily="18" charset="-78"/>
                <a:cs typeface="Traditional Arabic" pitchFamily="18" charset="-78"/>
              </a:rPr>
              <a:t>سر التكريس الأوّل:</a:t>
            </a:r>
          </a:p>
        </p:txBody>
      </p:sp>
    </p:spTree>
    <p:extLst>
      <p:ext uri="{BB962C8B-B14F-4D97-AF65-F5344CB8AC3E}">
        <p14:creationId xmlns:p14="http://schemas.microsoft.com/office/powerpoint/2010/main" val="1167981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27" y="-1447800"/>
            <a:ext cx="9385991" cy="85344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1905000"/>
            <a:ext cx="8610600" cy="5078313"/>
          </a:xfrm>
          <a:prstGeom prst="rect">
            <a:avLst/>
          </a:prstGeom>
          <a:noFill/>
        </p:spPr>
        <p:txBody>
          <a:bodyPr wrap="square" rtlCol="0">
            <a:spAutoFit/>
          </a:bodyPr>
          <a:lstStyle/>
          <a:p>
            <a:pPr algn="r" rtl="1"/>
            <a:r>
              <a:rPr lang="ar-LB" sz="5400" b="1" dirty="0">
                <a:latin typeface="Traditional Arabic" pitchFamily="18" charset="-78"/>
                <a:cs typeface="Traditional Arabic" pitchFamily="18" charset="-78"/>
              </a:rPr>
              <a:t>2. التركيز على مشيئة الرّب</a:t>
            </a:r>
          </a:p>
          <a:p>
            <a:pPr algn="r" rtl="1"/>
            <a:r>
              <a:rPr lang="ar-LB" sz="5400" b="1" dirty="0">
                <a:latin typeface="Traditional Arabic" pitchFamily="18" charset="-78"/>
                <a:cs typeface="Traditional Arabic" pitchFamily="18" charset="-78"/>
              </a:rPr>
              <a:t>    (1) معرفة مشيئة الرّب</a:t>
            </a:r>
          </a:p>
          <a:p>
            <a:pPr algn="r" rtl="1"/>
            <a:r>
              <a:rPr lang="ar-LB" sz="5400" b="1" dirty="0">
                <a:latin typeface="Traditional Arabic" pitchFamily="18" charset="-78"/>
                <a:cs typeface="Traditional Arabic" pitchFamily="18" charset="-78"/>
              </a:rPr>
              <a:t>    (2) قبول مشيئة الرّب</a:t>
            </a:r>
          </a:p>
          <a:p>
            <a:pPr algn="r" rtl="1"/>
            <a:r>
              <a:rPr lang="ar-LB" sz="5400" b="1" dirty="0">
                <a:latin typeface="Traditional Arabic" pitchFamily="18" charset="-78"/>
                <a:cs typeface="Traditional Arabic" pitchFamily="18" charset="-78"/>
              </a:rPr>
              <a:t>    (3) إتّباع قيادة الرّب</a:t>
            </a:r>
          </a:p>
          <a:p>
            <a:pPr algn="r" rtl="1"/>
            <a:r>
              <a:rPr lang="ar-LB" sz="5400" b="1" dirty="0">
                <a:latin typeface="Traditional Arabic" pitchFamily="18" charset="-78"/>
                <a:cs typeface="Traditional Arabic" pitchFamily="18" charset="-78"/>
              </a:rPr>
              <a:t>    (4) التصميم على فعل مشيئة الرّب دائما</a:t>
            </a:r>
          </a:p>
          <a:p>
            <a:pPr algn="r" rtl="1"/>
            <a:r>
              <a:rPr lang="ar-LB" sz="5400" b="1" dirty="0">
                <a:latin typeface="Traditional Arabic" pitchFamily="18" charset="-78"/>
                <a:cs typeface="Traditional Arabic" pitchFamily="18" charset="-78"/>
              </a:rPr>
              <a:t>    (5) الإستعداد لدفع الكلفة لمشيئة الرّب </a:t>
            </a:r>
          </a:p>
        </p:txBody>
      </p:sp>
      <p:sp>
        <p:nvSpPr>
          <p:cNvPr id="408" name="TextBox 407"/>
          <p:cNvSpPr txBox="1"/>
          <p:nvPr/>
        </p:nvSpPr>
        <p:spPr>
          <a:xfrm>
            <a:off x="515202" y="141698"/>
            <a:ext cx="5400166" cy="923330"/>
          </a:xfrm>
          <a:prstGeom prst="rect">
            <a:avLst/>
          </a:prstGeom>
          <a:noFill/>
        </p:spPr>
        <p:txBody>
          <a:bodyPr wrap="square" rtlCol="0">
            <a:spAutoFit/>
          </a:bodyPr>
          <a:lstStyle/>
          <a:p>
            <a:pPr algn="ctr" rtl="1"/>
            <a:r>
              <a:rPr lang="ar-LB" sz="5400" b="1" dirty="0">
                <a:solidFill>
                  <a:schemeClr val="tx2">
                    <a:lumMod val="75000"/>
                  </a:schemeClr>
                </a:solidFill>
                <a:latin typeface="Traditional Arabic" pitchFamily="18" charset="-78"/>
                <a:cs typeface="Traditional Arabic" pitchFamily="18" charset="-78"/>
              </a:rPr>
              <a:t>سر </a:t>
            </a:r>
            <a:r>
              <a:rPr lang="ar-LB" sz="5400" b="1">
                <a:solidFill>
                  <a:schemeClr val="tx2">
                    <a:lumMod val="75000"/>
                  </a:schemeClr>
                </a:solidFill>
                <a:latin typeface="Traditional Arabic" pitchFamily="18" charset="-78"/>
                <a:cs typeface="Traditional Arabic" pitchFamily="18" charset="-78"/>
              </a:rPr>
              <a:t>التكريس الثاني:</a:t>
            </a:r>
            <a:endParaRPr lang="ar-LB" sz="5400" b="1" dirty="0">
              <a:solidFill>
                <a:schemeClr val="tx2">
                  <a:lumMod val="75000"/>
                </a:schemeClr>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679746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1295400" y="2306638"/>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700" b="0" i="0" u="none" strike="noStrike" cap="none" normalizeH="0" baseline="0">
                    <a:ln>
                      <a:noFill/>
                    </a:ln>
                    <a:solidFill>
                      <a:srgbClr val="000000"/>
                    </a:solidFill>
                    <a:effectLst/>
                    <a:latin typeface="Calibri" pitchFamily="34" charset="0"/>
                    <a:ea typeface="Arial" pitchFamily="34" charset="0"/>
                    <a:cs typeface="Arial" pitchFamily="34"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227" y="-1447800"/>
            <a:ext cx="9385991" cy="85344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2286000"/>
            <a:ext cx="8610600" cy="3416320"/>
          </a:xfrm>
          <a:prstGeom prst="rect">
            <a:avLst/>
          </a:prstGeom>
          <a:noFill/>
        </p:spPr>
        <p:txBody>
          <a:bodyPr wrap="square" rtlCol="0">
            <a:spAutoFit/>
          </a:bodyPr>
          <a:lstStyle/>
          <a:p>
            <a:pPr algn="ctr" rtl="1"/>
            <a:r>
              <a:rPr lang="ar-LB" sz="5400" b="1" dirty="0">
                <a:latin typeface="Traditional Arabic" pitchFamily="18" charset="-78"/>
                <a:cs typeface="Traditional Arabic" pitchFamily="18" charset="-78"/>
              </a:rPr>
              <a:t>سرّي التكريس في حياة المؤمن هما</a:t>
            </a:r>
          </a:p>
          <a:p>
            <a:pPr algn="ctr" rtl="1"/>
            <a:r>
              <a:rPr lang="ar-LB" sz="5400" b="1" dirty="0">
                <a:latin typeface="Traditional Arabic" pitchFamily="18" charset="-78"/>
                <a:cs typeface="Traditional Arabic" pitchFamily="18" charset="-78"/>
              </a:rPr>
              <a:t>الموت عن الذات</a:t>
            </a:r>
          </a:p>
          <a:p>
            <a:pPr algn="ctr" rtl="1"/>
            <a:r>
              <a:rPr lang="ar-LB" sz="5400" b="1" dirty="0">
                <a:latin typeface="Traditional Arabic" pitchFamily="18" charset="-78"/>
                <a:cs typeface="Traditional Arabic" pitchFamily="18" charset="-78"/>
              </a:rPr>
              <a:t>والتركيز على مشيئة الرّب</a:t>
            </a:r>
          </a:p>
          <a:p>
            <a:pPr algn="ctr" rtl="1"/>
            <a:r>
              <a:rPr lang="ar-LB" sz="5400" b="1" dirty="0">
                <a:latin typeface="Traditional Arabic" pitchFamily="18" charset="-78"/>
                <a:cs typeface="Traditional Arabic" pitchFamily="18" charset="-78"/>
              </a:rPr>
              <a:t>في كل لحظة في حياته</a:t>
            </a:r>
          </a:p>
        </p:txBody>
      </p:sp>
      <p:sp>
        <p:nvSpPr>
          <p:cNvPr id="408" name="TextBox 407"/>
          <p:cNvSpPr txBox="1"/>
          <p:nvPr/>
        </p:nvSpPr>
        <p:spPr>
          <a:xfrm>
            <a:off x="228600" y="141698"/>
            <a:ext cx="5943600" cy="923330"/>
          </a:xfrm>
          <a:prstGeom prst="rect">
            <a:avLst/>
          </a:prstGeom>
          <a:noFill/>
        </p:spPr>
        <p:txBody>
          <a:bodyPr wrap="square" rtlCol="0">
            <a:spAutoFit/>
          </a:bodyPr>
          <a:lstStyle/>
          <a:p>
            <a:pPr algn="ctr" rtl="1"/>
            <a:r>
              <a:rPr lang="ar-LB" sz="5400" b="1" dirty="0">
                <a:solidFill>
                  <a:schemeClr val="tx2">
                    <a:lumMod val="75000"/>
                  </a:schemeClr>
                </a:solidFill>
                <a:latin typeface="Traditional Arabic" pitchFamily="18" charset="-78"/>
                <a:cs typeface="Traditional Arabic" pitchFamily="18" charset="-78"/>
              </a:rPr>
              <a:t>سرّين للتكريس في حياة المؤمن</a:t>
            </a:r>
          </a:p>
        </p:txBody>
      </p:sp>
    </p:spTree>
    <p:extLst>
      <p:ext uri="{BB962C8B-B14F-4D97-AF65-F5344CB8AC3E}">
        <p14:creationId xmlns:p14="http://schemas.microsoft.com/office/powerpoint/2010/main" val="181310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TotalTime>
  <Words>331</Words>
  <Application>Microsoft Office PowerPoint</Application>
  <PresentationFormat>On-screen Show (4:3)</PresentationFormat>
  <Paragraphs>40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Traditional Arabic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Raymond AM</dc:creator>
  <cp:lastModifiedBy>Raymond AM</cp:lastModifiedBy>
  <cp:revision>103</cp:revision>
  <dcterms:created xsi:type="dcterms:W3CDTF">2014-01-18T13:18:16Z</dcterms:created>
  <dcterms:modified xsi:type="dcterms:W3CDTF">2020-11-08T07:24:55Z</dcterms:modified>
</cp:coreProperties>
</file>