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60" r:id="rId2"/>
    <p:sldId id="751" r:id="rId3"/>
    <p:sldId id="750" r:id="rId4"/>
    <p:sldId id="590" r:id="rId5"/>
    <p:sldId id="681" r:id="rId6"/>
    <p:sldId id="753" r:id="rId7"/>
    <p:sldId id="754" r:id="rId8"/>
    <p:sldId id="755" r:id="rId9"/>
    <p:sldId id="752" r:id="rId10"/>
    <p:sldId id="756" r:id="rId11"/>
    <p:sldId id="757" r:id="rId12"/>
    <p:sldId id="758" r:id="rId13"/>
    <p:sldId id="759" r:id="rId14"/>
    <p:sldId id="760" r:id="rId15"/>
    <p:sldId id="761" r:id="rId16"/>
    <p:sldId id="749" r:id="rId17"/>
    <p:sldId id="762" r:id="rId18"/>
    <p:sldId id="763" r:id="rId19"/>
    <p:sldId id="764" r:id="rId20"/>
    <p:sldId id="776" r:id="rId21"/>
    <p:sldId id="765" r:id="rId22"/>
    <p:sldId id="766" r:id="rId23"/>
    <p:sldId id="767" r:id="rId24"/>
    <p:sldId id="777" r:id="rId25"/>
    <p:sldId id="768" r:id="rId26"/>
    <p:sldId id="769" r:id="rId27"/>
    <p:sldId id="770" r:id="rId28"/>
    <p:sldId id="771" r:id="rId29"/>
    <p:sldId id="772" r:id="rId30"/>
    <p:sldId id="773" r:id="rId31"/>
    <p:sldId id="774" r:id="rId32"/>
    <p:sldId id="791" r:id="rId33"/>
    <p:sldId id="775" r:id="rId34"/>
    <p:sldId id="778" r:id="rId35"/>
    <p:sldId id="779" r:id="rId36"/>
    <p:sldId id="780" r:id="rId37"/>
    <p:sldId id="781" r:id="rId38"/>
    <p:sldId id="78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9" autoAdjust="0"/>
    <p:restoredTop sz="93792" autoAdjust="0"/>
  </p:normalViewPr>
  <p:slideViewPr>
    <p:cSldViewPr>
      <p:cViewPr varScale="1">
        <p:scale>
          <a:sx n="67" d="100"/>
          <a:sy n="67" d="100"/>
        </p:scale>
        <p:origin x="672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222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233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7052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727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767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204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3163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1126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6563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5994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93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9266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58453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5064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994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091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8963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057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8661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0658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98745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0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30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0933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139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7073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856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701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15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147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663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91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16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84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53361"/>
            <a:ext cx="1112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دراسة رسالة كورنثوس الأولى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3374" y="29064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24لاَ يَطْلُبْ أَحَدٌ مَا هُوَ لِنَفْسِهِ، بَلْ كُلُّ وَاحِدٍ مَا هُوَ لِلآخَرِ. 25كُلُّ مَا يُبَاعُ فِي الْمَلْحَمَةِ كُلُوهُ غَيْرَ فَاحِصِينَ عَنْ شَيْءٍ، مِنْ أَجْلِ الضَّمِيرِ، 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0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8956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26لأَنَّ «لِلرَّبِّ الأَرْضَ وَمِلأَهَا». 27وَإِنْ كَانَ أَحَدٌ مِنْ غَيْرِ الْمُؤْمِنِينَ يَدْعُوكُمْ، وَتُرِيدُونَ أَنْ تَذْهَبُوا، فَكُلُّ مَا يُقَدَّمُ لَكُمْ كُلُوا مِنْهُ غَيْرَ فَاحِصِينَ، مِنْ أَجْلِ الضَّمِيرِ. 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1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26" y="2819400"/>
            <a:ext cx="116095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28وَلكِنْ إِنْ قَالَ لَكُمْ أَحَدٌ:«هذَا مَذْبُوحٌ لِوَثَنٍ» فَلاَ تَأْكُلُوا مِنْ أَجْلِ ذَاكَ الَّذِي أَعْلَمَكُمْ، وَالضَّمِيرِ. لأَنَّ «لِلرَّبِّ الأَرْضَ وَمِلأَهَا»</a:t>
            </a:r>
            <a:endParaRPr lang="en-US" sz="66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3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480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29أَقُولُ «الضَّمِيرُ»، لَيْسَ ضَمِيرَكَ أَنْتَ، بَلْ ضَمِيرُ الآخَرِ. لأَنَّهُ لِمَاذَا يُحْكَمُ فِي حُرِّيَّتِي مِنْ ضَمِيرِ آخَرَ؟ 30فَإِنْ كُنْتُ أَنَا أَتَنَاوَلُ بِشُكْرٍ، فَلِمَاذَا يُفْتَرَى عَلَيَّ لأَجْلِ مَا أَشْكُرُ عَلَيْهِ؟ </a:t>
            </a:r>
            <a:endParaRPr lang="en-US" sz="54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9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135086"/>
            <a:ext cx="116857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31فَإِذَا كُنْتُمْ تَأْكُلُونَ أَوْ تَشْرَبُونَ أَوْ تَفْعَلُونَ شَيْئًا، فَافْعَلُوا كُلَّ شَيْءٍ لِمَجْدِ اللهِ. 32كُونُوا بِلاَ عَثْرَةٍ لِلْيَهُودِ وَلِلْيُونَانِيِّينَ وَلِكَنِيسَةِ اللهِ. 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92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135086"/>
            <a:ext cx="11533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33كَمَا أَنَا أَيْضًا أُرْضِي الْجَمِيعَ فِي كُلِّ شَيْءٍ، غَيْرَ طَالِبٍ مَا يُوَافِقُ نَفْسِي، بَلِ الْكَثِيرِينَ، لِكَيْ يَخْلُصُوا.</a:t>
            </a:r>
            <a:endParaRPr lang="en-US" sz="60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044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أو</a:t>
            </a:r>
            <a:r>
              <a:rPr lang="ar-LB" sz="6000" b="1" dirty="0"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ّ</a:t>
            </a: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لاً.  حذاري العبادة الغريبة لأنّها تغير الرّب: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9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28194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وَلكِنْ تَأْتِي سَاعَةٌ، وَهِيَ الآنَ، حِينَ السَّاجِدُونَ الْحَقِيقِيُّونَ يَسْجُدُونَ لِلآبِ بِالرُّوحِ وَالْحَقِّ، لأَنَّ الآبَ طَالِبٌ مِثْلَ هؤُلاَءِ السَّاجِدِينَ لَهُ. </a:t>
            </a:r>
            <a:r>
              <a:rPr lang="ar-SA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اَللهُ رُوحٌ. وَالَّذِينَ يَسْجُدُونَ لَهُ فَبِالرُّوحِ وَالْحَقِّ يَنْبَغِي أَنْ يَسْجُدُوا</a:t>
            </a: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.</a:t>
            </a:r>
            <a:endParaRPr lang="en-US" sz="5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يو 4: 23 </a:t>
            </a:r>
            <a:r>
              <a:rPr lang="ar-LB" sz="6000" b="1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و</a:t>
            </a:r>
            <a:r>
              <a:rPr lang="ar-SA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24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45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72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15أَقُولُ كَمَا لِلْحُكَمَاءِ:</a:t>
            </a:r>
            <a:endParaRPr lang="en-US" sz="72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82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احْكُمُوا أَنْتُمْ فِي مَا أَقُولُ.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260" y="-2895600"/>
            <a:ext cx="15302271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609600" y="914400"/>
            <a:ext cx="11125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تعالج الرسالة خمسة مواضيع رئيسيّة:</a:t>
            </a:r>
          </a:p>
          <a:p>
            <a:pPr marL="1143000" indent="-1143000" algn="ctr" rtl="1"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الإنقسام في الكنيسة</a:t>
            </a:r>
          </a:p>
          <a:p>
            <a:pPr marL="1143000" indent="-1143000" algn="ctr" rtl="1"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حياة المؤمن الجنسيّة</a:t>
            </a:r>
          </a:p>
          <a:p>
            <a:pPr marL="1143000" indent="-1143000" algn="ctr" rtl="1"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تصرف المؤمن في الأمور الثانويّة</a:t>
            </a:r>
          </a:p>
          <a:p>
            <a:pPr marL="1143000" indent="-1143000" algn="ctr" rtl="1"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التنظيم في العبادة الكنسيّة</a:t>
            </a:r>
          </a:p>
          <a:p>
            <a:pPr marL="1143000" indent="-1143000" algn="ctr" rtl="1">
              <a:buAutoNum type="arabicPeriod"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عقيدة قيامة الرّب يسوع من الأموت</a:t>
            </a: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062251"/>
            <a:ext cx="120396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16كَأْسُ الْبَرَكَةِ الَّتِي نُبَارِكُهَا، أَلَيْسَتْ هِيَ شَرِكَةَ دَمِ الْمَسِيحِ؟ الْخُبْزُ الَّذِي نَكْسِرُهُ، أَلَيْسَ هُوَ شَرِكَةَ جَسَدِ الْمَسِيحِ؟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324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2112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17فَإِنَّنَا نَحْنُ الْكَثِيرِينَ خُبْزٌ وَاحِدٌ، جَسَدٌ وَاحِدٌ، لأَنَّنَا جَمِيعَنَا نَشْتَرِكُ فِي الْخُبْزِ الْوَاحِدِ.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 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81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766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18انْظُرُوا إِسْرَائِيلَ حَسَبَ الْجَسَدِ. أَلَيْسَ الَّذِينَ يَأْكُلُونَ الذَّبَائِحَ هُمْ شُرَكَاءَ الْمَذْبَحِ؟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66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588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19فَمَاذَا أَقُولُ؟ أَإِنَّ الْوَثَنَ شَيْءٌ، أَوْ إِنَّ مَا ذُبحَ لِلْوَثَنِ شَيْءٌ؟ 20بَلْ إِنَّ مَا يَذْبَحُهُ الأُمَمُ فَإِنَّمَا </a:t>
            </a:r>
            <a:r>
              <a:rPr lang="ar-LB" sz="57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يَذْبَحُونَهُ</a:t>
            </a: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لِلشَّيَاطِينِ، لاَ ِللهِ. فَلَسْتُ أُرِيدُ أَنْ تَكُونُوا أَنْتُمْ شُرَكَاءَ الشَّيَاطِينِ. </a:t>
            </a:r>
            <a:endParaRPr lang="en-US" sz="5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11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826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6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21لاَ تَقْدِرُونَ أَنْ تَشْرَبُوا كَأْسَ الرَّبِّ وَكَأْسَ شَيَاطِينَ. لاَ تَقْدِرُونَ أَنْ تَشْتَرِكُوا فِي مَائِدَةِ الرَّبِّ وَفِي مَائِدَةِ شَيَاطِينَ.</a:t>
            </a:r>
            <a:endParaRPr lang="en-US" sz="66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02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15000"/>
              </a:lnSpc>
              <a:spcBef>
                <a:spcPts val="0"/>
              </a:spcBef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22أَمْ نُغِيرُ الرَّبَّ؟ أَلَعَلَّنَا أَقْوَى مِنْهُ؟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2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ثانياً. استخدام الحريّة التي لنا بالمسيح بحكمة السماء: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414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7446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23«كُلُّ الأَشْيَاءِ تَحِلُّ لِي»، لكِنْ لَيْسَ كُلُّ الأَشْيَاءِ تُوَافِقُ.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54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«كُلُّ الأَشْيَاءِ تَحِلُّ لِي»، وَلكِنْ لَيْسَ كُلُّ الأَشْيَاءِ تَبْنِي.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74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52800"/>
            <a:ext cx="11167195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5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24لاَ يَطْلُبْ أَحَدٌ مَا هُوَ لِنَفْسِهِ، بَلْ كُلُّ وَاحِدٍ مَا هُوَ لِلآخَرِ.</a:t>
            </a:r>
            <a:endParaRPr lang="en-US" sz="65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9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553361"/>
            <a:ext cx="1112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تصرف المؤمن بالأمور الروحيّة الثانويّة 4:</a:t>
            </a:r>
            <a:br>
              <a:rPr lang="en-US" sz="6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LB" sz="66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 مبدأ ما يمجّد الرّب</a:t>
            </a:r>
            <a:endParaRPr lang="en-US" sz="6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124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636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25كُلُّ مَا يُبَاعُ فِي الْمَلْحَمَةِ كُلُوهُ غَيْرَ فَاحِصِينَ عَنْ شَيْءٍ، مِنْ أَجْلِ الضَّمِيرِ، 26لأَنَّ «لِلرَّبِّ الأَرْضَ وَمِلأَهَا».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649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480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27وَإِنْ كَانَ أَحَدٌ مِنْ غَيْرِ الْمُؤْمِنِينَ يَدْعُوكُمْ، وَتُرِيدُونَ أَنْ تَذْهَبُوا، فَكُلُّ مَا يُقَدَّمُ لَكُمْ كُلُوا مِنْهُ غَيْرَ فَاحِصِينَ، مِنْ أَجْلِ الضَّمِيرِ.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7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7999"/>
            <a:ext cx="11685774" cy="3807923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28وَلكِنْ إِنْ قَالَ لَكُمْ أَحَدٌ:«هذَا مَذْبُوحٌ لِوَثَنٍ» فَلاَ تَأْكُلُوا مِنْ أَجْلِ ذَاكَ الَّذِي أَعْلَمَكُمْ، وَالضَّمِيرِ. لأَنَّ «لِلرَّبِّ الأَرْضَ وَمِلأَهَا»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02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922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29أَقُولُ «الضَّمِيرُ»، لَيْسَ ضَمِيرَكَ أَنْتَ، بَلْ ضَمِيرُ الآخَرِ.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83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ثالثاً. فعل كل شيء لمجد الرّب مهما كان الثمن: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931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004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لأَنَّهُ لِمَاذَا يُحْكَمُ فِي حُرِّيَّتِي مِنْ ضَمِيرِ آخَرَ؟ 30فَإِنْ كُنْتُ أَنَا أَتَنَاوَلُ بِشُكْرٍ، فَلِمَاذَا يُفْتَرَى عَلَيَّ لأَجْلِ مَا أَشْكُرُ عَلَيْهِ؟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798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63686"/>
            <a:ext cx="11914374" cy="3951514"/>
          </a:xfrm>
        </p:spPr>
        <p:txBody>
          <a:bodyPr>
            <a:noAutofit/>
          </a:bodyPr>
          <a:lstStyle/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31فَإِذَا كُنْتُمْ تَأْكُلُونَ أَوْ تَشْرَبُونَ أَوْ تَفْعَلُونَ شَيْئًا، فَافْعَلُوا كُلَّ شَيْءٍ لِمَجْدِ اللهِ.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90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052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32كُونُوا بِلاَ عَثْرَةٍ لِلْيَهُودِ وَلِلْيُونَانِيِّينَ وَلِكَنِيسَةِ اللهِ.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8142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363686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33كَمَا أَنَا أَيْضًا أُرْضِي الْجَمِيعَ فِي كُلِّ شَيْءٍ، غَيْرَ طَالِبٍ مَا يُوَافِقُ نَفْسِي، بَلِ الْكَثِيرِينَ، لِكَيْ يَخْلُصُوا."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0663C1-82C0-4571-B4E7-A0455CCBC981}"/>
              </a:ext>
            </a:extLst>
          </p:cNvPr>
          <p:cNvSpPr txBox="1"/>
          <p:nvPr/>
        </p:nvSpPr>
        <p:spPr>
          <a:xfrm>
            <a:off x="747179" y="533400"/>
            <a:ext cx="6415621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L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مبدأ ما يمجّد الرّب</a:t>
            </a:r>
            <a:endParaRPr lang="en-US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59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676471"/>
            <a:ext cx="1112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7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7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607CA1FC-D7A4-42D0-B074-B4BFF5161E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84" y="646584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40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18579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3094762"/>
            <a:ext cx="11887200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4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15أَقُولُ كَمَا لِلْحُكَمَاءِ: احْكُمُوا أَنْتُمْ فِي مَا أَقُولُ. 16كَأْسُ الْبَرَكَةِ الَّتِي نُبَارِكُهَا، أَلَيْسَتْ هِيَ شَرِكَةَ دَمِ الْمَسِيحِ؟ الْخُبْزُ الَّذِي نَكْسِرُهُ، أَلَيْسَ هُوَ شَرِكَةَ جَسَدِ الْمَسِيحِ؟ </a:t>
            </a:r>
            <a:endParaRPr lang="en-US" sz="54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8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8956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17فَإِنَّنَا نَحْنُ الْكَثِيرِينَ خُبْزٌ وَاحِدٌ، جَسَدٌ وَاحِدٌ، لأَنَّنَا جَمِيعَنَا نَشْتَرِكُ فِي الْخُبْزِ الْوَاحِدِ. 18انْظُرُوا إِسْرَائِيلَ حَسَبَ الْجَسَدِ. أَلَيْسَ الَّذِينَ يَأْكُلُونَ الذَّبَائِحَ هُمْ شُرَكَاءَ الْمَذْبَحِ؟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81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19فَمَاذَا أَقُولُ؟ أَإِنَّ الْوَثَنَ شَيْءٌ، أَوْ إِنَّ مَا ذُبحَ لِلْوَثَنِ شَيْءٌ؟ 20بَلْ إِنَّ مَا يَذْبَحُهُ الأُمَمُ فَإِنَّمَا يَذْبَحُونَهُ لِلشَّيَاطِينِ، لاَ ِللهِ. فَلَسْتُ أُرِيدُ أَنْ تَكُونُوا أَنْتُمْ شُرَكَاءَ الشَّيَاطِينِ. 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07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2971800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60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21لاَ تَقْدِرُونَ أَنْ تَشْرَبُوا كَأْسَ الرَّبِّ وَكَأْسَ شَيَاطِينَ. لاَ تَقْدِرُونَ أَنْ تَشْتَرِكُوا فِي مَائِدَةِ الرَّبِّ وَفِي مَائِدَةِ شَيَاطِينَ. 22أَمْ نُغِيرُ الرَّبَّ؟ أَلَعَلَّنَا أَقْوَى مِنْهُ؟</a:t>
            </a:r>
            <a:endParaRPr lang="en-US" sz="6000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68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533400" y="651808"/>
            <a:ext cx="6415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6000" b="1" dirty="0"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1كو 10: 15-33</a:t>
            </a:r>
            <a:endParaRPr lang="en-US" sz="6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050" y="3094762"/>
            <a:ext cx="11914374" cy="3951514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LB" sz="5800" b="1" dirty="0">
                <a:effectLst/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23«كُلُّ الأَشْيَاءِ تَحِلُّ لِي»، لكِنْ لَيْسَ كُلُّ الأَشْيَاءِ تُوَافِقُ. «كُلُّ الأَشْيَاءِ تَحِلُّ لِي»، وَلكِنْ لَيْسَ كُلُّ الأَشْيَاءِ تَبْنِي. </a:t>
            </a:r>
            <a:endParaRPr lang="en-US" sz="5800" b="1" dirty="0">
              <a:effectLst/>
              <a:latin typeface="Traditional Arabic" panose="02020603050405020304" pitchFamily="18" charset="-78"/>
              <a:ea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775360" y="533400"/>
            <a:ext cx="92239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6" descr="A picture containing room&#10;&#10;Description automatically generated">
            <a:extLst>
              <a:ext uri="{FF2B5EF4-FFF2-40B4-BE49-F238E27FC236}">
                <a16:creationId xmlns:a16="http://schemas.microsoft.com/office/drawing/2014/main" id="{9185CCDE-3CC9-4111-A7C3-112B2C6A6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65911"/>
            <a:ext cx="1258416" cy="125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3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952</Words>
  <Application>Microsoft Office PowerPoint</Application>
  <PresentationFormat>Widescreen</PresentationFormat>
  <Paragraphs>150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465</cp:revision>
  <dcterms:created xsi:type="dcterms:W3CDTF">2014-01-18T13:18:16Z</dcterms:created>
  <dcterms:modified xsi:type="dcterms:W3CDTF">2020-11-06T11:21:12Z</dcterms:modified>
</cp:coreProperties>
</file>