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60" r:id="rId2"/>
    <p:sldId id="590" r:id="rId3"/>
    <p:sldId id="681" r:id="rId4"/>
    <p:sldId id="682" r:id="rId5"/>
    <p:sldId id="683" r:id="rId6"/>
    <p:sldId id="684" r:id="rId7"/>
    <p:sldId id="685" r:id="rId8"/>
    <p:sldId id="686" r:id="rId9"/>
    <p:sldId id="687" r:id="rId10"/>
    <p:sldId id="688" r:id="rId11"/>
    <p:sldId id="691" r:id="rId12"/>
    <p:sldId id="700" r:id="rId13"/>
    <p:sldId id="692" r:id="rId14"/>
    <p:sldId id="701" r:id="rId15"/>
    <p:sldId id="689" r:id="rId16"/>
    <p:sldId id="710" r:id="rId17"/>
    <p:sldId id="696" r:id="rId18"/>
    <p:sldId id="697" r:id="rId19"/>
    <p:sldId id="698" r:id="rId20"/>
    <p:sldId id="699" r:id="rId21"/>
    <p:sldId id="702" r:id="rId22"/>
    <p:sldId id="703" r:id="rId23"/>
    <p:sldId id="711" r:id="rId24"/>
    <p:sldId id="704" r:id="rId25"/>
    <p:sldId id="705" r:id="rId26"/>
    <p:sldId id="706" r:id="rId27"/>
    <p:sldId id="707" r:id="rId28"/>
    <p:sldId id="708" r:id="rId29"/>
    <p:sldId id="70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89" autoAdjust="0"/>
    <p:restoredTop sz="93792" autoAdjust="0"/>
  </p:normalViewPr>
  <p:slideViewPr>
    <p:cSldViewPr>
      <p:cViewPr varScale="1">
        <p:scale>
          <a:sx n="65" d="100"/>
          <a:sy n="65" d="100"/>
        </p:scale>
        <p:origin x="742" y="-6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FADC29-ADFF-4857-82C3-74B13E9BB903}" type="datetimeFigureOut">
              <a:rPr lang="en-US" smtClean="0"/>
              <a:t>12-Sep-20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F9B93-94F8-410B-94D6-96BC7EC9622C}" type="slidenum">
              <a:rPr lang="en-US" smtClean="0"/>
              <a:t>‹#›</a:t>
            </a:fld>
            <a:endParaRPr lang="en-US" dirty="0"/>
          </a:p>
        </p:txBody>
      </p:sp>
    </p:spTree>
    <p:extLst>
      <p:ext uri="{BB962C8B-B14F-4D97-AF65-F5344CB8AC3E}">
        <p14:creationId xmlns:p14="http://schemas.microsoft.com/office/powerpoint/2010/main" val="3018359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92220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96146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79540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90572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08450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6456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089293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56904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48145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894844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30706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91242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40659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33407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171106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630711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81580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599968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096043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7026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9439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97337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92794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71105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33522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65520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62770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CBE0C7-85E4-46F3-AC87-7AB595D4AB82}" type="datetimeFigureOut">
              <a:rPr lang="en-US" smtClean="0"/>
              <a:t>12-Sep-20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351150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BE0C7-85E4-46F3-AC87-7AB595D4AB82}" type="datetimeFigureOut">
              <a:rPr lang="en-US" smtClean="0"/>
              <a:t>12-Sep-20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7016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BE0C7-85E4-46F3-AC87-7AB595D4AB82}" type="datetimeFigureOut">
              <a:rPr lang="en-US" smtClean="0"/>
              <a:t>12-Sep-20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155184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BE0C7-85E4-46F3-AC87-7AB595D4AB82}" type="datetimeFigureOut">
              <a:rPr lang="en-US" smtClean="0"/>
              <a:t>12-Sep-20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424292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CBE0C7-85E4-46F3-AC87-7AB595D4AB82}" type="datetimeFigureOut">
              <a:rPr lang="en-US" smtClean="0"/>
              <a:t>12-Sep-20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176101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CBE0C7-85E4-46F3-AC87-7AB595D4AB82}" type="datetimeFigureOut">
              <a:rPr lang="en-US" smtClean="0"/>
              <a:t>12-Sep-20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145500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CBE0C7-85E4-46F3-AC87-7AB595D4AB82}" type="datetimeFigureOut">
              <a:rPr lang="en-US" smtClean="0"/>
              <a:t>12-Sep-20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420165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CBE0C7-85E4-46F3-AC87-7AB595D4AB82}" type="datetimeFigureOut">
              <a:rPr lang="en-US" smtClean="0"/>
              <a:t>12-Sep-20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222618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BE0C7-85E4-46F3-AC87-7AB595D4AB82}" type="datetimeFigureOut">
              <a:rPr lang="en-US" smtClean="0"/>
              <a:t>12-Sep-20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220165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12-Sep-20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282972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12-Sep-20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116096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BE0C7-85E4-46F3-AC87-7AB595D4AB82}" type="datetimeFigureOut">
              <a:rPr lang="en-US" smtClean="0"/>
              <a:t>12-Sep-20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F83F5-8633-4A0A-8B48-1B25C9154E02}" type="slidenum">
              <a:rPr lang="en-US" smtClean="0"/>
              <a:t>‹#›</a:t>
            </a:fld>
            <a:endParaRPr lang="en-US" dirty="0"/>
          </a:p>
        </p:txBody>
      </p:sp>
    </p:spTree>
    <p:extLst>
      <p:ext uri="{BB962C8B-B14F-4D97-AF65-F5344CB8AC3E}">
        <p14:creationId xmlns:p14="http://schemas.microsoft.com/office/powerpoint/2010/main" val="156499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dirty="0">
                    <a:solidFill>
                      <a:srgbClr val="000000"/>
                    </a:solidFill>
                    <a:latin typeface="Calibri" pitchFamily="34" charset="0"/>
                    <a:ea typeface="Arial" pitchFamily="34" charset="0"/>
                    <a:cs typeface="Arial" pitchFamily="34" charset="0"/>
                  </a:rPr>
                  <a:t> </a:t>
                </a:r>
                <a:endParaRPr lang="en-US" dirty="0">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0"/>
            <a:ext cx="12268200" cy="7086600"/>
          </a:xfrm>
          <a:prstGeom prst="rect">
            <a:avLst/>
          </a:prstGeom>
          <a:noFill/>
          <a:extLst>
            <a:ext uri="{909E8E84-426E-40DD-AFC4-6F175D3DCCD1}">
              <a14:hiddenFill xmlns:a14="http://schemas.microsoft.com/office/drawing/2010/main">
                <a:solidFill>
                  <a:srgbClr val="FFFFFF"/>
                </a:solidFill>
              </a14:hiddenFill>
            </a:ext>
          </a:extLst>
        </p:spPr>
      </p:pic>
      <p:sp>
        <p:nvSpPr>
          <p:cNvPr id="1369" name="TextBox 1368"/>
          <p:cNvSpPr txBox="1"/>
          <p:nvPr/>
        </p:nvSpPr>
        <p:spPr>
          <a:xfrm>
            <a:off x="495300" y="3553361"/>
            <a:ext cx="11125200" cy="1169551"/>
          </a:xfrm>
          <a:prstGeom prst="rect">
            <a:avLst/>
          </a:prstGeom>
          <a:noFill/>
        </p:spPr>
        <p:txBody>
          <a:bodyPr wrap="square" rtlCol="0">
            <a:spAutoFit/>
          </a:bodyPr>
          <a:lstStyle/>
          <a:p>
            <a:pPr algn="ctr" rtl="1"/>
            <a:r>
              <a:rPr lang="ar-LB" sz="7000" b="1" dirty="0">
                <a:effectLst/>
                <a:ea typeface="Calibri" panose="020F0502020204030204" pitchFamily="34" charset="0"/>
                <a:cs typeface="Traditional Arabic" panose="02020603050405020304" pitchFamily="18" charset="-78"/>
              </a:rPr>
              <a:t>انجيل المسيح مؤيّد بقدرة المسيح المعزيّة</a:t>
            </a:r>
            <a:endParaRPr lang="en-US" sz="7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607CA1FC-D7A4-42D0-B074-B4BFF5161E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784" y="646584"/>
            <a:ext cx="1258416" cy="1258416"/>
          </a:xfrm>
          <a:prstGeom prst="rect">
            <a:avLst/>
          </a:prstGeom>
        </p:spPr>
      </p:pic>
    </p:spTree>
    <p:extLst>
      <p:ext uri="{BB962C8B-B14F-4D97-AF65-F5344CB8AC3E}">
        <p14:creationId xmlns:p14="http://schemas.microsoft.com/office/powerpoint/2010/main" val="1777147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52400" y="3592286"/>
            <a:ext cx="11914374" cy="3951514"/>
          </a:xfrm>
        </p:spPr>
        <p:txBody>
          <a:bodyPr>
            <a:noAutofit/>
          </a:bodyPr>
          <a:lstStyle/>
          <a:p>
            <a:pPr marL="0" indent="0" algn="ctr" rtl="1">
              <a:lnSpc>
                <a:spcPct val="115000"/>
              </a:lnSpc>
              <a:spcAft>
                <a:spcPts val="1000"/>
              </a:spcAft>
              <a:buNone/>
            </a:pPr>
            <a:r>
              <a:rPr lang="ar-LB" sz="6000" b="1" dirty="0">
                <a:effectLst/>
                <a:latin typeface="Calibri" panose="020F0502020204030204" pitchFamily="34" charset="0"/>
                <a:ea typeface="Calibri" panose="020F0502020204030204" pitchFamily="34" charset="0"/>
                <a:cs typeface="Traditional Arabic" panose="02020603050405020304" pitchFamily="18" charset="-78"/>
              </a:rPr>
              <a:t>أو</a:t>
            </a:r>
            <a:r>
              <a:rPr lang="ar-LB" sz="6000" b="1" dirty="0">
                <a:latin typeface="Calibri" panose="020F0502020204030204" pitchFamily="34" charset="0"/>
                <a:ea typeface="Calibri" panose="020F0502020204030204" pitchFamily="34" charset="0"/>
                <a:cs typeface="Traditional Arabic" panose="02020603050405020304" pitchFamily="18" charset="-78"/>
              </a:rPr>
              <a:t>ّ</a:t>
            </a:r>
            <a:r>
              <a:rPr lang="ar-LB" sz="6000" b="1" dirty="0">
                <a:effectLst/>
                <a:latin typeface="Calibri" panose="020F0502020204030204" pitchFamily="34" charset="0"/>
                <a:ea typeface="Calibri" panose="020F0502020204030204" pitchFamily="34" charset="0"/>
                <a:cs typeface="Traditional Arabic" panose="02020603050405020304" pitchFamily="18" charset="-78"/>
              </a:rPr>
              <a:t>لاً. </a:t>
            </a:r>
            <a:r>
              <a:rPr lang="ar-LB" sz="6000" b="1" dirty="0">
                <a:effectLst/>
                <a:ea typeface="Calibri" panose="020F0502020204030204" pitchFamily="34" charset="0"/>
                <a:cs typeface="Traditional Arabic" panose="02020603050405020304" pitchFamily="18" charset="-78"/>
              </a:rPr>
              <a:t>الرّب يؤيّد المؤمن الخادم بقوّة خاصة في حياته</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808203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52400" y="3211286"/>
            <a:ext cx="11914374" cy="3951514"/>
          </a:xfrm>
        </p:spPr>
        <p:txBody>
          <a:bodyPr>
            <a:noAutofit/>
          </a:bodyPr>
          <a:lstStyle/>
          <a:p>
            <a:pPr marL="742950" indent="-742950" algn="r" rtl="1">
              <a:lnSpc>
                <a:spcPct val="115000"/>
              </a:lnSpc>
              <a:spcAft>
                <a:spcPts val="1000"/>
              </a:spcAft>
              <a:buFont typeface="+mj-lt"/>
              <a:buAutoNum type="arabicPeriod"/>
            </a:pPr>
            <a:r>
              <a:rPr lang="ar-LB" sz="6000" b="1" dirty="0">
                <a:effectLst/>
                <a:latin typeface="Traditional Arabic" panose="02020603050405020304" pitchFamily="18" charset="-78"/>
                <a:ea typeface="Calibri" panose="020F0502020204030204" pitchFamily="34" charset="0"/>
                <a:cs typeface="Traditional Arabic" panose="02020603050405020304" pitchFamily="18" charset="-78"/>
              </a:rPr>
              <a:t>من خلال العلاقة الوثيقة به</a:t>
            </a:r>
            <a:endParaRPr lang="en-US" sz="6000" dirty="0">
              <a:effectLst/>
              <a:latin typeface="Traditional Arabic" panose="02020603050405020304" pitchFamily="18" charset="-78"/>
              <a:ea typeface="Calibri" panose="020F0502020204030204" pitchFamily="34"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300849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52400" y="3211286"/>
            <a:ext cx="11914374" cy="3951514"/>
          </a:xfrm>
        </p:spPr>
        <p:txBody>
          <a:bodyPr>
            <a:noAutofit/>
          </a:bodyPr>
          <a:lstStyle/>
          <a:p>
            <a:pPr marL="0" indent="0" algn="ctr" rtl="1">
              <a:lnSpc>
                <a:spcPct val="115000"/>
              </a:lnSpc>
              <a:spcAft>
                <a:spcPts val="1000"/>
              </a:spcAft>
              <a:buNone/>
            </a:pPr>
            <a:r>
              <a:rPr lang="ar-LB" sz="6000" b="1" dirty="0">
                <a:effectLst/>
                <a:latin typeface="Traditional Arabic" panose="02020603050405020304" pitchFamily="18" charset="-78"/>
                <a:ea typeface="Calibri" panose="020F0502020204030204" pitchFamily="34" charset="0"/>
                <a:cs typeface="Traditional Arabic" panose="02020603050405020304" pitchFamily="18" charset="-78"/>
              </a:rPr>
              <a:t>"30وَﭐجْتَمَعَ الرُّسُلُ إِلَى يَسُوعَ وَأَخْبَرُوهُ بِكُلِّ شَيْءٍ</a:t>
            </a:r>
            <a:br>
              <a:rPr lang="en-US" sz="6000" b="1" dirty="0">
                <a:effectLst/>
                <a:latin typeface="Traditional Arabic" panose="02020603050405020304" pitchFamily="18" charset="-78"/>
                <a:ea typeface="Calibri" panose="020F0502020204030204" pitchFamily="34" charset="0"/>
                <a:cs typeface="Traditional Arabic" panose="02020603050405020304" pitchFamily="18" charset="-78"/>
              </a:rPr>
            </a:br>
            <a:r>
              <a:rPr lang="ar-LB" sz="6000" b="1" dirty="0">
                <a:effectLst/>
                <a:latin typeface="Traditional Arabic" panose="02020603050405020304" pitchFamily="18" charset="-78"/>
                <a:ea typeface="Calibri" panose="020F0502020204030204" pitchFamily="34" charset="0"/>
                <a:cs typeface="Traditional Arabic" panose="02020603050405020304" pitchFamily="18" charset="-78"/>
              </a:rPr>
              <a:t> كُلِّ مَا فَعَلُوا وَكُلِّ مَا عَلَّمُوا.</a:t>
            </a:r>
            <a:endParaRPr lang="en-US" sz="6000" dirty="0">
              <a:effectLst/>
              <a:latin typeface="Traditional Arabic" panose="02020603050405020304" pitchFamily="18" charset="-78"/>
              <a:ea typeface="Calibri" panose="020F0502020204030204" pitchFamily="34"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3293332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49026" y="3352800"/>
            <a:ext cx="11914374" cy="3951514"/>
          </a:xfrm>
        </p:spPr>
        <p:txBody>
          <a:bodyPr>
            <a:noAutofit/>
          </a:bodyPr>
          <a:lstStyle/>
          <a:p>
            <a:pPr marL="1143000" lvl="0" indent="-1143000" algn="r" rtl="1">
              <a:lnSpc>
                <a:spcPct val="115000"/>
              </a:lnSpc>
              <a:spcAft>
                <a:spcPts val="1000"/>
              </a:spcAft>
              <a:buFont typeface="+mj-lt"/>
              <a:buAutoNum type="arabicPeriod" startAt="2"/>
            </a:pPr>
            <a:r>
              <a:rPr lang="ar-LB" sz="6000" b="1" dirty="0">
                <a:effectLst/>
                <a:latin typeface="Traditional Arabic" panose="02020603050405020304" pitchFamily="18" charset="-78"/>
                <a:ea typeface="Calibri" panose="020F0502020204030204" pitchFamily="34" charset="0"/>
                <a:cs typeface="Traditional Arabic" panose="02020603050405020304" pitchFamily="18" charset="-78"/>
              </a:rPr>
              <a:t>من خلال عنايته بأدقّ تفاصيل حياته</a:t>
            </a:r>
            <a:endParaRPr lang="en-US" sz="6000" b="1" dirty="0">
              <a:effectLst/>
              <a:latin typeface="Traditional Arabic" panose="02020603050405020304" pitchFamily="18" charset="-78"/>
              <a:ea typeface="Calibri" panose="020F0502020204030204" pitchFamily="34"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144897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52400" y="3135086"/>
            <a:ext cx="11914374" cy="3951514"/>
          </a:xfrm>
        </p:spPr>
        <p:txBody>
          <a:bodyPr>
            <a:noAutofit/>
          </a:bodyPr>
          <a:lstStyle/>
          <a:p>
            <a:pPr marL="0" lvl="0" indent="0" algn="r" rtl="1">
              <a:lnSpc>
                <a:spcPct val="115000"/>
              </a:lnSpc>
              <a:spcAft>
                <a:spcPts val="1000"/>
              </a:spcAft>
              <a:buNone/>
            </a:pPr>
            <a:r>
              <a:rPr lang="ar-LB" sz="4800" b="1" dirty="0">
                <a:effectLst/>
                <a:latin typeface="Traditional Arabic" panose="02020603050405020304" pitchFamily="18" charset="-78"/>
                <a:ea typeface="Calibri" panose="020F0502020204030204" pitchFamily="34" charset="0"/>
                <a:cs typeface="Traditional Arabic" panose="02020603050405020304" pitchFamily="18" charset="-78"/>
              </a:rPr>
              <a:t>31فَقَالَ لَهُمْ: «تَعَالَوْا أَنْتُمْ مُنْفَرِدِينَ إِلَى مَوْضِعٍ خَلاَءٍ وَاسْتَرِيحُوا قَلِيلاً». لأَنَّ الْقَادِمِينَ وَالذَّاهِبِينَ كَانُوا كَثِيرِينَ وَلَمْ تَتَيَسَّرْ لَهُمْ فُرْصَةٌ لِلأَكْلِ. 32فَمَضَوْا فِي السَّفِينَةِ إِلَى مَوْضِعٍ خَلاَءٍ مُنْفَرِدِينَ.</a:t>
            </a:r>
            <a:endParaRPr lang="en-US" sz="4800" dirty="0">
              <a:effectLst/>
              <a:latin typeface="Traditional Arabic" panose="02020603050405020304" pitchFamily="18" charset="-78"/>
              <a:ea typeface="Calibri" panose="020F0502020204030204" pitchFamily="34"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3709066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49026" y="3429000"/>
            <a:ext cx="11914374" cy="3951514"/>
          </a:xfrm>
        </p:spPr>
        <p:txBody>
          <a:bodyPr>
            <a:noAutofit/>
          </a:bodyPr>
          <a:lstStyle/>
          <a:p>
            <a:pPr marL="0" indent="0" algn="ctr" rtl="1">
              <a:lnSpc>
                <a:spcPct val="115000"/>
              </a:lnSpc>
              <a:spcAft>
                <a:spcPts val="1000"/>
              </a:spcAft>
              <a:buNone/>
            </a:pPr>
            <a:r>
              <a:rPr lang="ar-LB" sz="6000" b="1" dirty="0">
                <a:ea typeface="Calibri" panose="020F0502020204030204" pitchFamily="34" charset="0"/>
                <a:cs typeface="Traditional Arabic" panose="02020603050405020304" pitchFamily="18" charset="-78"/>
              </a:rPr>
              <a:t>ثانياً. </a:t>
            </a:r>
            <a:r>
              <a:rPr lang="ar-LB" sz="6000" b="1" dirty="0">
                <a:effectLst/>
                <a:ea typeface="Calibri" panose="020F0502020204030204" pitchFamily="34" charset="0"/>
                <a:cs typeface="Traditional Arabic" panose="02020603050405020304" pitchFamily="18" charset="-78"/>
              </a:rPr>
              <a:t>الرّب يؤيّد المؤمن الخادم بقوّة خاصة للتضحية</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
        <p:nvSpPr>
          <p:cNvPr id="9" name="TextBox 8">
            <a:extLst>
              <a:ext uri="{FF2B5EF4-FFF2-40B4-BE49-F238E27FC236}">
                <a16:creationId xmlns:a16="http://schemas.microsoft.com/office/drawing/2014/main" id="{580663C1-82C0-4571-B4E7-A0455CCBC981}"/>
              </a:ext>
            </a:extLst>
          </p:cNvPr>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068262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49026" y="3352800"/>
            <a:ext cx="11914374" cy="3951514"/>
          </a:xfrm>
        </p:spPr>
        <p:txBody>
          <a:bodyPr>
            <a:noAutofit/>
          </a:bodyPr>
          <a:lstStyle/>
          <a:p>
            <a:pPr marL="0" indent="0" algn="ctr" rtl="1">
              <a:lnSpc>
                <a:spcPct val="115000"/>
              </a:lnSpc>
              <a:spcAft>
                <a:spcPts val="1000"/>
              </a:spcAft>
              <a:buNone/>
            </a:pPr>
            <a:r>
              <a:rPr lang="ar-LB" sz="6000" b="1" dirty="0">
                <a:effectLst/>
                <a:latin typeface="Calibri" panose="020F0502020204030204" pitchFamily="34" charset="0"/>
                <a:ea typeface="Calibri" panose="020F0502020204030204" pitchFamily="34" charset="0"/>
                <a:cs typeface="Traditional Arabic" panose="02020603050405020304" pitchFamily="18" charset="-78"/>
              </a:rPr>
              <a:t>حاجات الخدمة الروحيّة تفرض على المؤمن الخادم </a:t>
            </a:r>
            <a:br>
              <a:rPr lang="ar-LB" sz="6000" b="1" dirty="0">
                <a:effectLst/>
                <a:latin typeface="Calibri" panose="020F0502020204030204" pitchFamily="34" charset="0"/>
                <a:ea typeface="Calibri" panose="020F0502020204030204" pitchFamily="34" charset="0"/>
                <a:cs typeface="Traditional Arabic" panose="02020603050405020304" pitchFamily="18" charset="-78"/>
              </a:rPr>
            </a:br>
            <a:r>
              <a:rPr lang="ar-LB" sz="6000" b="1" dirty="0">
                <a:effectLst/>
                <a:latin typeface="Calibri" panose="020F0502020204030204" pitchFamily="34" charset="0"/>
                <a:ea typeface="Calibri" panose="020F0502020204030204" pitchFamily="34" charset="0"/>
                <a:cs typeface="Traditional Arabic" panose="02020603050405020304" pitchFamily="18" charset="-78"/>
              </a:rPr>
              <a:t>التضحيّة براحته الفرديّة:</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
        <p:nvSpPr>
          <p:cNvPr id="9" name="TextBox 8">
            <a:extLst>
              <a:ext uri="{FF2B5EF4-FFF2-40B4-BE49-F238E27FC236}">
                <a16:creationId xmlns:a16="http://schemas.microsoft.com/office/drawing/2014/main" id="{580663C1-82C0-4571-B4E7-A0455CCBC981}"/>
              </a:ext>
            </a:extLst>
          </p:cNvPr>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140057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76200" y="2971800"/>
            <a:ext cx="11914374" cy="3951514"/>
          </a:xfrm>
        </p:spPr>
        <p:txBody>
          <a:bodyPr>
            <a:noAutofit/>
          </a:bodyPr>
          <a:lstStyle/>
          <a:p>
            <a:pPr marL="0" indent="0" algn="r" rtl="1">
              <a:lnSpc>
                <a:spcPct val="115000"/>
              </a:lnSpc>
              <a:spcAft>
                <a:spcPts val="1000"/>
              </a:spcAft>
              <a:buNone/>
            </a:pPr>
            <a:r>
              <a:rPr lang="ar-LB" sz="5000" b="1" dirty="0">
                <a:effectLst/>
                <a:ea typeface="Calibri" panose="020F0502020204030204" pitchFamily="34" charset="0"/>
                <a:cs typeface="Traditional Arabic" panose="02020603050405020304" pitchFamily="18" charset="-78"/>
              </a:rPr>
              <a:t>33فَرَآهُمُ الْجُمُوعُ مُنْطَلِقِينَ وَعَرَفَهُ كَثِيرُونَ. فَتَرَاكَضُوا إِلَى هُنَاكَ مِنْ جَمِيعِ الْمُدُنِ مُشَاةً وَسَبَقُوهُمْ وَاجْتَمَعُوا إِلَيْهِ. 34فَلَمَّا خَرَجَ يَسُوعُ رَأَى جَمْعاً كَثِيراً فَتَحَنَّنَ عَلَيْهِمْ إِذْ كَانُوا كَخِرَافٍ لاَ رَاعِيَ لَهَا فَابْتَدَأَ يُعَلِّمُهُمْ كَثِيراً.</a:t>
            </a:r>
            <a:endParaRPr lang="en-US" sz="5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432436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52400" y="3276600"/>
            <a:ext cx="11914374" cy="3951514"/>
          </a:xfrm>
        </p:spPr>
        <p:txBody>
          <a:bodyPr>
            <a:noAutofit/>
          </a:bodyPr>
          <a:lstStyle/>
          <a:p>
            <a:pPr marL="0" indent="0" algn="ctr" rtl="1">
              <a:lnSpc>
                <a:spcPct val="115000"/>
              </a:lnSpc>
              <a:spcAft>
                <a:spcPts val="1000"/>
              </a:spcAft>
              <a:buNone/>
            </a:pPr>
            <a:r>
              <a:rPr lang="ar-LB" sz="6000" b="1" dirty="0">
                <a:effectLst/>
                <a:latin typeface="Traditional Arabic" panose="02020603050405020304" pitchFamily="18" charset="-78"/>
                <a:ea typeface="Calibri" panose="020F0502020204030204" pitchFamily="34" charset="0"/>
                <a:cs typeface="Traditional Arabic" panose="02020603050405020304" pitchFamily="18" charset="-78"/>
              </a:rPr>
              <a:t>34فَلَمَّا خَرَجَ يَسُوعُ رَأَى جَمْعاً كَثِيراً فَتَحَنَّنَ عَلَيْهِمْ</a:t>
            </a:r>
            <a:br>
              <a:rPr lang="en-US" sz="6000" b="1" dirty="0">
                <a:latin typeface="Traditional Arabic" panose="02020603050405020304" pitchFamily="18" charset="-78"/>
                <a:ea typeface="Calibri" panose="020F0502020204030204" pitchFamily="34" charset="0"/>
                <a:cs typeface="Traditional Arabic" panose="02020603050405020304" pitchFamily="18" charset="-78"/>
              </a:rPr>
            </a:br>
            <a:r>
              <a:rPr lang="ar-LB" sz="6000" b="1" dirty="0">
                <a:effectLst/>
                <a:latin typeface="Traditional Arabic" panose="02020603050405020304" pitchFamily="18" charset="-78"/>
                <a:ea typeface="Calibri" panose="020F0502020204030204" pitchFamily="34" charset="0"/>
                <a:cs typeface="Traditional Arabic" panose="02020603050405020304" pitchFamily="18" charset="-78"/>
              </a:rPr>
              <a:t> إِذْ كَانُوا كَخِرَافٍ لاَ رَاعِيَ لَهَا فَابْتَدَأَ يُعَلِّمُهُمْ كَثِيراً.</a:t>
            </a:r>
            <a:endParaRPr lang="en-US" sz="6000" dirty="0">
              <a:effectLst/>
              <a:latin typeface="Traditional Arabic" panose="02020603050405020304" pitchFamily="18" charset="-78"/>
              <a:ea typeface="Calibri" panose="020F0502020204030204" pitchFamily="34"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569248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25226" y="3058886"/>
            <a:ext cx="11914374" cy="3951514"/>
          </a:xfrm>
        </p:spPr>
        <p:txBody>
          <a:bodyPr>
            <a:noAutofit/>
          </a:bodyPr>
          <a:lstStyle/>
          <a:p>
            <a:pPr marL="0" indent="0" algn="ctr" rtl="1">
              <a:lnSpc>
                <a:spcPct val="115000"/>
              </a:lnSpc>
              <a:spcAft>
                <a:spcPts val="1000"/>
              </a:spcAft>
              <a:buNone/>
            </a:pPr>
            <a:r>
              <a:rPr lang="ar-LB" sz="5000" b="1" dirty="0">
                <a:effectLst/>
                <a:latin typeface="Calibri" panose="020F0502020204030204" pitchFamily="34" charset="0"/>
                <a:ea typeface="Calibri" panose="020F0502020204030204" pitchFamily="34" charset="0"/>
                <a:cs typeface="Traditional Arabic" panose="02020603050405020304" pitchFamily="18" charset="-78"/>
              </a:rPr>
              <a:t>35وَبَعْدَ سَاعَاتٍ كَثِيرَةٍ تَقَدَّمَ إِلَيْهِ تَلاَمِيذُهُ قَائِلِينَ: «</a:t>
            </a:r>
            <a:r>
              <a:rPr lang="ar-LB" sz="5000" b="1" dirty="0" err="1">
                <a:effectLst/>
                <a:latin typeface="Calibri" panose="020F0502020204030204" pitchFamily="34" charset="0"/>
                <a:ea typeface="Calibri" panose="020F0502020204030204" pitchFamily="34" charset="0"/>
                <a:cs typeface="Traditional Arabic" panose="02020603050405020304" pitchFamily="18" charset="-78"/>
              </a:rPr>
              <a:t>ﭐلْمَوْضِعُ</a:t>
            </a:r>
            <a:r>
              <a:rPr lang="ar-LB" sz="5000" b="1" dirty="0">
                <a:effectLst/>
                <a:latin typeface="Calibri" panose="020F0502020204030204" pitchFamily="34" charset="0"/>
                <a:ea typeface="Calibri" panose="020F0502020204030204" pitchFamily="34" charset="0"/>
                <a:cs typeface="Traditional Arabic" panose="02020603050405020304" pitchFamily="18" charset="-78"/>
              </a:rPr>
              <a:t> خَلاَءٌ وَالْوَقْتُ مَضَى. 36ﭐِصْرِفْهُمْ لِكَيْ يَمْضُوا إِلَى الضِّيَاعِ وَالْقُرَى حَوَالَيْنَا وَيَبْتَاعُوا لَهُمْ خُبْزاً لأَنْ لَيْسَ عِنْدَهُمْ مَا يَأْكُلُونَ».</a:t>
            </a:r>
            <a:endParaRPr lang="en-US" sz="5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3929829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dirty="0">
                    <a:solidFill>
                      <a:srgbClr val="000000"/>
                    </a:solidFill>
                    <a:latin typeface="Calibri" pitchFamily="34" charset="0"/>
                    <a:ea typeface="Arial" pitchFamily="34" charset="0"/>
                    <a:cs typeface="Arial" pitchFamily="34" charset="0"/>
                  </a:rPr>
                  <a:t> </a:t>
                </a:r>
                <a:endParaRPr lang="en-US" dirty="0">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0"/>
            <a:ext cx="12268200" cy="7086600"/>
          </a:xfrm>
          <a:prstGeom prst="rect">
            <a:avLst/>
          </a:prstGeom>
          <a:noFill/>
          <a:extLst>
            <a:ext uri="{909E8E84-426E-40DD-AFC4-6F175D3DCCD1}">
              <a14:hiddenFill xmlns:a14="http://schemas.microsoft.com/office/drawing/2010/main">
                <a:solidFill>
                  <a:srgbClr val="FFFFFF"/>
                </a:solidFill>
              </a14:hiddenFill>
            </a:ext>
          </a:extLst>
        </p:spPr>
      </p:pic>
      <p:sp>
        <p:nvSpPr>
          <p:cNvPr id="1369" name="TextBox 1368"/>
          <p:cNvSpPr txBox="1"/>
          <p:nvPr/>
        </p:nvSpPr>
        <p:spPr>
          <a:xfrm>
            <a:off x="495300" y="3676471"/>
            <a:ext cx="11125200" cy="1323439"/>
          </a:xfrm>
          <a:prstGeom prst="rect">
            <a:avLst/>
          </a:prstGeom>
          <a:noFill/>
        </p:spPr>
        <p:txBody>
          <a:bodyPr wrap="square" rtlCol="0">
            <a:spAutoFit/>
          </a:bodyPr>
          <a:lstStyle/>
          <a:p>
            <a:pPr algn="ctr" rtl="1"/>
            <a:r>
              <a:rPr lang="ar-LB" sz="8000" b="1" dirty="0">
                <a:effectLst/>
                <a:ea typeface="Calibri" panose="020F0502020204030204" pitchFamily="34" charset="0"/>
                <a:cs typeface="Traditional Arabic" panose="02020603050405020304" pitchFamily="18" charset="-78"/>
              </a:rPr>
              <a:t>مر 6: 30-44</a:t>
            </a:r>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607CA1FC-D7A4-42D0-B074-B4BFF5161E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784" y="646584"/>
            <a:ext cx="1258416" cy="1258416"/>
          </a:xfrm>
          <a:prstGeom prst="rect">
            <a:avLst/>
          </a:prstGeom>
        </p:spPr>
      </p:pic>
    </p:spTree>
    <p:extLst>
      <p:ext uri="{BB962C8B-B14F-4D97-AF65-F5344CB8AC3E}">
        <p14:creationId xmlns:p14="http://schemas.microsoft.com/office/powerpoint/2010/main" val="1842406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52400" y="3592286"/>
            <a:ext cx="11914374" cy="3951514"/>
          </a:xfrm>
        </p:spPr>
        <p:txBody>
          <a:bodyPr>
            <a:noAutofit/>
          </a:bodyPr>
          <a:lstStyle/>
          <a:p>
            <a:pPr marL="0" indent="0" algn="ctr" rtl="1">
              <a:lnSpc>
                <a:spcPct val="115000"/>
              </a:lnSpc>
              <a:spcAft>
                <a:spcPts val="1000"/>
              </a:spcAft>
              <a:buNone/>
            </a:pPr>
            <a:r>
              <a:rPr lang="ar-LB" sz="6000" b="1" dirty="0">
                <a:effectLst/>
                <a:latin typeface="Calibri" panose="020F0502020204030204" pitchFamily="34" charset="0"/>
                <a:ea typeface="Calibri" panose="020F0502020204030204" pitchFamily="34" charset="0"/>
                <a:cs typeface="Traditional Arabic" panose="02020603050405020304" pitchFamily="18" charset="-78"/>
              </a:rPr>
              <a:t> 37فَأَجَابَ: «أَعْطُوهُمْ أَنْتُمْ لِيَأْكُلُوا». </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700441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52400" y="3592286"/>
            <a:ext cx="11914374" cy="3951514"/>
          </a:xfrm>
        </p:spPr>
        <p:txBody>
          <a:bodyPr>
            <a:noAutofit/>
          </a:bodyPr>
          <a:lstStyle/>
          <a:p>
            <a:pPr marL="0" indent="0" algn="ctr" rtl="1">
              <a:lnSpc>
                <a:spcPct val="115000"/>
              </a:lnSpc>
              <a:spcAft>
                <a:spcPts val="1000"/>
              </a:spcAft>
              <a:buNone/>
            </a:pPr>
            <a:r>
              <a:rPr lang="ar-LB" sz="6000" b="1" dirty="0">
                <a:effectLst/>
                <a:latin typeface="Calibri" panose="020F0502020204030204" pitchFamily="34" charset="0"/>
                <a:ea typeface="Calibri" panose="020F0502020204030204" pitchFamily="34" charset="0"/>
                <a:cs typeface="Traditional Arabic" panose="02020603050405020304" pitchFamily="18" charset="-78"/>
              </a:rPr>
              <a:t>فَقَالُوا لَهُ: «أَنَمْضِي وَنَبْتَاعُ خُبْزاً بِمِئَتَيْ دِينَارٍ وَنُعْطِيهُمْ لِيَأْكُلُوا؟»</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440285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49026" y="3352800"/>
            <a:ext cx="11914374" cy="3951514"/>
          </a:xfrm>
        </p:spPr>
        <p:txBody>
          <a:bodyPr>
            <a:noAutofit/>
          </a:bodyPr>
          <a:lstStyle/>
          <a:p>
            <a:pPr marL="0" indent="0" algn="ctr" rtl="1">
              <a:lnSpc>
                <a:spcPct val="115000"/>
              </a:lnSpc>
              <a:spcAft>
                <a:spcPts val="1000"/>
              </a:spcAft>
              <a:buNone/>
            </a:pPr>
            <a:r>
              <a:rPr lang="ar-LB" sz="6000" b="1" dirty="0">
                <a:effectLst/>
                <a:latin typeface="Calibri" panose="020F0502020204030204" pitchFamily="34" charset="0"/>
                <a:ea typeface="Calibri" panose="020F0502020204030204" pitchFamily="34" charset="0"/>
                <a:cs typeface="Traditional Arabic" panose="02020603050405020304" pitchFamily="18" charset="-78"/>
              </a:rPr>
              <a:t>ثالثا</a:t>
            </a:r>
            <a:r>
              <a:rPr lang="ar-LB" sz="6000" b="1" dirty="0">
                <a:latin typeface="Calibri" panose="020F0502020204030204" pitchFamily="34" charset="0"/>
                <a:ea typeface="Calibri" panose="020F0502020204030204" pitchFamily="34" charset="0"/>
                <a:cs typeface="Traditional Arabic" panose="02020603050405020304" pitchFamily="18" charset="-78"/>
              </a:rPr>
              <a:t>ً</a:t>
            </a:r>
            <a:r>
              <a:rPr lang="ar-LB" sz="6000" b="1" dirty="0">
                <a:effectLst/>
                <a:latin typeface="Calibri" panose="020F0502020204030204" pitchFamily="34" charset="0"/>
                <a:ea typeface="Calibri" panose="020F0502020204030204" pitchFamily="34" charset="0"/>
                <a:cs typeface="Traditional Arabic" panose="02020603050405020304" pitchFamily="18" charset="-78"/>
              </a:rPr>
              <a:t>. </a:t>
            </a:r>
            <a:r>
              <a:rPr lang="ar-LB" sz="6000" b="1" dirty="0">
                <a:effectLst/>
                <a:ea typeface="Calibri" panose="020F0502020204030204" pitchFamily="34" charset="0"/>
                <a:cs typeface="Traditional Arabic" panose="02020603050405020304" pitchFamily="18" charset="-78"/>
              </a:rPr>
              <a:t>الرّب يؤيد المؤمن الخادم </a:t>
            </a:r>
          </a:p>
          <a:p>
            <a:pPr marL="0" indent="0" algn="ctr" rtl="1">
              <a:lnSpc>
                <a:spcPct val="115000"/>
              </a:lnSpc>
              <a:spcAft>
                <a:spcPts val="1000"/>
              </a:spcAft>
              <a:buNone/>
            </a:pPr>
            <a:r>
              <a:rPr lang="ar-LB" sz="6000" b="1" dirty="0">
                <a:effectLst/>
                <a:ea typeface="Calibri" panose="020F0502020204030204" pitchFamily="34" charset="0"/>
                <a:cs typeface="Traditional Arabic" panose="02020603050405020304" pitchFamily="18" charset="-78"/>
              </a:rPr>
              <a:t>بتسديد كافة حاجات خدمته الماديّة</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
        <p:nvSpPr>
          <p:cNvPr id="9" name="TextBox 8">
            <a:extLst>
              <a:ext uri="{FF2B5EF4-FFF2-40B4-BE49-F238E27FC236}">
                <a16:creationId xmlns:a16="http://schemas.microsoft.com/office/drawing/2014/main" id="{580663C1-82C0-4571-B4E7-A0455CCBC981}"/>
              </a:ext>
            </a:extLst>
          </p:cNvPr>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059247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49026" y="3352800"/>
            <a:ext cx="11914374" cy="3951514"/>
          </a:xfrm>
        </p:spPr>
        <p:txBody>
          <a:bodyPr>
            <a:noAutofit/>
          </a:bodyPr>
          <a:lstStyle/>
          <a:p>
            <a:pPr marL="0" indent="0" algn="ctr" rtl="1">
              <a:lnSpc>
                <a:spcPct val="115000"/>
              </a:lnSpc>
              <a:spcAft>
                <a:spcPts val="1000"/>
              </a:spcAft>
              <a:buNone/>
            </a:pPr>
            <a:r>
              <a:rPr lang="ar-LB" sz="6000" b="1" dirty="0">
                <a:effectLst/>
                <a:latin typeface="Calibri" panose="020F0502020204030204" pitchFamily="34" charset="0"/>
                <a:ea typeface="Calibri" panose="020F0502020204030204" pitchFamily="34" charset="0"/>
                <a:cs typeface="Traditional Arabic" panose="02020603050405020304" pitchFamily="18" charset="-78"/>
              </a:rPr>
              <a:t>الرّب يعلّم المؤمن الخادم أنّه سيكون معه</a:t>
            </a:r>
            <a:r>
              <a:rPr lang="ar-LB" sz="6000" b="1" dirty="0">
                <a:latin typeface="Calibri" panose="020F0502020204030204" pitchFamily="34" charset="0"/>
                <a:ea typeface="Calibri" panose="020F0502020204030204" pitchFamily="34" charset="0"/>
                <a:cs typeface="Traditional Arabic" panose="02020603050405020304" pitchFamily="18" charset="-78"/>
              </a:rPr>
              <a:t> </a:t>
            </a:r>
            <a:r>
              <a:rPr lang="ar-LB" sz="6000" b="1" dirty="0">
                <a:effectLst/>
                <a:latin typeface="Calibri" panose="020F0502020204030204" pitchFamily="34" charset="0"/>
                <a:ea typeface="Calibri" panose="020F0502020204030204" pitchFamily="34" charset="0"/>
                <a:cs typeface="Traditional Arabic" panose="02020603050405020304" pitchFamily="18" charset="-78"/>
              </a:rPr>
              <a:t>ويسدّد </a:t>
            </a:r>
            <a:br>
              <a:rPr lang="ar-LB" sz="6000" b="1" dirty="0">
                <a:effectLst/>
                <a:latin typeface="Calibri" panose="020F0502020204030204" pitchFamily="34" charset="0"/>
                <a:ea typeface="Calibri" panose="020F0502020204030204" pitchFamily="34" charset="0"/>
                <a:cs typeface="Traditional Arabic" panose="02020603050405020304" pitchFamily="18" charset="-78"/>
              </a:rPr>
            </a:br>
            <a:r>
              <a:rPr lang="ar-LB" sz="6000" b="1" dirty="0">
                <a:effectLst/>
                <a:latin typeface="Calibri" panose="020F0502020204030204" pitchFamily="34" charset="0"/>
                <a:ea typeface="Calibri" panose="020F0502020204030204" pitchFamily="34" charset="0"/>
                <a:cs typeface="Traditional Arabic" panose="02020603050405020304" pitchFamily="18" charset="-78"/>
              </a:rPr>
              <a:t>كلّ حاجات خدمته:</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
        <p:nvSpPr>
          <p:cNvPr id="9" name="TextBox 8">
            <a:extLst>
              <a:ext uri="{FF2B5EF4-FFF2-40B4-BE49-F238E27FC236}">
                <a16:creationId xmlns:a16="http://schemas.microsoft.com/office/drawing/2014/main" id="{580663C1-82C0-4571-B4E7-A0455CCBC981}"/>
              </a:ext>
            </a:extLst>
          </p:cNvPr>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310992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49026" y="3352800"/>
            <a:ext cx="11914374" cy="3951514"/>
          </a:xfrm>
        </p:spPr>
        <p:txBody>
          <a:bodyPr>
            <a:noAutofit/>
          </a:bodyPr>
          <a:lstStyle/>
          <a:p>
            <a:pPr marL="0" indent="0" algn="ctr" rtl="1">
              <a:lnSpc>
                <a:spcPct val="115000"/>
              </a:lnSpc>
              <a:spcAft>
                <a:spcPts val="1000"/>
              </a:spcAft>
              <a:buNone/>
            </a:pPr>
            <a:r>
              <a:rPr lang="ar-LB" sz="6000" b="1" dirty="0">
                <a:effectLst/>
                <a:latin typeface="Traditional Arabic" panose="02020603050405020304" pitchFamily="18" charset="-78"/>
                <a:ea typeface="Calibri" panose="020F0502020204030204" pitchFamily="34" charset="0"/>
                <a:cs typeface="Traditional Arabic" panose="02020603050405020304" pitchFamily="18" charset="-78"/>
              </a:rPr>
              <a:t> 38فَقَالَ لَهُمْ: «كَمْ رَغِيفاً عِنْدَكُمْ؟ اذْهَبُوا وَانْظُرُوا».</a:t>
            </a:r>
            <a:br>
              <a:rPr lang="en-US" sz="6000" b="1" dirty="0">
                <a:effectLst/>
                <a:latin typeface="Traditional Arabic" panose="02020603050405020304" pitchFamily="18" charset="-78"/>
                <a:ea typeface="Calibri" panose="020F0502020204030204" pitchFamily="34" charset="0"/>
                <a:cs typeface="Traditional Arabic" panose="02020603050405020304" pitchFamily="18" charset="-78"/>
              </a:rPr>
            </a:br>
            <a:r>
              <a:rPr lang="ar-LB" sz="6000" b="1" dirty="0">
                <a:effectLst/>
                <a:latin typeface="Traditional Arabic" panose="02020603050405020304" pitchFamily="18" charset="-78"/>
                <a:ea typeface="Calibri" panose="020F0502020204030204" pitchFamily="34" charset="0"/>
                <a:cs typeface="Traditional Arabic" panose="02020603050405020304" pitchFamily="18" charset="-78"/>
              </a:rPr>
              <a:t> وَلَمَّا عَلِمُوا قَالُوا: «خَمْسَةٌ وَسَمَكَتَانِ».</a:t>
            </a:r>
            <a:endParaRPr lang="en-US" sz="6000" dirty="0">
              <a:effectLst/>
              <a:latin typeface="Traditional Arabic" panose="02020603050405020304" pitchFamily="18" charset="-78"/>
              <a:ea typeface="Calibri" panose="020F0502020204030204" pitchFamily="34"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
        <p:nvSpPr>
          <p:cNvPr id="9" name="TextBox 8">
            <a:extLst>
              <a:ext uri="{FF2B5EF4-FFF2-40B4-BE49-F238E27FC236}">
                <a16:creationId xmlns:a16="http://schemas.microsoft.com/office/drawing/2014/main" id="{580663C1-82C0-4571-B4E7-A0455CCBC981}"/>
              </a:ext>
            </a:extLst>
          </p:cNvPr>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462043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49026" y="3352800"/>
            <a:ext cx="11914374" cy="3951514"/>
          </a:xfrm>
        </p:spPr>
        <p:txBody>
          <a:bodyPr>
            <a:noAutofit/>
          </a:bodyPr>
          <a:lstStyle/>
          <a:p>
            <a:pPr marL="0" indent="0" algn="ctr" rtl="1">
              <a:lnSpc>
                <a:spcPct val="115000"/>
              </a:lnSpc>
              <a:spcAft>
                <a:spcPts val="1000"/>
              </a:spcAft>
              <a:buNone/>
            </a:pPr>
            <a:r>
              <a:rPr lang="ar-LB" sz="5600" b="1" dirty="0">
                <a:effectLst/>
                <a:latin typeface="Calibri" panose="020F0502020204030204" pitchFamily="34" charset="0"/>
                <a:ea typeface="Calibri" panose="020F0502020204030204" pitchFamily="34" charset="0"/>
                <a:cs typeface="Traditional Arabic" panose="02020603050405020304" pitchFamily="18" charset="-78"/>
              </a:rPr>
              <a:t>39فَأَمَرَهُمْ أَنْ يَجْعَلُوا الْجَمِيعَ يَتَّكِئُونَ رِفَاقاً </a:t>
            </a:r>
            <a:r>
              <a:rPr lang="ar-LB" sz="5600" b="1" dirty="0" err="1">
                <a:effectLst/>
                <a:latin typeface="Calibri" panose="020F0502020204030204" pitchFamily="34" charset="0"/>
                <a:ea typeface="Calibri" panose="020F0502020204030204" pitchFamily="34" charset="0"/>
                <a:cs typeface="Traditional Arabic" panose="02020603050405020304" pitchFamily="18" charset="-78"/>
              </a:rPr>
              <a:t>رِفَاقاً</a:t>
            </a:r>
            <a:r>
              <a:rPr lang="ar-LB" sz="5600" b="1" dirty="0">
                <a:effectLst/>
                <a:latin typeface="Calibri" panose="020F0502020204030204" pitchFamily="34" charset="0"/>
                <a:ea typeface="Calibri" panose="020F0502020204030204" pitchFamily="34" charset="0"/>
                <a:cs typeface="Traditional Arabic" panose="02020603050405020304" pitchFamily="18" charset="-78"/>
              </a:rPr>
              <a:t> عَلَى الْعُشْبِ الأَخْضَرِ. 40فَاتَّكَأُوا صُفُوفاً </a:t>
            </a:r>
            <a:r>
              <a:rPr lang="ar-LB" sz="5600" b="1" dirty="0" err="1">
                <a:effectLst/>
                <a:latin typeface="Calibri" panose="020F0502020204030204" pitchFamily="34" charset="0"/>
                <a:ea typeface="Calibri" panose="020F0502020204030204" pitchFamily="34" charset="0"/>
                <a:cs typeface="Traditional Arabic" panose="02020603050405020304" pitchFamily="18" charset="-78"/>
              </a:rPr>
              <a:t>صُفُوفاً</a:t>
            </a:r>
            <a:r>
              <a:rPr lang="ar-LB" sz="5600" b="1" dirty="0">
                <a:effectLst/>
                <a:latin typeface="Calibri" panose="020F0502020204030204" pitchFamily="34" charset="0"/>
                <a:ea typeface="Calibri" panose="020F0502020204030204" pitchFamily="34" charset="0"/>
                <a:cs typeface="Traditional Arabic" panose="02020603050405020304" pitchFamily="18" charset="-78"/>
              </a:rPr>
              <a:t>: مِئَةً </a:t>
            </a:r>
            <a:r>
              <a:rPr lang="ar-LB" sz="5600" b="1" dirty="0" err="1">
                <a:effectLst/>
                <a:latin typeface="Calibri" panose="020F0502020204030204" pitchFamily="34" charset="0"/>
                <a:ea typeface="Calibri" panose="020F0502020204030204" pitchFamily="34" charset="0"/>
                <a:cs typeface="Traditional Arabic" panose="02020603050405020304" pitchFamily="18" charset="-78"/>
              </a:rPr>
              <a:t>مِئَةً</a:t>
            </a:r>
            <a:r>
              <a:rPr lang="ar-LB" sz="5600" b="1" dirty="0">
                <a:effectLst/>
                <a:latin typeface="Calibri" panose="020F0502020204030204" pitchFamily="34" charset="0"/>
                <a:ea typeface="Calibri" panose="020F0502020204030204" pitchFamily="34" charset="0"/>
                <a:cs typeface="Traditional Arabic" panose="02020603050405020304" pitchFamily="18" charset="-78"/>
              </a:rPr>
              <a:t> وَخَمْسِينَ خَمْسِينَ.</a:t>
            </a:r>
            <a:endParaRPr lang="en-US" sz="5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
        <p:nvSpPr>
          <p:cNvPr id="9" name="TextBox 8">
            <a:extLst>
              <a:ext uri="{FF2B5EF4-FFF2-40B4-BE49-F238E27FC236}">
                <a16:creationId xmlns:a16="http://schemas.microsoft.com/office/drawing/2014/main" id="{580663C1-82C0-4571-B4E7-A0455CCBC981}"/>
              </a:ext>
            </a:extLst>
          </p:cNvPr>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671954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25226" y="2895600"/>
            <a:ext cx="11914374" cy="3951514"/>
          </a:xfrm>
        </p:spPr>
        <p:txBody>
          <a:bodyPr>
            <a:noAutofit/>
          </a:bodyPr>
          <a:lstStyle/>
          <a:p>
            <a:pPr marL="0" indent="0" algn="ctr" rtl="1">
              <a:lnSpc>
                <a:spcPct val="115000"/>
              </a:lnSpc>
              <a:spcAft>
                <a:spcPts val="1000"/>
              </a:spcAft>
              <a:buNone/>
            </a:pPr>
            <a:r>
              <a:rPr lang="en-US" sz="6000" b="1" dirty="0">
                <a:latin typeface="Traditional Arabic" panose="02020603050405020304" pitchFamily="18" charset="-78"/>
                <a:ea typeface="Calibri" panose="020F0502020204030204" pitchFamily="34" charset="0"/>
                <a:cs typeface="Traditional Arabic" panose="02020603050405020304" pitchFamily="18" charset="-78"/>
              </a:rPr>
              <a:t> </a:t>
            </a:r>
            <a:r>
              <a:rPr lang="ar-LB" sz="6000" b="1" dirty="0">
                <a:effectLst/>
                <a:latin typeface="Traditional Arabic" panose="02020603050405020304" pitchFamily="18" charset="-78"/>
                <a:ea typeface="Calibri" panose="020F0502020204030204" pitchFamily="34" charset="0"/>
                <a:cs typeface="Traditional Arabic" panose="02020603050405020304" pitchFamily="18" charset="-78"/>
              </a:rPr>
              <a:t>41فَأَخَذَ الأَرْغِفَةَ الْخَمْسَةَ وَالسَّمَكَتَيْنِ وَرَفَعَ نَظَرَهُ نَحْوَ السَّمَاءِ وَبَارَكَ ثُمَّ كَسَّرَ الأَرْغِفَةَ وَأَعْطَى تَلاَمِيذَهُ لِيُقَدِّمُوا إِلَيْهِمْ وَقَسَّمَ السَّمَكَتَيْنِ لِلْجَمِيعِ</a:t>
            </a:r>
            <a:endParaRPr lang="en-US" sz="6000" dirty="0">
              <a:effectLst/>
              <a:latin typeface="Traditional Arabic" panose="02020603050405020304" pitchFamily="18" charset="-78"/>
              <a:ea typeface="Calibri" panose="020F0502020204030204" pitchFamily="34"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
        <p:nvSpPr>
          <p:cNvPr id="9" name="TextBox 8">
            <a:extLst>
              <a:ext uri="{FF2B5EF4-FFF2-40B4-BE49-F238E27FC236}">
                <a16:creationId xmlns:a16="http://schemas.microsoft.com/office/drawing/2014/main" id="{580663C1-82C0-4571-B4E7-A0455CCBC981}"/>
              </a:ext>
            </a:extLst>
          </p:cNvPr>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868572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25226" y="3744686"/>
            <a:ext cx="11914374" cy="3951514"/>
          </a:xfrm>
        </p:spPr>
        <p:txBody>
          <a:bodyPr>
            <a:noAutofit/>
          </a:bodyPr>
          <a:lstStyle/>
          <a:p>
            <a:pPr marL="0" indent="0" algn="ctr" rtl="1">
              <a:lnSpc>
                <a:spcPct val="115000"/>
              </a:lnSpc>
              <a:spcAft>
                <a:spcPts val="1000"/>
              </a:spcAft>
              <a:buNone/>
            </a:pPr>
            <a:r>
              <a:rPr lang="ar-LB" sz="7200" b="1" dirty="0">
                <a:effectLst/>
                <a:ea typeface="Calibri" panose="020F0502020204030204" pitchFamily="34" charset="0"/>
                <a:cs typeface="Traditional Arabic" panose="02020603050405020304" pitchFamily="18" charset="-78"/>
              </a:rPr>
              <a:t>42فَأَكَلَ الْجَمِيعُ وَشَبِعُوا</a:t>
            </a:r>
            <a:endParaRPr lang="en-US" sz="7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
        <p:nvSpPr>
          <p:cNvPr id="9" name="TextBox 8">
            <a:extLst>
              <a:ext uri="{FF2B5EF4-FFF2-40B4-BE49-F238E27FC236}">
                <a16:creationId xmlns:a16="http://schemas.microsoft.com/office/drawing/2014/main" id="{580663C1-82C0-4571-B4E7-A0455CCBC981}"/>
              </a:ext>
            </a:extLst>
          </p:cNvPr>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007232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25226" y="3211286"/>
            <a:ext cx="11914374" cy="3951514"/>
          </a:xfrm>
        </p:spPr>
        <p:txBody>
          <a:bodyPr>
            <a:noAutofit/>
          </a:bodyPr>
          <a:lstStyle/>
          <a:p>
            <a:pPr marL="0" indent="0" algn="ctr" rtl="1">
              <a:lnSpc>
                <a:spcPct val="115000"/>
              </a:lnSpc>
              <a:spcAft>
                <a:spcPts val="1000"/>
              </a:spcAft>
              <a:buNone/>
            </a:pPr>
            <a:r>
              <a:rPr lang="ar-LB" sz="6000" b="1" dirty="0">
                <a:effectLst/>
                <a:latin typeface="Traditional Arabic" panose="02020603050405020304" pitchFamily="18" charset="-78"/>
                <a:ea typeface="Calibri" panose="020F0502020204030204" pitchFamily="34" charset="0"/>
                <a:cs typeface="Traditional Arabic" panose="02020603050405020304" pitchFamily="18" charset="-78"/>
              </a:rPr>
              <a:t>43ثُمَّ رَفَعُوا مِنَ الْكِسَرِ اثْنَتَيْ عَشْرَةَ قُفَّةً</a:t>
            </a:r>
            <a:br>
              <a:rPr lang="en-US" sz="6000" b="1" dirty="0">
                <a:effectLst/>
                <a:latin typeface="Traditional Arabic" panose="02020603050405020304" pitchFamily="18" charset="-78"/>
                <a:ea typeface="Calibri" panose="020F0502020204030204" pitchFamily="34" charset="0"/>
                <a:cs typeface="Traditional Arabic" panose="02020603050405020304" pitchFamily="18" charset="-78"/>
              </a:rPr>
            </a:br>
            <a:r>
              <a:rPr lang="ar-LB" sz="6000" b="1" dirty="0">
                <a:effectLst/>
                <a:latin typeface="Traditional Arabic" panose="02020603050405020304" pitchFamily="18" charset="-78"/>
                <a:ea typeface="Calibri" panose="020F0502020204030204" pitchFamily="34" charset="0"/>
                <a:cs typeface="Traditional Arabic" panose="02020603050405020304" pitchFamily="18" charset="-78"/>
              </a:rPr>
              <a:t> </a:t>
            </a:r>
            <a:r>
              <a:rPr lang="ar-LB" sz="6000" b="1" dirty="0" err="1">
                <a:effectLst/>
                <a:latin typeface="Traditional Arabic" panose="02020603050405020304" pitchFamily="18" charset="-78"/>
                <a:ea typeface="Calibri" panose="020F0502020204030204" pitchFamily="34" charset="0"/>
                <a:cs typeface="Traditional Arabic" panose="02020603050405020304" pitchFamily="18" charset="-78"/>
              </a:rPr>
              <a:t>مَمْلُوَّةً</a:t>
            </a:r>
            <a:r>
              <a:rPr lang="ar-LB" sz="6000" b="1" dirty="0">
                <a:effectLst/>
                <a:latin typeface="Traditional Arabic" panose="02020603050405020304" pitchFamily="18" charset="-78"/>
                <a:ea typeface="Calibri" panose="020F0502020204030204" pitchFamily="34" charset="0"/>
                <a:cs typeface="Traditional Arabic" panose="02020603050405020304" pitchFamily="18" charset="-78"/>
              </a:rPr>
              <a:t> وَمِنَ السَّمَكِ.</a:t>
            </a:r>
            <a:endParaRPr lang="en-US" sz="6000" dirty="0">
              <a:effectLst/>
              <a:latin typeface="Traditional Arabic" panose="02020603050405020304" pitchFamily="18" charset="-78"/>
              <a:ea typeface="Calibri" panose="020F0502020204030204" pitchFamily="34"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
        <p:nvSpPr>
          <p:cNvPr id="9" name="TextBox 8">
            <a:extLst>
              <a:ext uri="{FF2B5EF4-FFF2-40B4-BE49-F238E27FC236}">
                <a16:creationId xmlns:a16="http://schemas.microsoft.com/office/drawing/2014/main" id="{580663C1-82C0-4571-B4E7-A0455CCBC981}"/>
              </a:ext>
            </a:extLst>
          </p:cNvPr>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4688808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25226" y="3135086"/>
            <a:ext cx="11914374" cy="3951514"/>
          </a:xfrm>
        </p:spPr>
        <p:txBody>
          <a:bodyPr>
            <a:noAutofit/>
          </a:bodyPr>
          <a:lstStyle/>
          <a:p>
            <a:pPr marL="0" indent="0" algn="ctr" rtl="1">
              <a:lnSpc>
                <a:spcPct val="115000"/>
              </a:lnSpc>
              <a:spcAft>
                <a:spcPts val="1000"/>
              </a:spcAft>
              <a:buNone/>
            </a:pPr>
            <a:r>
              <a:rPr lang="ar-LB" sz="6000" b="1" dirty="0">
                <a:effectLst/>
                <a:latin typeface="Traditional Arabic" panose="02020603050405020304" pitchFamily="18" charset="-78"/>
                <a:ea typeface="Calibri" panose="020F0502020204030204" pitchFamily="34" charset="0"/>
                <a:cs typeface="Traditional Arabic" panose="02020603050405020304" pitchFamily="18" charset="-78"/>
              </a:rPr>
              <a:t>44وَكَانَ الَّذِينَ أَكَلُوا مِنَ الأَرْغِفَةِ</a:t>
            </a:r>
            <a:br>
              <a:rPr lang="en-US" sz="6000" b="1" dirty="0">
                <a:effectLst/>
                <a:latin typeface="Traditional Arabic" panose="02020603050405020304" pitchFamily="18" charset="-78"/>
                <a:ea typeface="Calibri" panose="020F0502020204030204" pitchFamily="34" charset="0"/>
                <a:cs typeface="Traditional Arabic" panose="02020603050405020304" pitchFamily="18" charset="-78"/>
              </a:rPr>
            </a:br>
            <a:r>
              <a:rPr lang="ar-LB" sz="6000" b="1" dirty="0">
                <a:effectLst/>
                <a:latin typeface="Traditional Arabic" panose="02020603050405020304" pitchFamily="18" charset="-78"/>
                <a:ea typeface="Calibri" panose="020F0502020204030204" pitchFamily="34" charset="0"/>
                <a:cs typeface="Traditional Arabic" panose="02020603050405020304" pitchFamily="18" charset="-78"/>
              </a:rPr>
              <a:t> نَحْوَ خَمْسَةِ آلاَفِ رَجُلٍ.</a:t>
            </a:r>
            <a:endParaRPr lang="en-US" sz="6000" dirty="0">
              <a:effectLst/>
              <a:latin typeface="Traditional Arabic" panose="02020603050405020304" pitchFamily="18" charset="-78"/>
              <a:ea typeface="Calibri" panose="020F0502020204030204" pitchFamily="34"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
        <p:nvSpPr>
          <p:cNvPr id="9" name="TextBox 8">
            <a:extLst>
              <a:ext uri="{FF2B5EF4-FFF2-40B4-BE49-F238E27FC236}">
                <a16:creationId xmlns:a16="http://schemas.microsoft.com/office/drawing/2014/main" id="{580663C1-82C0-4571-B4E7-A0455CCBC981}"/>
              </a:ext>
            </a:extLst>
          </p:cNvPr>
          <p:cNvSpPr txBox="1"/>
          <p:nvPr/>
        </p:nvSpPr>
        <p:spPr>
          <a:xfrm>
            <a:off x="747179" y="228600"/>
            <a:ext cx="6415621" cy="1754326"/>
          </a:xfrm>
          <a:prstGeom prst="rect">
            <a:avLst/>
          </a:prstGeom>
          <a:noFill/>
        </p:spPr>
        <p:txBody>
          <a:bodyPr wrap="square" rtlCol="0">
            <a:spAutoFit/>
          </a:bodyPr>
          <a:lstStyle/>
          <a:p>
            <a:pPr algn="ctr" rtl="1"/>
            <a:r>
              <a:rPr lang="ar-LB" sz="5400" b="1" dirty="0">
                <a:effectLst/>
                <a:ea typeface="Calibri" panose="020F0502020204030204" pitchFamily="34" charset="0"/>
                <a:cs typeface="Traditional Arabic" panose="02020603050405020304" pitchFamily="18" charset="-78"/>
              </a:rPr>
              <a:t>انجيل المسيح مؤيّد</a:t>
            </a:r>
          </a:p>
          <a:p>
            <a:pPr algn="ctr" rtl="1"/>
            <a:r>
              <a:rPr lang="ar-LB" sz="5400" b="1" dirty="0">
                <a:effectLst/>
                <a:ea typeface="Calibri" panose="020F0502020204030204" pitchFamily="34" charset="0"/>
                <a:cs typeface="Traditional Arabic" panose="02020603050405020304" pitchFamily="18" charset="-78"/>
              </a:rPr>
              <a:t> بقدرة المسيح المعزيّة</a:t>
            </a:r>
            <a:endParaRPr lang="en-US" sz="5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950174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533400" y="651808"/>
            <a:ext cx="6415621" cy="1015663"/>
          </a:xfrm>
          <a:prstGeom prst="rect">
            <a:avLst/>
          </a:prstGeom>
          <a:noFill/>
        </p:spPr>
        <p:txBody>
          <a:bodyPr wrap="square" rtlCol="0">
            <a:spAutoFit/>
          </a:bodyPr>
          <a:lstStyle/>
          <a:p>
            <a:pPr algn="ctr" rtl="1"/>
            <a:r>
              <a:rPr lang="ar-LB" sz="6000" b="1" dirty="0">
                <a:effectLst/>
                <a:ea typeface="Calibri" panose="020F0502020204030204" pitchFamily="34" charset="0"/>
                <a:cs typeface="Traditional Arabic" panose="02020603050405020304" pitchFamily="18" charset="-78"/>
              </a:rPr>
              <a:t>مر 6: 30-44</a:t>
            </a:r>
            <a:endParaRPr lang="en-US" sz="60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52400" y="3135086"/>
            <a:ext cx="11914374" cy="3951514"/>
          </a:xfrm>
        </p:spPr>
        <p:txBody>
          <a:bodyPr>
            <a:noAutofit/>
          </a:bodyPr>
          <a:lstStyle/>
          <a:p>
            <a:pPr marL="0" marR="0" indent="0" algn="r" rtl="1">
              <a:spcBef>
                <a:spcPts val="0"/>
              </a:spcBef>
              <a:spcAft>
                <a:spcPts val="0"/>
              </a:spcAft>
              <a:buNone/>
            </a:pPr>
            <a:r>
              <a:rPr lang="ar-LB" sz="5400" b="1" dirty="0">
                <a:effectLst/>
                <a:ea typeface="Calibri" panose="020F0502020204030204" pitchFamily="34" charset="0"/>
                <a:cs typeface="Traditional Arabic" panose="02020603050405020304" pitchFamily="18" charset="-78"/>
              </a:rPr>
              <a:t>30وَﭐجْتَمَعَ الرُّسُلُ إِلَى يَسُوعَ وَأَخْبَرُوهُ بِكُلِّ شَيْءٍ كُلِّ مَا فَعَلُوا وَكُلِّ مَا عَلَّمُوا. 31فَقَالَ لَهُمْ: «تَعَالَوْا أَنْتُمْ مُنْفَرِدِينَ إِلَى مَوْضِعٍ خَلاَءٍ وَاسْتَرِيحُوا قَلِيلاً». لأَنَّ الْقَادِمِينَ وَالذَّاهِبِينَ كَانُوا كَثِيرِينَ وَلَمْ تَتَيَسَّرْ لَهُمْ فُرْصَةٌ لِلأَكْلِ. </a:t>
            </a:r>
            <a:endParaRPr lang="en-US" sz="54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550882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533400" y="651808"/>
            <a:ext cx="6415621" cy="1015663"/>
          </a:xfrm>
          <a:prstGeom prst="rect">
            <a:avLst/>
          </a:prstGeom>
          <a:noFill/>
        </p:spPr>
        <p:txBody>
          <a:bodyPr wrap="square" rtlCol="0">
            <a:spAutoFit/>
          </a:bodyPr>
          <a:lstStyle/>
          <a:p>
            <a:pPr algn="ctr" rtl="1"/>
            <a:r>
              <a:rPr lang="ar-LB" sz="6000" b="1" dirty="0">
                <a:effectLst/>
                <a:ea typeface="Calibri" panose="020F0502020204030204" pitchFamily="34" charset="0"/>
                <a:cs typeface="Traditional Arabic" panose="02020603050405020304" pitchFamily="18" charset="-78"/>
              </a:rPr>
              <a:t>مر 6: 30-44</a:t>
            </a:r>
            <a:endParaRPr lang="en-US" sz="60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52400" y="3135086"/>
            <a:ext cx="11914374" cy="3951514"/>
          </a:xfrm>
        </p:spPr>
        <p:txBody>
          <a:bodyPr>
            <a:noAutofit/>
          </a:bodyPr>
          <a:lstStyle/>
          <a:p>
            <a:pPr marL="0" marR="0" indent="0" algn="r" rtl="1">
              <a:spcBef>
                <a:spcPts val="0"/>
              </a:spcBef>
              <a:spcAft>
                <a:spcPts val="0"/>
              </a:spcAft>
              <a:buNone/>
            </a:pPr>
            <a:r>
              <a:rPr lang="ar-LB" sz="6000" b="1" dirty="0">
                <a:effectLst/>
                <a:ea typeface="Calibri" panose="020F0502020204030204" pitchFamily="34" charset="0"/>
                <a:cs typeface="Traditional Arabic" panose="02020603050405020304" pitchFamily="18" charset="-78"/>
              </a:rPr>
              <a:t>32فَمَضَوْا فِي السَّفِينَةِ إِلَى مَوْضِعٍ خَلاَءٍ مُنْفَرِدِينَ. 33فَرَآهُمُ الْجُمُوعُ مُنْطَلِقِينَ وَعَرَفَهُ كَثِيرُونَ. فَتَرَاكَضُوا إِلَى هُنَاكَ مِنْ جَمِيعِ الْمُدُنِ مُشَاةً وَسَبَقُوهُمْ وَاجْتَمَعُوا إِلَيْهِ. </a:t>
            </a:r>
            <a:endParaRPr lang="en-US" sz="60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543052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533400" y="651808"/>
            <a:ext cx="6415621" cy="1015663"/>
          </a:xfrm>
          <a:prstGeom prst="rect">
            <a:avLst/>
          </a:prstGeom>
          <a:noFill/>
        </p:spPr>
        <p:txBody>
          <a:bodyPr wrap="square" rtlCol="0">
            <a:spAutoFit/>
          </a:bodyPr>
          <a:lstStyle/>
          <a:p>
            <a:pPr algn="ctr" rtl="1"/>
            <a:r>
              <a:rPr lang="ar-LB" sz="6000" b="1" dirty="0">
                <a:effectLst/>
                <a:ea typeface="Calibri" panose="020F0502020204030204" pitchFamily="34" charset="0"/>
                <a:cs typeface="Traditional Arabic" panose="02020603050405020304" pitchFamily="18" charset="-78"/>
              </a:rPr>
              <a:t>مر 6: 30-44</a:t>
            </a:r>
            <a:endParaRPr lang="en-US" sz="60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228600" y="2906486"/>
            <a:ext cx="11914374" cy="3951514"/>
          </a:xfrm>
        </p:spPr>
        <p:txBody>
          <a:bodyPr>
            <a:noAutofit/>
          </a:bodyPr>
          <a:lstStyle/>
          <a:p>
            <a:pPr marL="0" marR="0" indent="0" algn="r" rtl="1">
              <a:spcBef>
                <a:spcPts val="0"/>
              </a:spcBef>
              <a:spcAft>
                <a:spcPts val="0"/>
              </a:spcAft>
              <a:buNone/>
            </a:pPr>
            <a:r>
              <a:rPr lang="ar-LB" sz="6200" b="1" dirty="0">
                <a:effectLst/>
                <a:ea typeface="Calibri" panose="020F0502020204030204" pitchFamily="34" charset="0"/>
                <a:cs typeface="Traditional Arabic" panose="02020603050405020304" pitchFamily="18" charset="-78"/>
              </a:rPr>
              <a:t>34فَلَمَّا خَرَجَ يَسُوعُ رَأَى جَمْعاً كَثِيراً فَتَحَنَّنَ عَلَيْهِمْ إِذْ كَانُوا كَخِرَافٍ لاَ رَاعِيَ لَهَا فَابْتَدَأَ يُعَلِّمُهُمْ كَثِيراً. 35وَبَعْدَ سَاعَاتٍ كَثِيرَةٍ تَقَدَّمَ إِلَيْهِ تَلاَمِيذُهُ قَائِلِينَ: «</a:t>
            </a:r>
            <a:r>
              <a:rPr lang="ar-LB" sz="6200" b="1" dirty="0" err="1">
                <a:effectLst/>
                <a:ea typeface="Calibri" panose="020F0502020204030204" pitchFamily="34" charset="0"/>
                <a:cs typeface="Traditional Arabic" panose="02020603050405020304" pitchFamily="18" charset="-78"/>
              </a:rPr>
              <a:t>ﭐلْمَوْضِعُ</a:t>
            </a:r>
            <a:r>
              <a:rPr lang="ar-LB" sz="6200" b="1" dirty="0">
                <a:effectLst/>
                <a:ea typeface="Calibri" panose="020F0502020204030204" pitchFamily="34" charset="0"/>
                <a:cs typeface="Traditional Arabic" panose="02020603050405020304" pitchFamily="18" charset="-78"/>
              </a:rPr>
              <a:t> خَلاَءٌ وَالْوَقْتُ مَضَى. </a:t>
            </a:r>
            <a:endParaRPr lang="en-US" sz="62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915275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533400" y="651808"/>
            <a:ext cx="6415621" cy="1015663"/>
          </a:xfrm>
          <a:prstGeom prst="rect">
            <a:avLst/>
          </a:prstGeom>
          <a:noFill/>
        </p:spPr>
        <p:txBody>
          <a:bodyPr wrap="square" rtlCol="0">
            <a:spAutoFit/>
          </a:bodyPr>
          <a:lstStyle/>
          <a:p>
            <a:pPr algn="ctr" rtl="1"/>
            <a:r>
              <a:rPr lang="ar-LB" sz="6000" b="1" dirty="0">
                <a:effectLst/>
                <a:ea typeface="Calibri" panose="020F0502020204030204" pitchFamily="34" charset="0"/>
                <a:cs typeface="Traditional Arabic" panose="02020603050405020304" pitchFamily="18" charset="-78"/>
              </a:rPr>
              <a:t>مر 6: 30-44</a:t>
            </a:r>
            <a:endParaRPr lang="en-US" sz="60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52400" y="2895600"/>
            <a:ext cx="11914374" cy="3951514"/>
          </a:xfrm>
        </p:spPr>
        <p:txBody>
          <a:bodyPr>
            <a:noAutofit/>
          </a:bodyPr>
          <a:lstStyle/>
          <a:p>
            <a:pPr marL="0" marR="0" indent="0" algn="r" rtl="1">
              <a:spcBef>
                <a:spcPts val="0"/>
              </a:spcBef>
              <a:spcAft>
                <a:spcPts val="0"/>
              </a:spcAft>
              <a:buNone/>
            </a:pPr>
            <a:r>
              <a:rPr lang="ar-LB" sz="6000" b="1" dirty="0">
                <a:effectLst/>
                <a:ea typeface="Calibri" panose="020F0502020204030204" pitchFamily="34" charset="0"/>
                <a:cs typeface="Traditional Arabic" panose="02020603050405020304" pitchFamily="18" charset="-78"/>
              </a:rPr>
              <a:t>36ﭐِصْرِفْهُمْ لِكَيْ يَمْضُوا إِلَى الضِّيَاعِ وَالْقُرَى حَوَالَيْنَا وَيَبْتَاعُوا لَهُمْ خُبْزاً لأَنْ لَيْسَ عِنْدَهُمْ مَا يَأْكُلُونَ». 37فَأَجَابَ: «أَعْطُوهُمْ أَنْتُمْ لِيَأْكُلُوا». فَقَالُوا لَهُ: «أَنَمْضِي وَنَبْتَاعُ خُبْزاً بِمِئَتَيْ دِينَارٍ وَنُعْطِيهُمْ لِيَأْكُلُوا؟»</a:t>
            </a:r>
            <a:endParaRPr lang="en-US" sz="60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803954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533400" y="651808"/>
            <a:ext cx="6415621" cy="1015663"/>
          </a:xfrm>
          <a:prstGeom prst="rect">
            <a:avLst/>
          </a:prstGeom>
          <a:noFill/>
        </p:spPr>
        <p:txBody>
          <a:bodyPr wrap="square" rtlCol="0">
            <a:spAutoFit/>
          </a:bodyPr>
          <a:lstStyle/>
          <a:p>
            <a:pPr algn="ctr" rtl="1"/>
            <a:r>
              <a:rPr lang="ar-LB" sz="6000" b="1" dirty="0">
                <a:effectLst/>
                <a:ea typeface="Calibri" panose="020F0502020204030204" pitchFamily="34" charset="0"/>
                <a:cs typeface="Traditional Arabic" panose="02020603050405020304" pitchFamily="18" charset="-78"/>
              </a:rPr>
              <a:t>مر 6: 30-44</a:t>
            </a:r>
            <a:endParaRPr lang="en-US" sz="60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52400" y="3135086"/>
            <a:ext cx="11914374" cy="3951514"/>
          </a:xfrm>
        </p:spPr>
        <p:txBody>
          <a:bodyPr>
            <a:noAutofit/>
          </a:bodyPr>
          <a:lstStyle/>
          <a:p>
            <a:pPr marL="0" marR="0" indent="0" algn="r" rtl="1">
              <a:spcBef>
                <a:spcPts val="0"/>
              </a:spcBef>
              <a:spcAft>
                <a:spcPts val="0"/>
              </a:spcAft>
              <a:buNone/>
            </a:pPr>
            <a:r>
              <a:rPr lang="ar-LB" sz="6000" b="1" dirty="0">
                <a:effectLst/>
                <a:ea typeface="Calibri" panose="020F0502020204030204" pitchFamily="34" charset="0"/>
                <a:cs typeface="Traditional Arabic" panose="02020603050405020304" pitchFamily="18" charset="-78"/>
              </a:rPr>
              <a:t>38فَقَالَ لَهُمْ: «كَمْ رَغِيفاً عِنْدَكُمْ؟ اذْهَبُوا وَانْظُرُوا». وَلَمَّا عَلِمُوا قَالُوا: «خَمْسَةٌ وَسَمَكَتَانِ». 39فَأَمَرَهُمْ أَنْ يَجْعَلُوا الْجَمِيعَ يَتَّكِئُونَ رِفَاقاً </a:t>
            </a:r>
            <a:r>
              <a:rPr lang="ar-LB" sz="6000" b="1" dirty="0" err="1">
                <a:effectLst/>
                <a:ea typeface="Calibri" panose="020F0502020204030204" pitchFamily="34" charset="0"/>
                <a:cs typeface="Traditional Arabic" panose="02020603050405020304" pitchFamily="18" charset="-78"/>
              </a:rPr>
              <a:t>رِفَاقاً</a:t>
            </a:r>
            <a:r>
              <a:rPr lang="ar-LB" sz="6000" b="1" dirty="0">
                <a:effectLst/>
                <a:ea typeface="Calibri" panose="020F0502020204030204" pitchFamily="34" charset="0"/>
                <a:cs typeface="Traditional Arabic" panose="02020603050405020304" pitchFamily="18" charset="-78"/>
              </a:rPr>
              <a:t> عَلَى الْعُشْبِ الأَخْضَرِ. </a:t>
            </a:r>
            <a:endParaRPr lang="en-US" sz="60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681059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533400" y="651808"/>
            <a:ext cx="6415621" cy="1015663"/>
          </a:xfrm>
          <a:prstGeom prst="rect">
            <a:avLst/>
          </a:prstGeom>
          <a:noFill/>
        </p:spPr>
        <p:txBody>
          <a:bodyPr wrap="square" rtlCol="0">
            <a:spAutoFit/>
          </a:bodyPr>
          <a:lstStyle/>
          <a:p>
            <a:pPr algn="ctr" rtl="1"/>
            <a:r>
              <a:rPr lang="ar-LB" sz="6000" b="1" dirty="0">
                <a:effectLst/>
                <a:ea typeface="Calibri" panose="020F0502020204030204" pitchFamily="34" charset="0"/>
                <a:cs typeface="Traditional Arabic" panose="02020603050405020304" pitchFamily="18" charset="-78"/>
              </a:rPr>
              <a:t>مر 6: 30-44</a:t>
            </a:r>
            <a:endParaRPr lang="en-US" sz="60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52400" y="3048000"/>
            <a:ext cx="11914374" cy="3951514"/>
          </a:xfrm>
        </p:spPr>
        <p:txBody>
          <a:bodyPr>
            <a:noAutofit/>
          </a:bodyPr>
          <a:lstStyle/>
          <a:p>
            <a:pPr marL="0" marR="0" indent="0" algn="r" rtl="1">
              <a:spcBef>
                <a:spcPts val="0"/>
              </a:spcBef>
              <a:spcAft>
                <a:spcPts val="0"/>
              </a:spcAft>
              <a:buNone/>
            </a:pPr>
            <a:r>
              <a:rPr lang="ar-LB" sz="6000" b="1" dirty="0">
                <a:effectLst/>
                <a:ea typeface="Calibri" panose="020F0502020204030204" pitchFamily="34" charset="0"/>
                <a:cs typeface="Traditional Arabic" panose="02020603050405020304" pitchFamily="18" charset="-78"/>
              </a:rPr>
              <a:t>40فَاتَّكَأُوا صُفُوفاً </a:t>
            </a:r>
            <a:r>
              <a:rPr lang="ar-LB" sz="6000" b="1" dirty="0" err="1">
                <a:effectLst/>
                <a:ea typeface="Calibri" panose="020F0502020204030204" pitchFamily="34" charset="0"/>
                <a:cs typeface="Traditional Arabic" panose="02020603050405020304" pitchFamily="18" charset="-78"/>
              </a:rPr>
              <a:t>صُفُوفاً</a:t>
            </a:r>
            <a:r>
              <a:rPr lang="ar-LB" sz="6000" b="1" dirty="0">
                <a:effectLst/>
                <a:ea typeface="Calibri" panose="020F0502020204030204" pitchFamily="34" charset="0"/>
                <a:cs typeface="Traditional Arabic" panose="02020603050405020304" pitchFamily="18" charset="-78"/>
              </a:rPr>
              <a:t>: مِئَةً </a:t>
            </a:r>
            <a:r>
              <a:rPr lang="ar-LB" sz="6000" b="1" dirty="0" err="1">
                <a:effectLst/>
                <a:ea typeface="Calibri" panose="020F0502020204030204" pitchFamily="34" charset="0"/>
                <a:cs typeface="Traditional Arabic" panose="02020603050405020304" pitchFamily="18" charset="-78"/>
              </a:rPr>
              <a:t>مِئَةً</a:t>
            </a:r>
            <a:r>
              <a:rPr lang="ar-LB" sz="6000" b="1" dirty="0">
                <a:effectLst/>
                <a:ea typeface="Calibri" panose="020F0502020204030204" pitchFamily="34" charset="0"/>
                <a:cs typeface="Traditional Arabic" panose="02020603050405020304" pitchFamily="18" charset="-78"/>
              </a:rPr>
              <a:t> وَخَمْسِينَ خَمْسِينَ. 41فَأَخَذَ الأَرْغِفَةَ الْخَمْسَةَ وَالسَّمَكَتَيْنِ وَرَفَعَ نَظَرَهُ نَحْوَ السَّمَاءِ وَبَارَكَ ثُمَّ كَسَّرَ الأَرْغِفَةَ وَأَعْطَى تَلاَمِيذَهُ لِيُقَدِّمُوا إِلَيْهِمْ وَقَسَّمَ السَّمَكَتَيْنِ لِلْجَمِيعِ</a:t>
            </a:r>
            <a:endParaRPr lang="en-US" sz="60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3795527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533400" y="651808"/>
            <a:ext cx="6415621" cy="1015663"/>
          </a:xfrm>
          <a:prstGeom prst="rect">
            <a:avLst/>
          </a:prstGeom>
          <a:noFill/>
        </p:spPr>
        <p:txBody>
          <a:bodyPr wrap="square" rtlCol="0">
            <a:spAutoFit/>
          </a:bodyPr>
          <a:lstStyle/>
          <a:p>
            <a:pPr algn="ctr" rtl="1"/>
            <a:r>
              <a:rPr lang="ar-LB" sz="6000" b="1" dirty="0">
                <a:effectLst/>
                <a:ea typeface="Calibri" panose="020F0502020204030204" pitchFamily="34" charset="0"/>
                <a:cs typeface="Traditional Arabic" panose="02020603050405020304" pitchFamily="18" charset="-78"/>
              </a:rPr>
              <a:t>مر 6: 30-44</a:t>
            </a:r>
            <a:endParaRPr lang="en-US" sz="60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52400" y="3135086"/>
            <a:ext cx="11914374" cy="3951514"/>
          </a:xfrm>
        </p:spPr>
        <p:txBody>
          <a:bodyPr>
            <a:noAutofit/>
          </a:bodyPr>
          <a:lstStyle/>
          <a:p>
            <a:pPr marL="0" marR="0" indent="0" algn="r" rtl="1">
              <a:spcBef>
                <a:spcPts val="0"/>
              </a:spcBef>
              <a:spcAft>
                <a:spcPts val="0"/>
              </a:spcAft>
              <a:buNone/>
            </a:pPr>
            <a:r>
              <a:rPr lang="ar-LB" sz="6000" b="1" dirty="0">
                <a:effectLst/>
                <a:ea typeface="Calibri" panose="020F0502020204030204" pitchFamily="34" charset="0"/>
                <a:cs typeface="Traditional Arabic" panose="02020603050405020304" pitchFamily="18" charset="-78"/>
              </a:rPr>
              <a:t>42فَأَكَلَ الْجَمِيعُ وَشَبِعُوا 43ثُمَّ رَفَعُوا مِنَ الْكِسَرِ اثْنَتَيْ عَشْرَةَ قُفَّةً </a:t>
            </a:r>
            <a:r>
              <a:rPr lang="ar-LB" sz="6000" b="1" dirty="0" err="1">
                <a:effectLst/>
                <a:ea typeface="Calibri" panose="020F0502020204030204" pitchFamily="34" charset="0"/>
                <a:cs typeface="Traditional Arabic" panose="02020603050405020304" pitchFamily="18" charset="-78"/>
              </a:rPr>
              <a:t>مَمْلُوَّةً</a:t>
            </a:r>
            <a:r>
              <a:rPr lang="ar-LB" sz="6000" b="1" dirty="0">
                <a:effectLst/>
                <a:ea typeface="Calibri" panose="020F0502020204030204" pitchFamily="34" charset="0"/>
                <a:cs typeface="Traditional Arabic" panose="02020603050405020304" pitchFamily="18" charset="-78"/>
              </a:rPr>
              <a:t> وَمِنَ السَّمَكِ. 44وَكَانَ الَّذِينَ أَكَلُوا مِنَ الأَرْغِفَةِ نَحْوَ خَمْسَةِ آلاَفِ رَجُلٍ.</a:t>
            </a:r>
            <a:endParaRPr lang="en-US" sz="60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7536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666906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3224</TotalTime>
  <Words>756</Words>
  <Application>Microsoft Office PowerPoint</Application>
  <PresentationFormat>Widescreen</PresentationFormat>
  <Paragraphs>133</Paragraphs>
  <Slides>29</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AM</dc:creator>
  <cp:lastModifiedBy>Raymond AM</cp:lastModifiedBy>
  <cp:revision>448</cp:revision>
  <dcterms:created xsi:type="dcterms:W3CDTF">2014-01-18T13:18:16Z</dcterms:created>
  <dcterms:modified xsi:type="dcterms:W3CDTF">2020-09-12T05:47:56Z</dcterms:modified>
</cp:coreProperties>
</file>