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
  </p:notesMasterIdLst>
  <p:sldIdLst>
    <p:sldId id="256" r:id="rId2"/>
    <p:sldId id="338" r:id="rId3"/>
    <p:sldId id="344" r:id="rId4"/>
    <p:sldId id="345" r:id="rId5"/>
    <p:sldId id="348" r:id="rId6"/>
    <p:sldId id="347" r:id="rId7"/>
    <p:sldId id="346" r:id="rId8"/>
    <p:sldId id="337" r:id="rId9"/>
    <p:sldId id="349" r:id="rId10"/>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59" d="100"/>
          <a:sy n="59" d="100"/>
        </p:scale>
        <p:origin x="1436" y="-28"/>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presProps" Target="pres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tableStyles" Target="tableStyles.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3FADC29-ADFF-4857-82C3-74B13E9BB903}" type="datetimeFigureOut">
              <a:rPr lang="en-US" smtClean="0"/>
              <a:t>7/3/2018</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F2F9B93-94F8-410B-94D6-96BC7EC9622C}" type="slidenum">
              <a:rPr lang="en-US" smtClean="0"/>
              <a:t>‹#›</a:t>
            </a:fld>
            <a:endParaRPr lang="en-US"/>
          </a:p>
        </p:txBody>
      </p:sp>
    </p:spTree>
    <p:extLst>
      <p:ext uri="{BB962C8B-B14F-4D97-AF65-F5344CB8AC3E}">
        <p14:creationId xmlns:p14="http://schemas.microsoft.com/office/powerpoint/2010/main" val="30183596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2F9B93-94F8-410B-94D6-96BC7EC9622C}" type="slidenum">
              <a:rPr lang="en-US" smtClean="0"/>
              <a:t>2</a:t>
            </a:fld>
            <a:endParaRPr lang="en-US"/>
          </a:p>
        </p:txBody>
      </p:sp>
    </p:spTree>
    <p:extLst>
      <p:ext uri="{BB962C8B-B14F-4D97-AF65-F5344CB8AC3E}">
        <p14:creationId xmlns:p14="http://schemas.microsoft.com/office/powerpoint/2010/main" val="6371488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2F9B93-94F8-410B-94D6-96BC7EC9622C}" type="slidenum">
              <a:rPr lang="en-US" smtClean="0"/>
              <a:t>3</a:t>
            </a:fld>
            <a:endParaRPr lang="en-US"/>
          </a:p>
        </p:txBody>
      </p:sp>
    </p:spTree>
    <p:extLst>
      <p:ext uri="{BB962C8B-B14F-4D97-AF65-F5344CB8AC3E}">
        <p14:creationId xmlns:p14="http://schemas.microsoft.com/office/powerpoint/2010/main" val="20817788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2F9B93-94F8-410B-94D6-96BC7EC9622C}" type="slidenum">
              <a:rPr lang="en-US" smtClean="0"/>
              <a:t>4</a:t>
            </a:fld>
            <a:endParaRPr lang="en-US"/>
          </a:p>
        </p:txBody>
      </p:sp>
    </p:spTree>
    <p:extLst>
      <p:ext uri="{BB962C8B-B14F-4D97-AF65-F5344CB8AC3E}">
        <p14:creationId xmlns:p14="http://schemas.microsoft.com/office/powerpoint/2010/main" val="17808416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2F9B93-94F8-410B-94D6-96BC7EC9622C}" type="slidenum">
              <a:rPr lang="en-US" smtClean="0"/>
              <a:t>5</a:t>
            </a:fld>
            <a:endParaRPr lang="en-US"/>
          </a:p>
        </p:txBody>
      </p:sp>
    </p:spTree>
    <p:extLst>
      <p:ext uri="{BB962C8B-B14F-4D97-AF65-F5344CB8AC3E}">
        <p14:creationId xmlns:p14="http://schemas.microsoft.com/office/powerpoint/2010/main" val="39993391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2F9B93-94F8-410B-94D6-96BC7EC9622C}" type="slidenum">
              <a:rPr lang="en-US" smtClean="0"/>
              <a:t>6</a:t>
            </a:fld>
            <a:endParaRPr lang="en-US"/>
          </a:p>
        </p:txBody>
      </p:sp>
    </p:spTree>
    <p:extLst>
      <p:ext uri="{BB962C8B-B14F-4D97-AF65-F5344CB8AC3E}">
        <p14:creationId xmlns:p14="http://schemas.microsoft.com/office/powerpoint/2010/main" val="2586433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F2F9B93-94F8-410B-94D6-96BC7EC9622C}" type="slidenum">
              <a:rPr lang="en-US" smtClean="0"/>
              <a:t>7</a:t>
            </a:fld>
            <a:endParaRPr lang="en-US"/>
          </a:p>
        </p:txBody>
      </p:sp>
    </p:spTree>
    <p:extLst>
      <p:ext uri="{BB962C8B-B14F-4D97-AF65-F5344CB8AC3E}">
        <p14:creationId xmlns:p14="http://schemas.microsoft.com/office/powerpoint/2010/main" val="26243646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9CBE0C7-85E4-46F3-AC87-7AB595D4AB82}" type="datetimeFigureOut">
              <a:rPr lang="en-US" smtClean="0"/>
              <a:t>7/3/2018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35115092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7/3/2018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701611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7/3/2018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5518430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7/3/2018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42429247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9CBE0C7-85E4-46F3-AC87-7AB595D4AB82}" type="datetimeFigureOut">
              <a:rPr lang="en-US" smtClean="0"/>
              <a:t>7/3/2018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7610177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9CBE0C7-85E4-46F3-AC87-7AB595D4AB82}" type="datetimeFigureOut">
              <a:rPr lang="en-US" smtClean="0"/>
              <a:t>7/3/2018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4550074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9CBE0C7-85E4-46F3-AC87-7AB595D4AB82}" type="datetimeFigureOut">
              <a:rPr lang="en-US" smtClean="0"/>
              <a:t>7/3/2018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42016559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9CBE0C7-85E4-46F3-AC87-7AB595D4AB82}" type="datetimeFigureOut">
              <a:rPr lang="en-US" smtClean="0"/>
              <a:t>7/3/2018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2261849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9CBE0C7-85E4-46F3-AC87-7AB595D4AB82}" type="datetimeFigureOut">
              <a:rPr lang="en-US" smtClean="0"/>
              <a:t>7/3/2018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2016578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9CBE0C7-85E4-46F3-AC87-7AB595D4AB82}" type="datetimeFigureOut">
              <a:rPr lang="en-US" smtClean="0"/>
              <a:t>7/3/2018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82972710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9CBE0C7-85E4-46F3-AC87-7AB595D4AB82}" type="datetimeFigureOut">
              <a:rPr lang="en-US" smtClean="0"/>
              <a:t>7/3/2018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1609664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9CBE0C7-85E4-46F3-AC87-7AB595D4AB82}" type="datetimeFigureOut">
              <a:rPr lang="en-US" smtClean="0"/>
              <a:t>7/3/2018</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FF83F5-8633-4A0A-8B48-1B25C9154E02}" type="slidenum">
              <a:rPr lang="en-US" smtClean="0"/>
              <a:t>‹#›</a:t>
            </a:fld>
            <a:endParaRPr lang="en-US"/>
          </a:p>
        </p:txBody>
      </p:sp>
    </p:spTree>
    <p:extLst>
      <p:ext uri="{BB962C8B-B14F-4D97-AF65-F5344CB8AC3E}">
        <p14:creationId xmlns:p14="http://schemas.microsoft.com/office/powerpoint/2010/main" val="156499268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1295175" y="305053"/>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228600" y="2209800"/>
            <a:ext cx="8229600" cy="1200329"/>
          </a:xfrm>
          <a:prstGeom prst="rect">
            <a:avLst/>
          </a:prstGeom>
          <a:noFill/>
        </p:spPr>
        <p:txBody>
          <a:bodyPr wrap="square" rtlCol="0">
            <a:spAutoFit/>
          </a:bodyPr>
          <a:lstStyle/>
          <a:p>
            <a:pPr algn="ctr" rtl="1"/>
            <a:r>
              <a:rPr lang="ar-LB" sz="7200" b="1" dirty="0">
                <a:solidFill>
                  <a:schemeClr val="tx2">
                    <a:lumMod val="75000"/>
                  </a:schemeClr>
                </a:solidFill>
                <a:latin typeface="Traditional Arabic" pitchFamily="18" charset="-78"/>
                <a:cs typeface="Traditional Arabic" pitchFamily="18" charset="-78"/>
              </a:rPr>
              <a:t>مكتسبات خلاص المسيح</a:t>
            </a:r>
          </a:p>
        </p:txBody>
      </p:sp>
    </p:spTree>
    <p:extLst>
      <p:ext uri="{BB962C8B-B14F-4D97-AF65-F5344CB8AC3E}">
        <p14:creationId xmlns:p14="http://schemas.microsoft.com/office/powerpoint/2010/main" val="30662784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5029200" y="0"/>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228600" y="2209800"/>
            <a:ext cx="8305800" cy="4708981"/>
          </a:xfrm>
          <a:prstGeom prst="rect">
            <a:avLst/>
          </a:prstGeom>
          <a:noFill/>
        </p:spPr>
        <p:txBody>
          <a:bodyPr wrap="square" rtlCol="0">
            <a:spAutoFit/>
          </a:bodyPr>
          <a:lstStyle/>
          <a:p>
            <a:pPr algn="r" rtl="1"/>
            <a:r>
              <a:rPr lang="ar-LB" sz="6000" b="1" dirty="0">
                <a:solidFill>
                  <a:schemeClr val="tx2">
                    <a:lumMod val="75000"/>
                  </a:schemeClr>
                </a:solidFill>
                <a:latin typeface="Traditional Arabic" pitchFamily="18" charset="-78"/>
                <a:cs typeface="Traditional Arabic" pitchFamily="18" charset="-78"/>
              </a:rPr>
              <a:t>1فَإِذْ قَدْ تَبَرَّرْنَا بِالإِيمَانِ لَنَا سَلاَمٌ مَعَ اللهِ بِرَبِّنَا يَسُوعَ الْمَسِيحِ، 2الَّذِي بِهِ أَيْضًا قَدْ صَارَ لَنَا الدُّخُولُ بِالإِيمَانِ، إِلَى هذِهِ النِّعْمَةِ الَّتِي نَحْنُ فِيهَا مُقِيمُونَ، وَنَفْتَخِرُ عَلَى رَجَاءِ مَجْدِ اللهِ.3وَلَيْسَ ذلِكَ فَقَطْ، </a:t>
            </a:r>
          </a:p>
        </p:txBody>
      </p:sp>
      <p:sp>
        <p:nvSpPr>
          <p:cNvPr id="407" name="TextBox 406">
            <a:extLst>
              <a:ext uri="{FF2B5EF4-FFF2-40B4-BE49-F238E27FC236}">
                <a16:creationId xmlns:a16="http://schemas.microsoft.com/office/drawing/2014/main" id="{42F81A0B-3952-4DCC-924E-9A686D2A38BA}"/>
              </a:ext>
            </a:extLst>
          </p:cNvPr>
          <p:cNvSpPr txBox="1"/>
          <p:nvPr/>
        </p:nvSpPr>
        <p:spPr>
          <a:xfrm>
            <a:off x="450480" y="516928"/>
            <a:ext cx="4646225" cy="830997"/>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رومية 5: 1-11</a:t>
            </a:r>
          </a:p>
        </p:txBody>
      </p:sp>
    </p:spTree>
    <p:extLst>
      <p:ext uri="{BB962C8B-B14F-4D97-AF65-F5344CB8AC3E}">
        <p14:creationId xmlns:p14="http://schemas.microsoft.com/office/powerpoint/2010/main" val="28766934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5029200" y="0"/>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228600" y="2209800"/>
            <a:ext cx="8305800" cy="4708981"/>
          </a:xfrm>
          <a:prstGeom prst="rect">
            <a:avLst/>
          </a:prstGeom>
          <a:noFill/>
        </p:spPr>
        <p:txBody>
          <a:bodyPr wrap="square" rtlCol="0">
            <a:spAutoFit/>
          </a:bodyPr>
          <a:lstStyle/>
          <a:p>
            <a:pPr algn="r" rtl="1"/>
            <a:r>
              <a:rPr lang="ar-LB" sz="6000" b="1" dirty="0">
                <a:solidFill>
                  <a:schemeClr val="tx2">
                    <a:lumMod val="75000"/>
                  </a:schemeClr>
                </a:solidFill>
                <a:latin typeface="Traditional Arabic" pitchFamily="18" charset="-78"/>
                <a:cs typeface="Traditional Arabic" pitchFamily="18" charset="-78"/>
              </a:rPr>
              <a:t>بَلْ نَفْتَخِرُ أَيْضًا فِي الضِّيقَاتِ، عَالِمِينَ أَنَّ الضِّيقَ يُنْشِئُ صَبْرًا، 4وَالصَّبْرُ تَزْكِيَةً، وَالتَّزْكِيَةُ رَجَاءً، 5وَالرَّجَاءُ لاَ يُخْزِي، لأَنَّ مَحَبَّةَ اللهِ قَدِ انْسَكَبَتْ فِي قُلُوبِنَا بِالرُّوحِ الْقُدُسِ الْمُعْطَى لَنَا.</a:t>
            </a:r>
          </a:p>
        </p:txBody>
      </p:sp>
      <p:sp>
        <p:nvSpPr>
          <p:cNvPr id="407" name="TextBox 406">
            <a:extLst>
              <a:ext uri="{FF2B5EF4-FFF2-40B4-BE49-F238E27FC236}">
                <a16:creationId xmlns:a16="http://schemas.microsoft.com/office/drawing/2014/main" id="{42F81A0B-3952-4DCC-924E-9A686D2A38BA}"/>
              </a:ext>
            </a:extLst>
          </p:cNvPr>
          <p:cNvSpPr txBox="1"/>
          <p:nvPr/>
        </p:nvSpPr>
        <p:spPr>
          <a:xfrm>
            <a:off x="450480" y="516928"/>
            <a:ext cx="4646225" cy="830997"/>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رومية 5: 1-11</a:t>
            </a:r>
          </a:p>
        </p:txBody>
      </p:sp>
    </p:spTree>
    <p:extLst>
      <p:ext uri="{BB962C8B-B14F-4D97-AF65-F5344CB8AC3E}">
        <p14:creationId xmlns:p14="http://schemas.microsoft.com/office/powerpoint/2010/main" val="53555832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5029200" y="0"/>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228600" y="2209800"/>
            <a:ext cx="8305800" cy="12095619"/>
          </a:xfrm>
          <a:prstGeom prst="rect">
            <a:avLst/>
          </a:prstGeom>
          <a:noFill/>
        </p:spPr>
        <p:txBody>
          <a:bodyPr wrap="square" rtlCol="0">
            <a:spAutoFit/>
          </a:bodyPr>
          <a:lstStyle/>
          <a:p>
            <a:pPr algn="r" rtl="1"/>
            <a:r>
              <a:rPr lang="ar-LB" sz="6000" b="1" dirty="0">
                <a:solidFill>
                  <a:schemeClr val="tx2">
                    <a:lumMod val="75000"/>
                  </a:schemeClr>
                </a:solidFill>
                <a:latin typeface="Traditional Arabic" pitchFamily="18" charset="-78"/>
                <a:cs typeface="Traditional Arabic" pitchFamily="18" charset="-78"/>
              </a:rPr>
              <a:t>6لأَنَّ الْمَسِيحَ، إِذْ كُنَّا بَعْدُ ضُعَفَاءَ، مَاتَ فِي الْوَقْتِ الْمُعَيَّنِ لأَجْلِ الْفُجَّارِ. 7فَإِنَّهُ بِالْجَهْدِ يَمُوتُ أَحَدٌ لأَجْلِ بَارّ. رُبَّمَا لأَجْلِ الصَّالِحِ يَجْسُرُ أَحَدٌ أَيْضًا أَنْ يَمُوتَ. 8وَلكِنَّ اللهَ بَيَّنَ مَحَبَّتَهُ لَنَا، لأَنَّهُ وَنَحْنُ بَعْدُ </a:t>
            </a:r>
            <a:r>
              <a:rPr lang="ar-LB" sz="6000" b="1" dirty="0" err="1">
                <a:solidFill>
                  <a:schemeClr val="tx2">
                    <a:lumMod val="75000"/>
                  </a:schemeClr>
                </a:solidFill>
                <a:latin typeface="Traditional Arabic" pitchFamily="18" charset="-78"/>
                <a:cs typeface="Traditional Arabic" pitchFamily="18" charset="-78"/>
              </a:rPr>
              <a:t>خُطَاةٌ</a:t>
            </a:r>
            <a:r>
              <a:rPr lang="ar-LB" sz="6000" b="1" dirty="0">
                <a:solidFill>
                  <a:schemeClr val="tx2">
                    <a:lumMod val="75000"/>
                  </a:schemeClr>
                </a:solidFill>
                <a:latin typeface="Traditional Arabic" pitchFamily="18" charset="-78"/>
                <a:cs typeface="Traditional Arabic" pitchFamily="18" charset="-78"/>
              </a:rPr>
              <a:t> مَاتَ الْمَسِيحُ لأَجْلِنَا. 9فَبِالأَوْلَى كَثِيرًا وَنَحْنُ </a:t>
            </a:r>
            <a:r>
              <a:rPr lang="ar-LB" sz="6000" b="1" dirty="0" err="1">
                <a:solidFill>
                  <a:schemeClr val="tx2">
                    <a:lumMod val="75000"/>
                  </a:schemeClr>
                </a:solidFill>
                <a:latin typeface="Traditional Arabic" pitchFamily="18" charset="-78"/>
                <a:cs typeface="Traditional Arabic" pitchFamily="18" charset="-78"/>
              </a:rPr>
              <a:t>مُتَبَرِّرُونَ</a:t>
            </a:r>
            <a:r>
              <a:rPr lang="ar-LB" sz="6000" b="1" dirty="0">
                <a:solidFill>
                  <a:schemeClr val="tx2">
                    <a:lumMod val="75000"/>
                  </a:schemeClr>
                </a:solidFill>
                <a:latin typeface="Traditional Arabic" pitchFamily="18" charset="-78"/>
                <a:cs typeface="Traditional Arabic" pitchFamily="18" charset="-78"/>
              </a:rPr>
              <a:t> الآنَ بِدَمِهِ نَخْلُصُ بِهِ مِنَ الْغَضَبِ! 10لأَنَّهُ إِنْ كُنَّا وَنَحْنُ أَعْدَاءٌ قَدْ صُولِحْنَا مَعَ اللهِ بِمَوْتِ ابْنِهِ، فَبِالأَوْلَى كَثِيرًا وَنَحْنُ مُصَالَحُونَ نَخْلُصُ بِحَيَاتِهِ! 11وَلَيْسَ ذلِكَ فَقَطْ، بَلْ نَفْتَخِرُ أَيْضًا بِاللهِ، بِرَبِّنَا يَسُوعَ الْمَسِيحِ، الَّذِي نِلْنَا بِهِ الآنَ الْمُصَالَحَةَ.</a:t>
            </a:r>
          </a:p>
        </p:txBody>
      </p:sp>
      <p:sp>
        <p:nvSpPr>
          <p:cNvPr id="407" name="TextBox 406">
            <a:extLst>
              <a:ext uri="{FF2B5EF4-FFF2-40B4-BE49-F238E27FC236}">
                <a16:creationId xmlns:a16="http://schemas.microsoft.com/office/drawing/2014/main" id="{42F81A0B-3952-4DCC-924E-9A686D2A38BA}"/>
              </a:ext>
            </a:extLst>
          </p:cNvPr>
          <p:cNvSpPr txBox="1"/>
          <p:nvPr/>
        </p:nvSpPr>
        <p:spPr>
          <a:xfrm>
            <a:off x="450480" y="516928"/>
            <a:ext cx="4646225" cy="830997"/>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رومية 5: 1-11</a:t>
            </a:r>
          </a:p>
        </p:txBody>
      </p:sp>
    </p:spTree>
    <p:extLst>
      <p:ext uri="{BB962C8B-B14F-4D97-AF65-F5344CB8AC3E}">
        <p14:creationId xmlns:p14="http://schemas.microsoft.com/office/powerpoint/2010/main" val="308857004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5029200" y="0"/>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228600" y="2209800"/>
            <a:ext cx="8305800" cy="4708981"/>
          </a:xfrm>
          <a:prstGeom prst="rect">
            <a:avLst/>
          </a:prstGeom>
          <a:noFill/>
        </p:spPr>
        <p:txBody>
          <a:bodyPr wrap="square" rtlCol="0">
            <a:spAutoFit/>
          </a:bodyPr>
          <a:lstStyle/>
          <a:p>
            <a:pPr algn="r" rtl="1"/>
            <a:r>
              <a:rPr lang="ar-LB" sz="6000" b="1" dirty="0">
                <a:solidFill>
                  <a:schemeClr val="tx2">
                    <a:lumMod val="75000"/>
                  </a:schemeClr>
                </a:solidFill>
                <a:latin typeface="Traditional Arabic" pitchFamily="18" charset="-78"/>
                <a:cs typeface="Traditional Arabic" pitchFamily="18" charset="-78"/>
              </a:rPr>
              <a:t>6لأَنَّ الْمَسِيحَ، إِذْ كُنَّا بَعْدُ ضُعَفَاءَ، مَاتَ فِي الْوَقْتِ الْمُعَيَّنِ لأَجْلِ الْفُجَّارِ. 7فَإِنَّهُ بِالْجَهْدِ يَمُوتُ أَحَدٌ لأَجْلِ بَارّ. رُبَّمَا لأَجْلِ الصَّالِحِ يَجْسُرُ أَحَدٌ أَيْضًا أَنْ يَمُوتَ. 8وَلكِنَّ اللهَ بَيَّنَ مَحَبَّتَهُ لَنَا، لأَنَّهُ وَنَحْنُ بَعْدُ</a:t>
            </a:r>
          </a:p>
        </p:txBody>
      </p:sp>
      <p:sp>
        <p:nvSpPr>
          <p:cNvPr id="407" name="TextBox 406">
            <a:extLst>
              <a:ext uri="{FF2B5EF4-FFF2-40B4-BE49-F238E27FC236}">
                <a16:creationId xmlns:a16="http://schemas.microsoft.com/office/drawing/2014/main" id="{42F81A0B-3952-4DCC-924E-9A686D2A38BA}"/>
              </a:ext>
            </a:extLst>
          </p:cNvPr>
          <p:cNvSpPr txBox="1"/>
          <p:nvPr/>
        </p:nvSpPr>
        <p:spPr>
          <a:xfrm>
            <a:off x="450480" y="516928"/>
            <a:ext cx="4646225" cy="830997"/>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رومية 5: 1-11</a:t>
            </a:r>
          </a:p>
        </p:txBody>
      </p:sp>
    </p:spTree>
    <p:extLst>
      <p:ext uri="{BB962C8B-B14F-4D97-AF65-F5344CB8AC3E}">
        <p14:creationId xmlns:p14="http://schemas.microsoft.com/office/powerpoint/2010/main" val="10033524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5029200" y="0"/>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228600" y="2209800"/>
            <a:ext cx="8305800" cy="4708981"/>
          </a:xfrm>
          <a:prstGeom prst="rect">
            <a:avLst/>
          </a:prstGeom>
          <a:noFill/>
        </p:spPr>
        <p:txBody>
          <a:bodyPr wrap="square" rtlCol="0">
            <a:spAutoFit/>
          </a:bodyPr>
          <a:lstStyle/>
          <a:p>
            <a:pPr algn="r" rtl="1"/>
            <a:r>
              <a:rPr lang="ar-LB" sz="6000" b="1" dirty="0" err="1">
                <a:solidFill>
                  <a:schemeClr val="tx2">
                    <a:lumMod val="75000"/>
                  </a:schemeClr>
                </a:solidFill>
                <a:latin typeface="Traditional Arabic" pitchFamily="18" charset="-78"/>
                <a:cs typeface="Traditional Arabic" pitchFamily="18" charset="-78"/>
              </a:rPr>
              <a:t>خُطَاةٌ</a:t>
            </a:r>
            <a:r>
              <a:rPr lang="ar-LB" sz="6000" b="1" dirty="0">
                <a:solidFill>
                  <a:schemeClr val="tx2">
                    <a:lumMod val="75000"/>
                  </a:schemeClr>
                </a:solidFill>
                <a:latin typeface="Traditional Arabic" pitchFamily="18" charset="-78"/>
                <a:cs typeface="Traditional Arabic" pitchFamily="18" charset="-78"/>
              </a:rPr>
              <a:t> مَاتَ الْمَسِيحُ لأَجْلِنَا. 9فَبِالأَوْلَى كَثِيرًا وَنَحْنُ </a:t>
            </a:r>
            <a:r>
              <a:rPr lang="ar-LB" sz="6000" b="1" dirty="0" err="1">
                <a:solidFill>
                  <a:schemeClr val="tx2">
                    <a:lumMod val="75000"/>
                  </a:schemeClr>
                </a:solidFill>
                <a:latin typeface="Traditional Arabic" pitchFamily="18" charset="-78"/>
                <a:cs typeface="Traditional Arabic" pitchFamily="18" charset="-78"/>
              </a:rPr>
              <a:t>مُتَبَرِّرُونَ</a:t>
            </a:r>
            <a:r>
              <a:rPr lang="ar-LB" sz="6000" b="1" dirty="0">
                <a:solidFill>
                  <a:schemeClr val="tx2">
                    <a:lumMod val="75000"/>
                  </a:schemeClr>
                </a:solidFill>
                <a:latin typeface="Traditional Arabic" pitchFamily="18" charset="-78"/>
                <a:cs typeface="Traditional Arabic" pitchFamily="18" charset="-78"/>
              </a:rPr>
              <a:t> الآنَ بِدَمِهِ نَخْلُصُ بِهِ مِنَ الْغَضَبِ! 10لأَنَّهُ إِنْ كُنَّا وَنَحْنُ أَعْدَاءٌ قَدْ صُولِحْنَا مَعَ اللهِ بِمَوْتِ ابْنِهِ، فَبِالأَوْلَى كَثِيرًا وَنَحْنُ مُصَالَحُونَ نَخْلُصُ بِحَيَاتِهِ! </a:t>
            </a:r>
          </a:p>
        </p:txBody>
      </p:sp>
      <p:sp>
        <p:nvSpPr>
          <p:cNvPr id="407" name="TextBox 406">
            <a:extLst>
              <a:ext uri="{FF2B5EF4-FFF2-40B4-BE49-F238E27FC236}">
                <a16:creationId xmlns:a16="http://schemas.microsoft.com/office/drawing/2014/main" id="{42F81A0B-3952-4DCC-924E-9A686D2A38BA}"/>
              </a:ext>
            </a:extLst>
          </p:cNvPr>
          <p:cNvSpPr txBox="1"/>
          <p:nvPr/>
        </p:nvSpPr>
        <p:spPr>
          <a:xfrm>
            <a:off x="450480" y="516928"/>
            <a:ext cx="4646225" cy="830997"/>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رومية 5: 1-11</a:t>
            </a:r>
          </a:p>
        </p:txBody>
      </p:sp>
    </p:spTree>
    <p:extLst>
      <p:ext uri="{BB962C8B-B14F-4D97-AF65-F5344CB8AC3E}">
        <p14:creationId xmlns:p14="http://schemas.microsoft.com/office/powerpoint/2010/main" val="347425295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5029200" y="0"/>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228600" y="2209800"/>
            <a:ext cx="8305800" cy="2862322"/>
          </a:xfrm>
          <a:prstGeom prst="rect">
            <a:avLst/>
          </a:prstGeom>
          <a:noFill/>
        </p:spPr>
        <p:txBody>
          <a:bodyPr wrap="square" rtlCol="0">
            <a:spAutoFit/>
          </a:bodyPr>
          <a:lstStyle/>
          <a:p>
            <a:pPr algn="r" rtl="1"/>
            <a:r>
              <a:rPr lang="ar-LB" sz="6000" b="1" dirty="0">
                <a:solidFill>
                  <a:schemeClr val="tx2">
                    <a:lumMod val="75000"/>
                  </a:schemeClr>
                </a:solidFill>
                <a:latin typeface="Traditional Arabic" pitchFamily="18" charset="-78"/>
                <a:cs typeface="Traditional Arabic" pitchFamily="18" charset="-78"/>
              </a:rPr>
              <a:t>11وَلَيْسَ ذلِكَ فَقَطْ، بَلْ نَفْتَخِرُ أَيْضًا بِاللهِ، بِرَبِّنَا يَسُوعَ الْمَسِيحِ، الَّذِي نِلْنَا بِهِ الآنَ الْمُصَالَحَةَ.</a:t>
            </a:r>
          </a:p>
        </p:txBody>
      </p:sp>
      <p:sp>
        <p:nvSpPr>
          <p:cNvPr id="407" name="TextBox 406">
            <a:extLst>
              <a:ext uri="{FF2B5EF4-FFF2-40B4-BE49-F238E27FC236}">
                <a16:creationId xmlns:a16="http://schemas.microsoft.com/office/drawing/2014/main" id="{42F81A0B-3952-4DCC-924E-9A686D2A38BA}"/>
              </a:ext>
            </a:extLst>
          </p:cNvPr>
          <p:cNvSpPr txBox="1"/>
          <p:nvPr/>
        </p:nvSpPr>
        <p:spPr>
          <a:xfrm>
            <a:off x="450480" y="516928"/>
            <a:ext cx="4646225" cy="830997"/>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رومية 5: 1-11</a:t>
            </a:r>
          </a:p>
        </p:txBody>
      </p:sp>
    </p:spTree>
    <p:extLst>
      <p:ext uri="{BB962C8B-B14F-4D97-AF65-F5344CB8AC3E}">
        <p14:creationId xmlns:p14="http://schemas.microsoft.com/office/powerpoint/2010/main" val="24332198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5029200" y="0"/>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228600" y="2209800"/>
            <a:ext cx="8458200" cy="4524315"/>
          </a:xfrm>
          <a:prstGeom prst="rect">
            <a:avLst/>
          </a:prstGeom>
          <a:noFill/>
        </p:spPr>
        <p:txBody>
          <a:bodyPr wrap="square" rtlCol="0">
            <a:spAutoFit/>
          </a:bodyPr>
          <a:lstStyle/>
          <a:p>
            <a:pPr algn="r" rtl="1"/>
            <a:r>
              <a:rPr lang="ar-LB" sz="7200" b="1" dirty="0">
                <a:solidFill>
                  <a:schemeClr val="tx2">
                    <a:lumMod val="75000"/>
                  </a:schemeClr>
                </a:solidFill>
                <a:latin typeface="Traditional Arabic" pitchFamily="18" charset="-78"/>
                <a:cs typeface="Traditional Arabic" pitchFamily="18" charset="-78"/>
              </a:rPr>
              <a:t>1. التبرير التام بالإيمان</a:t>
            </a:r>
          </a:p>
          <a:p>
            <a:pPr algn="r" rtl="1"/>
            <a:r>
              <a:rPr lang="ar-LB" sz="7200" b="1" dirty="0">
                <a:solidFill>
                  <a:schemeClr val="tx2">
                    <a:lumMod val="75000"/>
                  </a:schemeClr>
                </a:solidFill>
                <a:latin typeface="Traditional Arabic" pitchFamily="18" charset="-78"/>
                <a:cs typeface="Traditional Arabic" pitchFamily="18" charset="-78"/>
              </a:rPr>
              <a:t>2. السلام الحقيقي مع الله</a:t>
            </a:r>
          </a:p>
          <a:p>
            <a:pPr algn="r" rtl="1"/>
            <a:r>
              <a:rPr lang="ar-LB" sz="7200" b="1" dirty="0">
                <a:solidFill>
                  <a:schemeClr val="tx2">
                    <a:lumMod val="75000"/>
                  </a:schemeClr>
                </a:solidFill>
                <a:latin typeface="Traditional Arabic" pitchFamily="18" charset="-78"/>
                <a:cs typeface="Traditional Arabic" pitchFamily="18" charset="-78"/>
              </a:rPr>
              <a:t>3. الدخول إلى النعمة الدائمة</a:t>
            </a:r>
          </a:p>
          <a:p>
            <a:pPr algn="r" rtl="1"/>
            <a:r>
              <a:rPr lang="ar-LB" sz="7200" b="1" dirty="0">
                <a:solidFill>
                  <a:schemeClr val="tx2">
                    <a:lumMod val="75000"/>
                  </a:schemeClr>
                </a:solidFill>
                <a:latin typeface="Traditional Arabic" pitchFamily="18" charset="-78"/>
                <a:cs typeface="Traditional Arabic" pitchFamily="18" charset="-78"/>
              </a:rPr>
              <a:t>4. رجاء الحياة الأبديّة</a:t>
            </a:r>
          </a:p>
        </p:txBody>
      </p:sp>
      <p:sp>
        <p:nvSpPr>
          <p:cNvPr id="407" name="TextBox 406">
            <a:extLst>
              <a:ext uri="{FF2B5EF4-FFF2-40B4-BE49-F238E27FC236}">
                <a16:creationId xmlns:a16="http://schemas.microsoft.com/office/drawing/2014/main" id="{42F81A0B-3952-4DCC-924E-9A686D2A38BA}"/>
              </a:ext>
            </a:extLst>
          </p:cNvPr>
          <p:cNvSpPr txBox="1"/>
          <p:nvPr/>
        </p:nvSpPr>
        <p:spPr>
          <a:xfrm>
            <a:off x="450480" y="516928"/>
            <a:ext cx="4646225" cy="830997"/>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مكتسبات خلاص المسيح</a:t>
            </a:r>
          </a:p>
        </p:txBody>
      </p:sp>
    </p:spTree>
    <p:extLst>
      <p:ext uri="{BB962C8B-B14F-4D97-AF65-F5344CB8AC3E}">
        <p14:creationId xmlns:p14="http://schemas.microsoft.com/office/powerpoint/2010/main" val="2362317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6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6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6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6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5029200" y="0"/>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228600" y="2209800"/>
            <a:ext cx="8458200" cy="3416320"/>
          </a:xfrm>
          <a:prstGeom prst="rect">
            <a:avLst/>
          </a:prstGeom>
          <a:noFill/>
        </p:spPr>
        <p:txBody>
          <a:bodyPr wrap="square" rtlCol="0">
            <a:spAutoFit/>
          </a:bodyPr>
          <a:lstStyle/>
          <a:p>
            <a:pPr algn="r" rtl="1"/>
            <a:r>
              <a:rPr lang="ar-LB" sz="7200" b="1" dirty="0">
                <a:solidFill>
                  <a:schemeClr val="tx2">
                    <a:lumMod val="75000"/>
                  </a:schemeClr>
                </a:solidFill>
                <a:latin typeface="Traditional Arabic" pitchFamily="18" charset="-78"/>
                <a:cs typeface="Traditional Arabic" pitchFamily="18" charset="-78"/>
              </a:rPr>
              <a:t>5. قوّة لحياة النصرة اليوميّة</a:t>
            </a:r>
          </a:p>
          <a:p>
            <a:pPr algn="r" rtl="1"/>
            <a:r>
              <a:rPr lang="ar-LB" sz="7200" b="1" dirty="0">
                <a:solidFill>
                  <a:schemeClr val="tx2">
                    <a:lumMod val="75000"/>
                  </a:schemeClr>
                </a:solidFill>
                <a:latin typeface="Traditional Arabic" pitchFamily="18" charset="-78"/>
                <a:cs typeface="Traditional Arabic" pitchFamily="18" charset="-78"/>
              </a:rPr>
              <a:t>6. حضور الروح القدس الدائم</a:t>
            </a:r>
          </a:p>
          <a:p>
            <a:pPr algn="r" rtl="1"/>
            <a:r>
              <a:rPr lang="ar-LB" sz="7200" b="1" dirty="0">
                <a:solidFill>
                  <a:schemeClr val="tx2">
                    <a:lumMod val="75000"/>
                  </a:schemeClr>
                </a:solidFill>
                <a:latin typeface="Traditional Arabic" pitchFamily="18" charset="-78"/>
                <a:cs typeface="Traditional Arabic" pitchFamily="18" charset="-78"/>
              </a:rPr>
              <a:t>7. تأكيد </a:t>
            </a:r>
            <a:r>
              <a:rPr lang="ar-LB" sz="7200" b="1">
                <a:solidFill>
                  <a:schemeClr val="tx2">
                    <a:lumMod val="75000"/>
                  </a:schemeClr>
                </a:solidFill>
                <a:latin typeface="Traditional Arabic" pitchFamily="18" charset="-78"/>
                <a:cs typeface="Traditional Arabic" pitchFamily="18" charset="-78"/>
              </a:rPr>
              <a:t>الخلاص الأبدي</a:t>
            </a:r>
            <a:endParaRPr lang="ar-LB" sz="7200" b="1" dirty="0">
              <a:solidFill>
                <a:schemeClr val="tx2">
                  <a:lumMod val="75000"/>
                </a:schemeClr>
              </a:solidFill>
              <a:latin typeface="Traditional Arabic" pitchFamily="18" charset="-78"/>
              <a:cs typeface="Traditional Arabic" pitchFamily="18" charset="-78"/>
            </a:endParaRPr>
          </a:p>
        </p:txBody>
      </p:sp>
      <p:sp>
        <p:nvSpPr>
          <p:cNvPr id="407" name="TextBox 406">
            <a:extLst>
              <a:ext uri="{FF2B5EF4-FFF2-40B4-BE49-F238E27FC236}">
                <a16:creationId xmlns:a16="http://schemas.microsoft.com/office/drawing/2014/main" id="{42F81A0B-3952-4DCC-924E-9A686D2A38BA}"/>
              </a:ext>
            </a:extLst>
          </p:cNvPr>
          <p:cNvSpPr txBox="1"/>
          <p:nvPr/>
        </p:nvSpPr>
        <p:spPr>
          <a:xfrm>
            <a:off x="450480" y="516928"/>
            <a:ext cx="4646225" cy="830997"/>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مكتسبات خلاص المسيح</a:t>
            </a:r>
          </a:p>
        </p:txBody>
      </p:sp>
    </p:spTree>
    <p:extLst>
      <p:ext uri="{BB962C8B-B14F-4D97-AF65-F5344CB8AC3E}">
        <p14:creationId xmlns:p14="http://schemas.microsoft.com/office/powerpoint/2010/main" val="3918325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6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6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6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1085</TotalTime>
  <Words>357</Words>
  <Application>Microsoft Office PowerPoint</Application>
  <PresentationFormat>On-screen Show (4:3)</PresentationFormat>
  <Paragraphs>46</Paragraphs>
  <Slides>9</Slides>
  <Notes>6</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9</vt:i4>
      </vt:variant>
    </vt:vector>
  </HeadingPairs>
  <TitlesOfParts>
    <vt:vector size="13" baseType="lpstr">
      <vt:lpstr>Arial</vt:lpstr>
      <vt:lpstr>Calibri</vt:lpstr>
      <vt:lpstr>Traditional Arabic</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Raymond AM</dc:creator>
  <cp:lastModifiedBy>Raymond AM</cp:lastModifiedBy>
  <cp:revision>113</cp:revision>
  <dcterms:created xsi:type="dcterms:W3CDTF">2014-01-18T13:18:16Z</dcterms:created>
  <dcterms:modified xsi:type="dcterms:W3CDTF">2018-07-03T07:57:08Z</dcterms:modified>
</cp:coreProperties>
</file>