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4" r:id="rId3"/>
    <p:sldId id="290" r:id="rId4"/>
    <p:sldId id="28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3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ADC29-ADFF-4857-82C3-74B13E9BB903}" type="datetimeFigureOut">
              <a:rPr lang="en-US" smtClean="0"/>
              <a:t>9/24/2017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F9B93-94F8-410B-94D6-96BC7EC9622C}" type="slidenum">
              <a:rPr lang="en-US" smtClean="0"/>
              <a:t>‹#›</a:t>
            </a:fld>
            <a:endParaRPr lang="en-US"/>
          </a:p>
        </p:txBody>
      </p:sp>
    </p:spTree>
    <p:extLst>
      <p:ext uri="{BB962C8B-B14F-4D97-AF65-F5344CB8AC3E}">
        <p14:creationId xmlns:p14="http://schemas.microsoft.com/office/powerpoint/2010/main" val="301835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CBE0C7-85E4-46F3-AC87-7AB595D4AB82}"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351150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E0C7-85E4-46F3-AC87-7AB595D4AB82}"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7016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E0C7-85E4-46F3-AC87-7AB595D4AB82}"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155184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E0C7-85E4-46F3-AC87-7AB595D4AB82}"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424292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CBE0C7-85E4-46F3-AC87-7AB595D4AB82}"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176101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CBE0C7-85E4-46F3-AC87-7AB595D4AB82}"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14550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CBE0C7-85E4-46F3-AC87-7AB595D4AB82}" type="datetimeFigureOut">
              <a:rPr lang="en-US" smtClean="0"/>
              <a:t>9/24/2017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420165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CBE0C7-85E4-46F3-AC87-7AB595D4AB82}" type="datetimeFigureOut">
              <a:rPr lang="en-US" smtClean="0"/>
              <a:t>9/24/2017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222618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BE0C7-85E4-46F3-AC87-7AB595D4AB82}" type="datetimeFigureOut">
              <a:rPr lang="en-US" smtClean="0"/>
              <a:t>9/24/2017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220165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CBE0C7-85E4-46F3-AC87-7AB595D4AB82}"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282972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CBE0C7-85E4-46F3-AC87-7AB595D4AB82}"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116096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BE0C7-85E4-46F3-AC87-7AB595D4AB82}" type="datetimeFigureOut">
              <a:rPr lang="en-US" smtClean="0"/>
              <a:t>9/24/2017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F83F5-8633-4A0A-8B48-1B25C9154E02}" type="slidenum">
              <a:rPr lang="en-US" smtClean="0"/>
              <a:t>‹#›</a:t>
            </a:fld>
            <a:endParaRPr lang="en-US"/>
          </a:p>
        </p:txBody>
      </p:sp>
    </p:spTree>
    <p:extLst>
      <p:ext uri="{BB962C8B-B14F-4D97-AF65-F5344CB8AC3E}">
        <p14:creationId xmlns:p14="http://schemas.microsoft.com/office/powerpoint/2010/main" val="1564992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27" y="-1447800"/>
            <a:ext cx="9385991" cy="853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1295175" y="305053"/>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369" name="TextBox 1368"/>
          <p:cNvSpPr txBox="1"/>
          <p:nvPr/>
        </p:nvSpPr>
        <p:spPr>
          <a:xfrm>
            <a:off x="457200" y="2609671"/>
            <a:ext cx="8229600" cy="1569660"/>
          </a:xfrm>
          <a:prstGeom prst="rect">
            <a:avLst/>
          </a:prstGeom>
          <a:noFill/>
        </p:spPr>
        <p:txBody>
          <a:bodyPr wrap="square" rtlCol="0">
            <a:spAutoFit/>
          </a:bodyPr>
          <a:lstStyle/>
          <a:p>
            <a:pPr algn="ctr" rtl="1"/>
            <a:r>
              <a:rPr lang="ar-LB" sz="9600" b="1" dirty="0">
                <a:solidFill>
                  <a:schemeClr val="tx2">
                    <a:lumMod val="75000"/>
                  </a:schemeClr>
                </a:solidFill>
                <a:latin typeface="Traditional Arabic" pitchFamily="18" charset="-78"/>
                <a:cs typeface="Traditional Arabic" pitchFamily="18" charset="-78"/>
              </a:rPr>
              <a:t>مقومات </a:t>
            </a:r>
            <a:r>
              <a:rPr lang="ar-LB" sz="9600" b="1">
                <a:solidFill>
                  <a:schemeClr val="tx2">
                    <a:lumMod val="75000"/>
                  </a:schemeClr>
                </a:solidFill>
                <a:latin typeface="Traditional Arabic" pitchFamily="18" charset="-78"/>
                <a:cs typeface="Traditional Arabic" pitchFamily="18" charset="-78"/>
              </a:rPr>
              <a:t>التوبة الناهضة</a:t>
            </a:r>
            <a:endParaRPr lang="en-US" sz="9600" b="1" dirty="0">
              <a:solidFill>
                <a:schemeClr val="tx2">
                  <a:lumMod val="75000"/>
                </a:schemeClr>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306627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2" y="-1520634"/>
            <a:ext cx="9385991" cy="853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7659977" y="391547"/>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p:nvSpPr>
        <p:spPr>
          <a:xfrm>
            <a:off x="64563" y="1828800"/>
            <a:ext cx="8610600" cy="5078313"/>
          </a:xfrm>
          <a:prstGeom prst="rect">
            <a:avLst/>
          </a:prstGeom>
          <a:noFill/>
        </p:spPr>
        <p:txBody>
          <a:bodyPr wrap="square" rtlCol="0">
            <a:spAutoFit/>
          </a:bodyPr>
          <a:lstStyle/>
          <a:p>
            <a:pPr algn="ctr" rtl="1"/>
            <a:r>
              <a:rPr lang="ar-LB" sz="5400" b="1" dirty="0">
                <a:latin typeface="Traditional Arabic" pitchFamily="18" charset="-78"/>
                <a:cs typeface="Traditional Arabic" pitchFamily="18" charset="-78"/>
              </a:rPr>
              <a:t>1فَلَمَّا صَلَّى عَزْرَا وَاعْتَرَفَ وَهُوَ بَاكٍ وَسَاقِطٌ أَمَامَ بَيْتِ اللهِ، اجْتَمَعَ إِلَيْهِ مِنْ إِسْرَائِيلَ جَمَاعَةٌ كَثِيرَةٌ جِدًّا مِنَ الرِّجَالِ وَالنِّسَاءِ وَالأَوْلاَدِ، لأَنَّ الشَّعْبَ بَكَى بُكَاءً عَظِيمًا.</a:t>
            </a:r>
          </a:p>
          <a:p>
            <a:pPr algn="ctr" rtl="1"/>
            <a:r>
              <a:rPr lang="ar-LB" sz="5400" b="1" dirty="0">
                <a:latin typeface="Traditional Arabic" pitchFamily="18" charset="-78"/>
                <a:cs typeface="Traditional Arabic" pitchFamily="18" charset="-78"/>
              </a:rPr>
              <a:t>2وَأَجَابَ </a:t>
            </a:r>
            <a:r>
              <a:rPr lang="ar-LB" sz="5400" b="1" dirty="0" err="1">
                <a:latin typeface="Traditional Arabic" pitchFamily="18" charset="-78"/>
                <a:cs typeface="Traditional Arabic" pitchFamily="18" charset="-78"/>
              </a:rPr>
              <a:t>شَكَنْيَا</a:t>
            </a:r>
            <a:r>
              <a:rPr lang="ar-LB" sz="5400" b="1" dirty="0">
                <a:latin typeface="Traditional Arabic" pitchFamily="18" charset="-78"/>
                <a:cs typeface="Traditional Arabic" pitchFamily="18" charset="-78"/>
              </a:rPr>
              <a:t> بْنُ </a:t>
            </a:r>
            <a:r>
              <a:rPr lang="ar-LB" sz="5400" b="1" dirty="0" err="1">
                <a:latin typeface="Traditional Arabic" pitchFamily="18" charset="-78"/>
                <a:cs typeface="Traditional Arabic" pitchFamily="18" charset="-78"/>
              </a:rPr>
              <a:t>يَحِيئِيلَ</a:t>
            </a:r>
            <a:r>
              <a:rPr lang="ar-LB" sz="5400" b="1" dirty="0">
                <a:latin typeface="Traditional Arabic" pitchFamily="18" charset="-78"/>
                <a:cs typeface="Traditional Arabic" pitchFamily="18" charset="-78"/>
              </a:rPr>
              <a:t> مِنْ بَنِي عِيلاَمَ وَقَالَ لِعَزْرَا: «إِنَّنَا قَدْ خُنَّا إِلهَنَا وَاتَّخَذْنَا نِسَاءً غَرِيبَةً مِنْ</a:t>
            </a:r>
          </a:p>
        </p:txBody>
      </p:sp>
      <p:sp>
        <p:nvSpPr>
          <p:cNvPr id="408" name="TextBox 407"/>
          <p:cNvSpPr txBox="1"/>
          <p:nvPr/>
        </p:nvSpPr>
        <p:spPr>
          <a:xfrm>
            <a:off x="76200" y="448270"/>
            <a:ext cx="5047398" cy="923330"/>
          </a:xfrm>
          <a:prstGeom prst="rect">
            <a:avLst/>
          </a:prstGeom>
          <a:noFill/>
        </p:spPr>
        <p:txBody>
          <a:bodyPr wrap="square" rtlCol="0">
            <a:spAutoFit/>
          </a:bodyPr>
          <a:lstStyle/>
          <a:p>
            <a:pPr algn="ctr" rtl="1"/>
            <a:r>
              <a:rPr lang="ar-LB" sz="5400" b="1" dirty="0">
                <a:solidFill>
                  <a:schemeClr val="tx2">
                    <a:lumMod val="75000"/>
                  </a:schemeClr>
                </a:solidFill>
                <a:latin typeface="Traditional Arabic" pitchFamily="18" charset="-78"/>
                <a:cs typeface="Traditional Arabic" pitchFamily="18" charset="-78"/>
              </a:rPr>
              <a:t>عزرا 10: 1-4</a:t>
            </a:r>
          </a:p>
        </p:txBody>
      </p:sp>
    </p:spTree>
    <p:extLst>
      <p:ext uri="{BB962C8B-B14F-4D97-AF65-F5344CB8AC3E}">
        <p14:creationId xmlns:p14="http://schemas.microsoft.com/office/powerpoint/2010/main" val="290592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2" y="-1520634"/>
            <a:ext cx="9385991" cy="853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7659977" y="391547"/>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TextBox 1"/>
          <p:cNvSpPr txBox="1"/>
          <p:nvPr/>
        </p:nvSpPr>
        <p:spPr>
          <a:xfrm>
            <a:off x="64563" y="1828800"/>
            <a:ext cx="8610600" cy="5078313"/>
          </a:xfrm>
          <a:prstGeom prst="rect">
            <a:avLst/>
          </a:prstGeom>
          <a:noFill/>
        </p:spPr>
        <p:txBody>
          <a:bodyPr wrap="square" rtlCol="0">
            <a:spAutoFit/>
          </a:bodyPr>
          <a:lstStyle/>
          <a:p>
            <a:pPr algn="ctr" rtl="1"/>
            <a:r>
              <a:rPr lang="ar-LB" sz="5400" b="1" dirty="0">
                <a:latin typeface="Traditional Arabic" pitchFamily="18" charset="-78"/>
                <a:cs typeface="Traditional Arabic" pitchFamily="18" charset="-78"/>
              </a:rPr>
              <a:t>شُعُوبِ الأَرْضِ. وَلكِنِ الآنَ يُوجَدُ رَجَاءٌ لإِسْرَائِيلَ فِي هذَا. 3فَلْنَقْطَعِ الآنَ عَهْدًا مَعَ إِلهِنَا أَنْ نُخْرِجَ كُلَّ النِّسَاءِ وَالَّذِينَ وُلِدُوا مِنْهُنَّ، حَسَبَ مَشُورَةِ سَيِّدِي، وَالَّذِينَ يَخْشَوْنَ وَصِيَّةَ إِلهِنَا، وَلْيُعْمَلْ حَسَبَ الشَّرِيعَةِ. 4قُمْ فَإِنَّ عَلَيْكَ الأَمْرَ وَنَحْنُ مَعَكَ. تَشَجَّعْ وَافْعَلْ».</a:t>
            </a:r>
          </a:p>
        </p:txBody>
      </p:sp>
      <p:sp>
        <p:nvSpPr>
          <p:cNvPr id="408" name="TextBox 407"/>
          <p:cNvSpPr txBox="1"/>
          <p:nvPr/>
        </p:nvSpPr>
        <p:spPr>
          <a:xfrm>
            <a:off x="0" y="524470"/>
            <a:ext cx="5047398" cy="923330"/>
          </a:xfrm>
          <a:prstGeom prst="rect">
            <a:avLst/>
          </a:prstGeom>
          <a:noFill/>
        </p:spPr>
        <p:txBody>
          <a:bodyPr wrap="square" rtlCol="0">
            <a:spAutoFit/>
          </a:bodyPr>
          <a:lstStyle/>
          <a:p>
            <a:pPr algn="ctr" rtl="1"/>
            <a:r>
              <a:rPr lang="ar-LB" sz="5400" b="1" dirty="0">
                <a:solidFill>
                  <a:schemeClr val="tx2">
                    <a:lumMod val="75000"/>
                  </a:schemeClr>
                </a:solidFill>
                <a:latin typeface="Traditional Arabic" pitchFamily="18" charset="-78"/>
                <a:cs typeface="Traditional Arabic" pitchFamily="18" charset="-78"/>
              </a:rPr>
              <a:t>عزرا 10: 1-4</a:t>
            </a:r>
          </a:p>
        </p:txBody>
      </p:sp>
    </p:spTree>
    <p:extLst>
      <p:ext uri="{BB962C8B-B14F-4D97-AF65-F5344CB8AC3E}">
        <p14:creationId xmlns:p14="http://schemas.microsoft.com/office/powerpoint/2010/main" val="263276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2" y="-2971800"/>
            <a:ext cx="9385991" cy="10744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7659977" y="60098"/>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08" name="TextBox 407"/>
          <p:cNvSpPr txBox="1"/>
          <p:nvPr/>
        </p:nvSpPr>
        <p:spPr>
          <a:xfrm>
            <a:off x="-533400" y="0"/>
            <a:ext cx="6093311" cy="923330"/>
          </a:xfrm>
          <a:prstGeom prst="rect">
            <a:avLst/>
          </a:prstGeom>
          <a:noFill/>
        </p:spPr>
        <p:txBody>
          <a:bodyPr wrap="square" rtlCol="0">
            <a:spAutoFit/>
          </a:bodyPr>
          <a:lstStyle/>
          <a:p>
            <a:pPr algn="ctr" rtl="1"/>
            <a:r>
              <a:rPr lang="ar-LB" sz="5400" b="1" dirty="0">
                <a:solidFill>
                  <a:schemeClr val="tx2">
                    <a:lumMod val="75000"/>
                  </a:schemeClr>
                </a:solidFill>
                <a:latin typeface="Traditional Arabic" pitchFamily="18" charset="-78"/>
                <a:cs typeface="Traditional Arabic" pitchFamily="18" charset="-78"/>
              </a:rPr>
              <a:t>مقومات التوبة الناهضة</a:t>
            </a:r>
          </a:p>
        </p:txBody>
      </p:sp>
      <p:sp>
        <p:nvSpPr>
          <p:cNvPr id="410" name="TextBox 409"/>
          <p:cNvSpPr txBox="1"/>
          <p:nvPr/>
        </p:nvSpPr>
        <p:spPr>
          <a:xfrm>
            <a:off x="620245" y="1100614"/>
            <a:ext cx="7207101" cy="9110186"/>
          </a:xfrm>
          <a:prstGeom prst="rect">
            <a:avLst/>
          </a:prstGeom>
          <a:noFill/>
        </p:spPr>
        <p:txBody>
          <a:bodyPr wrap="square" rtlCol="0">
            <a:spAutoFit/>
          </a:bodyPr>
          <a:lstStyle/>
          <a:p>
            <a:pPr rtl="1"/>
            <a:r>
              <a:rPr lang="ar-LB" sz="5400" b="1" dirty="0">
                <a:latin typeface="Traditional Arabic" pitchFamily="18" charset="-78"/>
                <a:cs typeface="Traditional Arabic" pitchFamily="18" charset="-78"/>
              </a:rPr>
              <a:t>التوبة الناهضة تتطلّب،</a:t>
            </a:r>
          </a:p>
          <a:p>
            <a:pPr algn="r" rtl="1"/>
            <a:r>
              <a:rPr lang="ar-LB" sz="5400" b="1" dirty="0">
                <a:latin typeface="Traditional Arabic" pitchFamily="18" charset="-78"/>
                <a:cs typeface="Traditional Arabic" pitchFamily="18" charset="-78"/>
              </a:rPr>
              <a:t>أولا. الإعتراف بالخطأ للرّب</a:t>
            </a:r>
          </a:p>
          <a:p>
            <a:pPr algn="r" rtl="1"/>
            <a:r>
              <a:rPr lang="ar-LB" sz="5400" b="1" dirty="0">
                <a:latin typeface="Traditional Arabic" pitchFamily="18" charset="-78"/>
                <a:cs typeface="Traditional Arabic" pitchFamily="18" charset="-78"/>
              </a:rPr>
              <a:t>ثانيا. الحزن على الخطيّة  </a:t>
            </a:r>
          </a:p>
          <a:p>
            <a:pPr algn="r" rtl="1"/>
            <a:r>
              <a:rPr lang="ar-LB" sz="5400" b="1" dirty="0">
                <a:latin typeface="Traditional Arabic" pitchFamily="18" charset="-78"/>
                <a:cs typeface="Traditional Arabic" pitchFamily="18" charset="-78"/>
              </a:rPr>
              <a:t>ثالثا. التواضع أمام الرّب</a:t>
            </a:r>
          </a:p>
          <a:p>
            <a:pPr algn="r" rtl="1"/>
            <a:r>
              <a:rPr lang="ar-LB" sz="5400" b="1" dirty="0">
                <a:latin typeface="Traditional Arabic" pitchFamily="18" charset="-78"/>
                <a:cs typeface="Traditional Arabic" pitchFamily="18" charset="-78"/>
              </a:rPr>
              <a:t>رابعا. إدراك البعد الروحي للخطيّة</a:t>
            </a:r>
          </a:p>
          <a:p>
            <a:pPr algn="r" rtl="1"/>
            <a:r>
              <a:rPr lang="ar-LB" sz="5400" b="1" dirty="0">
                <a:latin typeface="Traditional Arabic" pitchFamily="18" charset="-78"/>
                <a:cs typeface="Traditional Arabic" pitchFamily="18" charset="-78"/>
              </a:rPr>
              <a:t>خامسا. معاهدة الرّب على الأمانة</a:t>
            </a:r>
          </a:p>
          <a:p>
            <a:pPr algn="r" rtl="1"/>
            <a:r>
              <a:rPr lang="ar-LB" sz="5400" b="1" dirty="0">
                <a:latin typeface="Traditional Arabic" pitchFamily="18" charset="-78"/>
                <a:cs typeface="Traditional Arabic" pitchFamily="18" charset="-78"/>
              </a:rPr>
              <a:t>سادسا. </a:t>
            </a:r>
            <a:r>
              <a:rPr lang="ar-LB" sz="5400" b="1" dirty="0" err="1">
                <a:latin typeface="Traditional Arabic" pitchFamily="18" charset="-78"/>
                <a:cs typeface="Traditional Arabic" pitchFamily="18" charset="-78"/>
              </a:rPr>
              <a:t>الإستعداد</a:t>
            </a:r>
            <a:r>
              <a:rPr lang="ar-LB" sz="5400" b="1" dirty="0">
                <a:latin typeface="Traditional Arabic" pitchFamily="18" charset="-78"/>
                <a:cs typeface="Traditional Arabic" pitchFamily="18" charset="-78"/>
              </a:rPr>
              <a:t> لتحمّل العواقب</a:t>
            </a:r>
          </a:p>
          <a:p>
            <a:pPr algn="r" rtl="1"/>
            <a:r>
              <a:rPr lang="ar-LB" sz="5400" b="1" dirty="0">
                <a:latin typeface="Traditional Arabic" pitchFamily="18" charset="-78"/>
                <a:cs typeface="Traditional Arabic" pitchFamily="18" charset="-78"/>
              </a:rPr>
              <a:t>سابعا. الثقة بإله الرجاء</a:t>
            </a:r>
          </a:p>
          <a:p>
            <a:pPr algn="r" rtl="1"/>
            <a:endParaRPr lang="ar-LB" sz="5000" b="1" dirty="0">
              <a:latin typeface="Traditional Arabic" pitchFamily="18" charset="-78"/>
              <a:cs typeface="Traditional Arabic" pitchFamily="18" charset="-78"/>
            </a:endParaRPr>
          </a:p>
          <a:p>
            <a:pPr algn="r" rtl="1"/>
            <a:endParaRPr lang="ar-LB" sz="5000" b="1" dirty="0">
              <a:latin typeface="Traditional Arabic" pitchFamily="18" charset="-78"/>
              <a:cs typeface="Traditional Arabic" pitchFamily="18" charset="-78"/>
            </a:endParaRPr>
          </a:p>
          <a:p>
            <a:pPr algn="r" rtl="1"/>
            <a:endParaRPr lang="ar-LB" sz="54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81940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158</Words>
  <Application>Microsoft Office PowerPoint</Application>
  <PresentationFormat>On-screen Show (4:3)</PresentationFormat>
  <Paragraphs>24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Traditional Arabic</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AM</dc:creator>
  <cp:lastModifiedBy>Raymond AM</cp:lastModifiedBy>
  <cp:revision>100</cp:revision>
  <dcterms:created xsi:type="dcterms:W3CDTF">2014-01-18T13:18:16Z</dcterms:created>
  <dcterms:modified xsi:type="dcterms:W3CDTF">2017-09-24T05:57:54Z</dcterms:modified>
</cp:coreProperties>
</file>