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74" r:id="rId2"/>
    <p:sldId id="280" r:id="rId3"/>
    <p:sldId id="281" r:id="rId4"/>
    <p:sldId id="275" r:id="rId5"/>
    <p:sldId id="276" r:id="rId6"/>
    <p:sldId id="279" r:id="rId7"/>
    <p:sldId id="278"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562C"/>
    <a:srgbClr val="A16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49" autoAdjust="0"/>
  </p:normalViewPr>
  <p:slideViewPr>
    <p:cSldViewPr>
      <p:cViewPr varScale="1">
        <p:scale>
          <a:sx n="87" d="100"/>
          <a:sy n="87" d="100"/>
        </p:scale>
        <p:origin x="1494" y="60"/>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1313" tIns="45657" rIns="91313" bIns="45657" rtlCol="0"/>
          <a:lstStyle>
            <a:lvl1pPr algn="l">
              <a:defRPr sz="1200"/>
            </a:lvl1pPr>
          </a:lstStyle>
          <a:p>
            <a:endParaRPr lang="en-US"/>
          </a:p>
        </p:txBody>
      </p:sp>
      <p:sp>
        <p:nvSpPr>
          <p:cNvPr id="3" name="Date Placeholder 2"/>
          <p:cNvSpPr>
            <a:spLocks noGrp="1"/>
          </p:cNvSpPr>
          <p:nvPr>
            <p:ph type="dt" sz="quarter" idx="1"/>
          </p:nvPr>
        </p:nvSpPr>
        <p:spPr>
          <a:xfrm>
            <a:off x="3850444" y="1"/>
            <a:ext cx="2945659" cy="496332"/>
          </a:xfrm>
          <a:prstGeom prst="rect">
            <a:avLst/>
          </a:prstGeom>
        </p:spPr>
        <p:txBody>
          <a:bodyPr vert="horz" lIns="91313" tIns="45657" rIns="91313" bIns="45657" rtlCol="0"/>
          <a:lstStyle>
            <a:lvl1pPr algn="r">
              <a:defRPr sz="1200"/>
            </a:lvl1pPr>
          </a:lstStyle>
          <a:p>
            <a:fld id="{10BE6E0F-5EB9-4852-BEFE-A4F68FF39A12}" type="datetimeFigureOut">
              <a:rPr lang="en-US" smtClean="0"/>
              <a:t>11/12/2017</a:t>
            </a:fld>
            <a:endParaRPr lang="en-US"/>
          </a:p>
        </p:txBody>
      </p:sp>
      <p:sp>
        <p:nvSpPr>
          <p:cNvPr id="4" name="Footer Placeholder 3"/>
          <p:cNvSpPr>
            <a:spLocks noGrp="1"/>
          </p:cNvSpPr>
          <p:nvPr>
            <p:ph type="ftr" sz="quarter" idx="2"/>
          </p:nvPr>
        </p:nvSpPr>
        <p:spPr>
          <a:xfrm>
            <a:off x="2" y="9428585"/>
            <a:ext cx="2945659" cy="496332"/>
          </a:xfrm>
          <a:prstGeom prst="rect">
            <a:avLst/>
          </a:prstGeom>
        </p:spPr>
        <p:txBody>
          <a:bodyPr vert="horz" lIns="91313" tIns="45657" rIns="91313" bIns="45657"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8585"/>
            <a:ext cx="2945659" cy="496332"/>
          </a:xfrm>
          <a:prstGeom prst="rect">
            <a:avLst/>
          </a:prstGeom>
        </p:spPr>
        <p:txBody>
          <a:bodyPr vert="horz" lIns="91313" tIns="45657" rIns="91313" bIns="45657" rtlCol="0" anchor="b"/>
          <a:lstStyle>
            <a:lvl1pPr algn="r">
              <a:defRPr sz="1200"/>
            </a:lvl1pPr>
          </a:lstStyle>
          <a:p>
            <a:fld id="{05F1FF50-E14D-4E3C-9EB3-6FD4D29D4AFA}" type="slidenum">
              <a:rPr lang="en-US" smtClean="0"/>
              <a:t>‹#›</a:t>
            </a:fld>
            <a:endParaRPr lang="en-US"/>
          </a:p>
        </p:txBody>
      </p:sp>
    </p:spTree>
    <p:extLst>
      <p:ext uri="{BB962C8B-B14F-4D97-AF65-F5344CB8AC3E}">
        <p14:creationId xmlns:p14="http://schemas.microsoft.com/office/powerpoint/2010/main" val="981746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1313" tIns="45657" rIns="91313" bIns="45657" rtlCol="0"/>
          <a:lstStyle>
            <a:lvl1pPr algn="l">
              <a:defRPr sz="1200"/>
            </a:lvl1pPr>
          </a:lstStyle>
          <a:p>
            <a:endParaRPr lang="en-US"/>
          </a:p>
        </p:txBody>
      </p:sp>
      <p:sp>
        <p:nvSpPr>
          <p:cNvPr id="3" name="Date Placeholder 2"/>
          <p:cNvSpPr>
            <a:spLocks noGrp="1"/>
          </p:cNvSpPr>
          <p:nvPr>
            <p:ph type="dt" idx="1"/>
          </p:nvPr>
        </p:nvSpPr>
        <p:spPr>
          <a:xfrm>
            <a:off x="3850444" y="1"/>
            <a:ext cx="2945659" cy="496332"/>
          </a:xfrm>
          <a:prstGeom prst="rect">
            <a:avLst/>
          </a:prstGeom>
        </p:spPr>
        <p:txBody>
          <a:bodyPr vert="horz" lIns="91313" tIns="45657" rIns="91313" bIns="45657" rtlCol="0"/>
          <a:lstStyle>
            <a:lvl1pPr algn="r">
              <a:defRPr sz="1200"/>
            </a:lvl1pPr>
          </a:lstStyle>
          <a:p>
            <a:fld id="{A6994D0E-977D-479D-AA74-61C1F7E35601}" type="datetimeFigureOut">
              <a:rPr lang="en-US" smtClean="0"/>
              <a:t>11/12/2017</a:t>
            </a:fld>
            <a:endParaRPr lang="en-US"/>
          </a:p>
        </p:txBody>
      </p:sp>
      <p:sp>
        <p:nvSpPr>
          <p:cNvPr id="4" name="Slide Image Placeholder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1313" tIns="45657" rIns="91313" bIns="45657"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313" tIns="45657" rIns="91313" bIns="456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428585"/>
            <a:ext cx="2945659" cy="496332"/>
          </a:xfrm>
          <a:prstGeom prst="rect">
            <a:avLst/>
          </a:prstGeom>
        </p:spPr>
        <p:txBody>
          <a:bodyPr vert="horz" lIns="91313" tIns="45657" rIns="91313" bIns="45657"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5"/>
            <a:ext cx="2945659" cy="496332"/>
          </a:xfrm>
          <a:prstGeom prst="rect">
            <a:avLst/>
          </a:prstGeom>
        </p:spPr>
        <p:txBody>
          <a:bodyPr vert="horz" lIns="91313" tIns="45657" rIns="91313" bIns="45657" rtlCol="0" anchor="b"/>
          <a:lstStyle>
            <a:lvl1pPr algn="r">
              <a:defRPr sz="1200"/>
            </a:lvl1pPr>
          </a:lstStyle>
          <a:p>
            <a:fld id="{65832936-A530-4913-97B4-97D4B505FC8A}" type="slidenum">
              <a:rPr lang="en-US" smtClean="0"/>
              <a:t>‹#›</a:t>
            </a:fld>
            <a:endParaRPr lang="en-US"/>
          </a:p>
        </p:txBody>
      </p:sp>
    </p:spTree>
    <p:extLst>
      <p:ext uri="{BB962C8B-B14F-4D97-AF65-F5344CB8AC3E}">
        <p14:creationId xmlns:p14="http://schemas.microsoft.com/office/powerpoint/2010/main" val="1159538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1</a:t>
            </a:fld>
            <a:endParaRPr lang="en-US"/>
          </a:p>
        </p:txBody>
      </p:sp>
    </p:spTree>
    <p:extLst>
      <p:ext uri="{BB962C8B-B14F-4D97-AF65-F5344CB8AC3E}">
        <p14:creationId xmlns:p14="http://schemas.microsoft.com/office/powerpoint/2010/main" val="267341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2</a:t>
            </a:fld>
            <a:endParaRPr lang="en-US"/>
          </a:p>
        </p:txBody>
      </p:sp>
    </p:spTree>
    <p:extLst>
      <p:ext uri="{BB962C8B-B14F-4D97-AF65-F5344CB8AC3E}">
        <p14:creationId xmlns:p14="http://schemas.microsoft.com/office/powerpoint/2010/main" val="314358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3</a:t>
            </a:fld>
            <a:endParaRPr lang="en-US"/>
          </a:p>
        </p:txBody>
      </p:sp>
    </p:spTree>
    <p:extLst>
      <p:ext uri="{BB962C8B-B14F-4D97-AF65-F5344CB8AC3E}">
        <p14:creationId xmlns:p14="http://schemas.microsoft.com/office/powerpoint/2010/main" val="71879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4</a:t>
            </a:fld>
            <a:endParaRPr lang="en-US"/>
          </a:p>
        </p:txBody>
      </p:sp>
    </p:spTree>
    <p:extLst>
      <p:ext uri="{BB962C8B-B14F-4D97-AF65-F5344CB8AC3E}">
        <p14:creationId xmlns:p14="http://schemas.microsoft.com/office/powerpoint/2010/main" val="3237686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5</a:t>
            </a:fld>
            <a:endParaRPr lang="en-US"/>
          </a:p>
        </p:txBody>
      </p:sp>
    </p:spTree>
    <p:extLst>
      <p:ext uri="{BB962C8B-B14F-4D97-AF65-F5344CB8AC3E}">
        <p14:creationId xmlns:p14="http://schemas.microsoft.com/office/powerpoint/2010/main" val="1603216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6</a:t>
            </a:fld>
            <a:endParaRPr lang="en-US"/>
          </a:p>
        </p:txBody>
      </p:sp>
    </p:spTree>
    <p:extLst>
      <p:ext uri="{BB962C8B-B14F-4D97-AF65-F5344CB8AC3E}">
        <p14:creationId xmlns:p14="http://schemas.microsoft.com/office/powerpoint/2010/main" val="1548810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882162" rtl="1">
              <a:defRPr/>
            </a:pPr>
            <a:endParaRPr lang="ar-LB" sz="1700" dirty="0">
              <a:latin typeface="Traditional Arabic" panose="02020603050405020304" pitchFamily="18" charset="-78"/>
              <a:cs typeface="Traditional Arabic" panose="02020603050405020304" pitchFamily="18" charset="-78"/>
            </a:endParaRPr>
          </a:p>
        </p:txBody>
      </p:sp>
      <p:sp>
        <p:nvSpPr>
          <p:cNvPr id="4" name="Slide Number Placeholder 3"/>
          <p:cNvSpPr>
            <a:spLocks noGrp="1"/>
          </p:cNvSpPr>
          <p:nvPr>
            <p:ph type="sldNum" sz="quarter" idx="10"/>
          </p:nvPr>
        </p:nvSpPr>
        <p:spPr/>
        <p:txBody>
          <a:bodyPr/>
          <a:lstStyle/>
          <a:p>
            <a:fld id="{65832936-A530-4913-97B4-97D4B505FC8A}" type="slidenum">
              <a:rPr lang="en-US" smtClean="0"/>
              <a:t>7</a:t>
            </a:fld>
            <a:endParaRPr lang="en-US"/>
          </a:p>
        </p:txBody>
      </p:sp>
    </p:spTree>
    <p:extLst>
      <p:ext uri="{BB962C8B-B14F-4D97-AF65-F5344CB8AC3E}">
        <p14:creationId xmlns:p14="http://schemas.microsoft.com/office/powerpoint/2010/main" val="200247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C1DF57-D101-465B-A4F9-BEC3C92A5C4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277026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1DF57-D101-465B-A4F9-BEC3C92A5C4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330855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1DF57-D101-465B-A4F9-BEC3C92A5C4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165436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1DF57-D101-465B-A4F9-BEC3C92A5C4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319291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1DF57-D101-465B-A4F9-BEC3C92A5C4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354312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C1DF57-D101-465B-A4F9-BEC3C92A5C4F}"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736519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C1DF57-D101-465B-A4F9-BEC3C92A5C4F}"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22912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1DF57-D101-465B-A4F9-BEC3C92A5C4F}"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150948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1DF57-D101-465B-A4F9-BEC3C92A5C4F}"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232479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1DF57-D101-465B-A4F9-BEC3C92A5C4F}"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21815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1DF57-D101-465B-A4F9-BEC3C92A5C4F}"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05078-4BA7-480A-9AEC-36EC8F4F0C77}" type="slidenum">
              <a:rPr lang="en-US" smtClean="0"/>
              <a:t>‹#›</a:t>
            </a:fld>
            <a:endParaRPr lang="en-US"/>
          </a:p>
        </p:txBody>
      </p:sp>
    </p:spTree>
    <p:extLst>
      <p:ext uri="{BB962C8B-B14F-4D97-AF65-F5344CB8AC3E}">
        <p14:creationId xmlns:p14="http://schemas.microsoft.com/office/powerpoint/2010/main" val="107053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1DF57-D101-465B-A4F9-BEC3C92A5C4F}" type="datetimeFigureOut">
              <a:rPr lang="en-US" smtClean="0"/>
              <a:t>11/12/2017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05078-4BA7-480A-9AEC-36EC8F4F0C77}" type="slidenum">
              <a:rPr lang="en-US" smtClean="0"/>
              <a:t>‹#›</a:t>
            </a:fld>
            <a:endParaRPr lang="en-US"/>
          </a:p>
        </p:txBody>
      </p:sp>
    </p:spTree>
    <p:extLst>
      <p:ext uri="{BB962C8B-B14F-4D97-AF65-F5344CB8AC3E}">
        <p14:creationId xmlns:p14="http://schemas.microsoft.com/office/powerpoint/2010/main" val="6763629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84878"/>
            <a:ext cx="9144000" cy="1015663"/>
          </a:xfrm>
          <a:prstGeom prst="rect">
            <a:avLst/>
          </a:prstGeom>
          <a:solidFill>
            <a:schemeClr val="tx2">
              <a:lumMod val="20000"/>
              <a:lumOff val="80000"/>
            </a:schemeClr>
          </a:solidFill>
        </p:spPr>
        <p:txBody>
          <a:bodyPr wrap="square">
            <a:spAutoFit/>
          </a:bodyPr>
          <a:lstStyle/>
          <a:p>
            <a:pPr algn="ctr" rtl="1"/>
            <a:r>
              <a:rPr lang="ar-SA" sz="60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مخاطر السلوك بعدم الإيمان</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28" name="Rectangle 27"/>
          <p:cNvSpPr/>
          <p:nvPr/>
        </p:nvSpPr>
        <p:spPr>
          <a:xfrm>
            <a:off x="0" y="2743200"/>
            <a:ext cx="9144000" cy="1754326"/>
          </a:xfrm>
          <a:prstGeom prst="rect">
            <a:avLst/>
          </a:prstGeom>
        </p:spPr>
        <p:txBody>
          <a:bodyPr wrap="square">
            <a:spAutoFit/>
          </a:bodyPr>
          <a:lstStyle/>
          <a:p>
            <a:pPr algn="ctr" rtl="1"/>
            <a:r>
              <a:rPr lang="ar-LB" sz="5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ما هي المخاطر التي يواجهها </a:t>
            </a:r>
            <a:r>
              <a:rPr lang="ar-SA" sz="5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المؤمن</a:t>
            </a:r>
            <a:endParaRPr lang="ar-LB" sz="5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ctr" rtl="1"/>
            <a:r>
              <a:rPr lang="ar-SA" sz="5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إذا لم يسلك بالإيمان الذي يرضي الله؟</a:t>
            </a:r>
            <a:endParaRPr lang="ar-LB" sz="5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9" name="Rectangle 8"/>
          <p:cNvSpPr/>
          <p:nvPr/>
        </p:nvSpPr>
        <p:spPr>
          <a:xfrm>
            <a:off x="3824054" y="1295400"/>
            <a:ext cx="1495891" cy="1862048"/>
          </a:xfrm>
          <a:prstGeom prst="rect">
            <a:avLst/>
          </a:prstGeom>
          <a:noFill/>
          <a:effectLst>
            <a:outerShdw blurRad="228600" dist="127000" dir="5400000" algn="ctr" rotWithShape="0">
              <a:srgbClr val="000000">
                <a:alpha val="43137"/>
              </a:srgbClr>
            </a:outerShdw>
            <a:reflection blurRad="279400" stA="45000" endPos="47000" dist="241300" dir="5400000" sy="-100000" algn="bl" rotWithShape="0"/>
          </a:effectLst>
          <a:scene3d>
            <a:camera prst="orthographicFront"/>
            <a:lightRig rig="harsh" dir="t"/>
          </a:scene3d>
          <a:sp3d prstMaterial="metal">
            <a:bevelT w="38100"/>
          </a:sp3d>
        </p:spPr>
        <p:txBody>
          <a:bodyPr wrap="square" lIns="91440" tIns="45720" rIns="91440" bIns="45720">
            <a:spAutoFit/>
            <a:sp3d extrusionH="57150" prstMaterial="matte">
              <a:bevelT w="63500" h="12700" prst="angle"/>
              <a:contourClr>
                <a:schemeClr val="bg1">
                  <a:lumMod val="65000"/>
                </a:schemeClr>
              </a:contourClr>
            </a:sp3d>
          </a:bodyPr>
          <a:lstStyle/>
          <a:p>
            <a:pPr algn="ctr"/>
            <a:r>
              <a:rPr lang="ar-LB" sz="11500" b="1" dirty="0" smtClean="0">
                <a:ln/>
                <a:solidFill>
                  <a:schemeClr val="accent2">
                    <a:lumMod val="75000"/>
                  </a:schemeClr>
                </a:solidFill>
              </a:rPr>
              <a:t>؟</a:t>
            </a:r>
            <a:endParaRPr lang="en-US" sz="11500" b="1" dirty="0">
              <a:ln/>
              <a:solidFill>
                <a:schemeClr val="accent2">
                  <a:lumMod val="75000"/>
                </a:schemeClr>
              </a:solidFill>
            </a:endParaRPr>
          </a:p>
        </p:txBody>
      </p:sp>
      <p:sp>
        <p:nvSpPr>
          <p:cNvPr id="11" name="Rectangle 10"/>
          <p:cNvSpPr/>
          <p:nvPr/>
        </p:nvSpPr>
        <p:spPr>
          <a:xfrm>
            <a:off x="3824053" y="4785732"/>
            <a:ext cx="1495891" cy="1862048"/>
          </a:xfrm>
          <a:prstGeom prst="rect">
            <a:avLst/>
          </a:prstGeom>
          <a:noFill/>
          <a:effectLst>
            <a:outerShdw blurRad="228600" dist="127000" dir="5400000" algn="ctr" rotWithShape="0">
              <a:srgbClr val="000000">
                <a:alpha val="43137"/>
              </a:srgbClr>
            </a:outerShdw>
            <a:reflection blurRad="279400" stA="45000" endPos="47000" dist="241300" dir="5400000" sy="-100000" algn="bl" rotWithShape="0"/>
          </a:effectLst>
          <a:scene3d>
            <a:camera prst="orthographicFront"/>
            <a:lightRig rig="harsh" dir="t"/>
          </a:scene3d>
          <a:sp3d prstMaterial="metal">
            <a:bevelT w="38100"/>
          </a:sp3d>
        </p:spPr>
        <p:txBody>
          <a:bodyPr wrap="square" lIns="91440" tIns="45720" rIns="91440" bIns="45720">
            <a:spAutoFit/>
            <a:sp3d extrusionH="57150" prstMaterial="matte">
              <a:bevelT w="63500" h="12700" prst="angle"/>
              <a:contourClr>
                <a:schemeClr val="bg1">
                  <a:lumMod val="65000"/>
                </a:schemeClr>
              </a:contourClr>
            </a:sp3d>
          </a:bodyPr>
          <a:lstStyle/>
          <a:p>
            <a:pPr algn="ctr"/>
            <a:r>
              <a:rPr lang="ar-LB" sz="11500" b="1" dirty="0" smtClean="0">
                <a:ln/>
                <a:solidFill>
                  <a:schemeClr val="accent2">
                    <a:lumMod val="75000"/>
                  </a:schemeClr>
                </a:solidFill>
              </a:rPr>
              <a:t>؟</a:t>
            </a:r>
            <a:endParaRPr lang="en-US" sz="11500" b="1" dirty="0">
              <a:ln/>
              <a:solidFill>
                <a:schemeClr val="accent2">
                  <a:lumMod val="75000"/>
                </a:schemeClr>
              </a:solidFill>
            </a:endParaRPr>
          </a:p>
        </p:txBody>
      </p:sp>
    </p:spTree>
    <p:extLst>
      <p:ext uri="{BB962C8B-B14F-4D97-AF65-F5344CB8AC3E}">
        <p14:creationId xmlns:p14="http://schemas.microsoft.com/office/powerpoint/2010/main" val="241423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80">
                                          <p:stCondLst>
                                            <p:cond delay="0"/>
                                          </p:stCondLst>
                                        </p:cTn>
                                        <p:tgtEl>
                                          <p:spTgt spid="9"/>
                                        </p:tgtEl>
                                      </p:cBhvr>
                                    </p:animEffect>
                                    <p:anim calcmode="lin" valueType="num">
                                      <p:cBhvr>
                                        <p:cTn id="1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3" dur="26">
                                          <p:stCondLst>
                                            <p:cond delay="650"/>
                                          </p:stCondLst>
                                        </p:cTn>
                                        <p:tgtEl>
                                          <p:spTgt spid="9"/>
                                        </p:tgtEl>
                                      </p:cBhvr>
                                      <p:to x="100000" y="60000"/>
                                    </p:animScale>
                                    <p:animScale>
                                      <p:cBhvr>
                                        <p:cTn id="24" dur="166" decel="50000">
                                          <p:stCondLst>
                                            <p:cond delay="676"/>
                                          </p:stCondLst>
                                        </p:cTn>
                                        <p:tgtEl>
                                          <p:spTgt spid="9"/>
                                        </p:tgtEl>
                                      </p:cBhvr>
                                      <p:to x="100000" y="100000"/>
                                    </p:animScale>
                                    <p:animScale>
                                      <p:cBhvr>
                                        <p:cTn id="25" dur="26">
                                          <p:stCondLst>
                                            <p:cond delay="1312"/>
                                          </p:stCondLst>
                                        </p:cTn>
                                        <p:tgtEl>
                                          <p:spTgt spid="9"/>
                                        </p:tgtEl>
                                      </p:cBhvr>
                                      <p:to x="100000" y="80000"/>
                                    </p:animScale>
                                    <p:animScale>
                                      <p:cBhvr>
                                        <p:cTn id="26" dur="166" decel="50000">
                                          <p:stCondLst>
                                            <p:cond delay="1338"/>
                                          </p:stCondLst>
                                        </p:cTn>
                                        <p:tgtEl>
                                          <p:spTgt spid="9"/>
                                        </p:tgtEl>
                                      </p:cBhvr>
                                      <p:to x="100000" y="100000"/>
                                    </p:animScale>
                                    <p:animScale>
                                      <p:cBhvr>
                                        <p:cTn id="27" dur="26">
                                          <p:stCondLst>
                                            <p:cond delay="1642"/>
                                          </p:stCondLst>
                                        </p:cTn>
                                        <p:tgtEl>
                                          <p:spTgt spid="9"/>
                                        </p:tgtEl>
                                      </p:cBhvr>
                                      <p:to x="100000" y="90000"/>
                                    </p:animScale>
                                    <p:animScale>
                                      <p:cBhvr>
                                        <p:cTn id="28" dur="166" decel="50000">
                                          <p:stCondLst>
                                            <p:cond delay="1668"/>
                                          </p:stCondLst>
                                        </p:cTn>
                                        <p:tgtEl>
                                          <p:spTgt spid="9"/>
                                        </p:tgtEl>
                                      </p:cBhvr>
                                      <p:to x="100000" y="100000"/>
                                    </p:animScale>
                                    <p:animScale>
                                      <p:cBhvr>
                                        <p:cTn id="29" dur="26">
                                          <p:stCondLst>
                                            <p:cond delay="1808"/>
                                          </p:stCondLst>
                                        </p:cTn>
                                        <p:tgtEl>
                                          <p:spTgt spid="9"/>
                                        </p:tgtEl>
                                      </p:cBhvr>
                                      <p:to x="100000" y="95000"/>
                                    </p:animScale>
                                    <p:animScale>
                                      <p:cBhvr>
                                        <p:cTn id="30" dur="166" decel="50000">
                                          <p:stCondLst>
                                            <p:cond delay="1834"/>
                                          </p:stCondLst>
                                        </p:cTn>
                                        <p:tgtEl>
                                          <p:spTgt spid="9"/>
                                        </p:tgtEl>
                                      </p:cBhvr>
                                      <p:to x="100000" y="100000"/>
                                    </p:animScale>
                                  </p:childTnLst>
                                </p:cTn>
                              </p:par>
                              <p:par>
                                <p:cTn id="31" presetID="26"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80">
                                          <p:stCondLst>
                                            <p:cond delay="0"/>
                                          </p:stCondLst>
                                        </p:cTn>
                                        <p:tgtEl>
                                          <p:spTgt spid="11"/>
                                        </p:tgtEl>
                                      </p:cBhvr>
                                    </p:animEffect>
                                    <p:anim calcmode="lin" valueType="num">
                                      <p:cBhvr>
                                        <p:cTn id="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gtEl>
                                      </p:cBhvr>
                                      <p:to x="100000" y="60000"/>
                                    </p:animScale>
                                    <p:animScale>
                                      <p:cBhvr>
                                        <p:cTn id="40" dur="166" decel="50000">
                                          <p:stCondLst>
                                            <p:cond delay="676"/>
                                          </p:stCondLst>
                                        </p:cTn>
                                        <p:tgtEl>
                                          <p:spTgt spid="11"/>
                                        </p:tgtEl>
                                      </p:cBhvr>
                                      <p:to x="100000" y="100000"/>
                                    </p:animScale>
                                    <p:animScale>
                                      <p:cBhvr>
                                        <p:cTn id="41" dur="26">
                                          <p:stCondLst>
                                            <p:cond delay="1312"/>
                                          </p:stCondLst>
                                        </p:cTn>
                                        <p:tgtEl>
                                          <p:spTgt spid="11"/>
                                        </p:tgtEl>
                                      </p:cBhvr>
                                      <p:to x="100000" y="80000"/>
                                    </p:animScale>
                                    <p:animScale>
                                      <p:cBhvr>
                                        <p:cTn id="42" dur="166" decel="50000">
                                          <p:stCondLst>
                                            <p:cond delay="1338"/>
                                          </p:stCondLst>
                                        </p:cTn>
                                        <p:tgtEl>
                                          <p:spTgt spid="11"/>
                                        </p:tgtEl>
                                      </p:cBhvr>
                                      <p:to x="100000" y="100000"/>
                                    </p:animScale>
                                    <p:animScale>
                                      <p:cBhvr>
                                        <p:cTn id="43" dur="26">
                                          <p:stCondLst>
                                            <p:cond delay="1642"/>
                                          </p:stCondLst>
                                        </p:cTn>
                                        <p:tgtEl>
                                          <p:spTgt spid="11"/>
                                        </p:tgtEl>
                                      </p:cBhvr>
                                      <p:to x="100000" y="90000"/>
                                    </p:animScale>
                                    <p:animScale>
                                      <p:cBhvr>
                                        <p:cTn id="44" dur="166" decel="50000">
                                          <p:stCondLst>
                                            <p:cond delay="1668"/>
                                          </p:stCondLst>
                                        </p:cTn>
                                        <p:tgtEl>
                                          <p:spTgt spid="11"/>
                                        </p:tgtEl>
                                      </p:cBhvr>
                                      <p:to x="100000" y="100000"/>
                                    </p:animScale>
                                    <p:animScale>
                                      <p:cBhvr>
                                        <p:cTn id="45" dur="26">
                                          <p:stCondLst>
                                            <p:cond delay="1808"/>
                                          </p:stCondLst>
                                        </p:cTn>
                                        <p:tgtEl>
                                          <p:spTgt spid="11"/>
                                        </p:tgtEl>
                                      </p:cBhvr>
                                      <p:to x="100000" y="95000"/>
                                    </p:animScale>
                                    <p:animScale>
                                      <p:cBhvr>
                                        <p:cTn id="46"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8"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46331"/>
          </a:xfrm>
          <a:prstGeom prst="rect">
            <a:avLst/>
          </a:prstGeom>
          <a:noFill/>
        </p:spPr>
        <p:txBody>
          <a:bodyPr wrap="square">
            <a:spAutoFit/>
          </a:bodyPr>
          <a:lstStyle/>
          <a:p>
            <a:pPr algn="ctr" rtl="1"/>
            <a:r>
              <a:rPr lang="ar-SA" sz="36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عبرانيين 3: 7-19</a:t>
            </a:r>
            <a:endParaRPr lang="ar-LB" sz="2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28" name="Rectangle 27"/>
          <p:cNvSpPr/>
          <p:nvPr/>
        </p:nvSpPr>
        <p:spPr>
          <a:xfrm>
            <a:off x="0" y="671691"/>
            <a:ext cx="9144000" cy="6186309"/>
          </a:xfrm>
          <a:prstGeom prst="rect">
            <a:avLst/>
          </a:prstGeom>
        </p:spPr>
        <p:txBody>
          <a:bodyPr wrap="square">
            <a:spAutoFit/>
          </a:bodyPr>
          <a:lstStyle/>
          <a:p>
            <a:pPr algn="ctr" rtl="1"/>
            <a:r>
              <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لِذلِكَ كَمَا يَقُولُ الرُّوحُ الْقُدُسُ: «الْيَوْمَ، إِنْ سَمِعْتُمْ صَوْتَهُ فَلاَ تُقَسُّوا قُلُوبَكُمْ، كَمَا فِي الإِسْخَاطِ، يَوْمَ التَّجْرِبَةِ فِي الْقَفْرِ حَيْثُ جَرَّبَنِي آبَاؤُكُمُ. اخْتَبَرُونِي وَأَبْصَرُوا أَعْمَالِي أَرْبَعِينَ سَنَةً. لِذلِكَ مَقَتُّ ذلِكَ الْجِيلَ، وَقُلْتُ</a:t>
            </a:r>
            <a:r>
              <a:rPr lang="ar-LB" sz="4400" b="1">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ar-LB" sz="4400" b="1"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إِنَّهُمْ </a:t>
            </a:r>
            <a:r>
              <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دَائِمًا يَضِلُّونَ فِي قُلُوبِهِمْ، وَلكِنَّهُمْ لَمْ يَعْرِفُوا سُبُلِي. حَتَّى أَقْسَمْتُ فِي غَضَبِي: لَنْ يَدْخُلُوا رَاحَتِي». اُنْظُرُوا أَيُّهَا الإِخْوَةُ أَنْ لاَ يَكُونَ فِي أَحَدِكُمْ قَلْبٌ شِرِّيرٌ بِعَدَمِ إِيمَانٍ فِي الارْتِدَادِ عَنِ اللهِ الْحَيِّ. بَلْ عِظُوا أَنْفُسَكُمْ كُلَّ يَوْمٍ، مَا دَامَ الْوَقْتُ يُدْعَى الْيَوْمَ، لِكَيْ لاَ يُقَسَّى أَحَدٌ مِنْكُمْ بِغُرُورِ الْخَطِيَّةِ</a:t>
            </a:r>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3773606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46331"/>
          </a:xfrm>
          <a:prstGeom prst="rect">
            <a:avLst/>
          </a:prstGeom>
          <a:noFill/>
        </p:spPr>
        <p:txBody>
          <a:bodyPr wrap="square">
            <a:spAutoFit/>
          </a:bodyPr>
          <a:lstStyle/>
          <a:p>
            <a:pPr algn="ctr" rtl="1"/>
            <a:r>
              <a:rPr lang="ar-SA" sz="36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عبرانيين 3: 7-19</a:t>
            </a:r>
            <a:endParaRPr lang="ar-LB" sz="2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28" name="Rectangle 27"/>
          <p:cNvSpPr/>
          <p:nvPr/>
        </p:nvSpPr>
        <p:spPr>
          <a:xfrm>
            <a:off x="28460" y="914400"/>
            <a:ext cx="8941106" cy="5509200"/>
          </a:xfrm>
          <a:prstGeom prst="rect">
            <a:avLst/>
          </a:prstGeom>
        </p:spPr>
        <p:txBody>
          <a:bodyPr wrap="square">
            <a:spAutoFit/>
          </a:bodyPr>
          <a:lstStyle/>
          <a:p>
            <a:pPr algn="ct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لأَنَّنَا </a:t>
            </a:r>
            <a:r>
              <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قَدْ صِرْنَا شُرَكَاءَ الْمَسِيحِ، إِنْ تَمَسَّكْنَا بِبَدَاءَةِ الثِّقَةِ ثَابِتَةً إِلَى النِّهَايَةِ، إِذْ قِيلَ: «الْيَوْمَ، إِنْ سَمِعْتُمْ صَوْتَهُ فَلاَ تُقَسُّوا قُلُوبَكُمْ، كَمَا فِي الإِسْخَاطِ». فَمَنْ هُمُ الَّذِينَ إِذْ سَمِعُوا أَسْخَطُوا؟ أَلَيْسَ جَمِيعُ الَّذِينَ خَرَجُوا مِنْ مِصْرَ بِوَاسِطَةِ مُوسَى؟  وَمَنْ مَقَتَ أَرْبَعِينَ سَنَةً؟ أَلَيْسَ الَّذِينَ أَخْطَأُوا، الَّذِينَ جُثَثُهُمْ سَقَطَتْ فِي الْقَفْرِ؟ وَلِمَنْ أَقْسَمَ: </a:t>
            </a:r>
            <a:endPar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ct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a:t>
            </a:r>
            <a:r>
              <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لَنْ يَدْخُلُوا رَاحَتَهُ»، إِلاَّ لِلَّذِينَ لَمْ يُطِيعُوا؟ فَنَرَى أَنَّهُمْ لَمْ يَقْدِرُوا أَنْ يَدْخُلُوا لِعَدَمِ الإِيمَانِ.</a:t>
            </a:r>
          </a:p>
        </p:txBody>
      </p:sp>
    </p:spTree>
    <p:extLst>
      <p:ext uri="{BB962C8B-B14F-4D97-AF65-F5344CB8AC3E}">
        <p14:creationId xmlns:p14="http://schemas.microsoft.com/office/powerpoint/2010/main" val="16394370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84878"/>
            <a:ext cx="9144000" cy="738664"/>
          </a:xfrm>
          <a:prstGeom prst="rect">
            <a:avLst/>
          </a:prstGeom>
          <a:solidFill>
            <a:schemeClr val="tx2">
              <a:lumMod val="20000"/>
              <a:lumOff val="80000"/>
            </a:schemeClr>
          </a:solidFill>
        </p:spPr>
        <p:txBody>
          <a:bodyPr wrap="square">
            <a:spAutoFit/>
          </a:bodyPr>
          <a:lstStyle/>
          <a:p>
            <a:pPr algn="ctr" rtl="1"/>
            <a:r>
              <a:rPr lang="ar-LB" sz="42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1-	</a:t>
            </a:r>
            <a:r>
              <a:rPr lang="ar-LB" sz="42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a:t>
            </a:r>
            <a:r>
              <a:rPr lang="ar-SA" sz="42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ابتعاد</a:t>
            </a:r>
            <a:r>
              <a:rPr lang="ar-LB" sz="42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ar-LB" sz="42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عن الله	12:3</a:t>
            </a:r>
            <a:endParaRPr lang="ar-LB" sz="28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28" name="Rectangle 27"/>
          <p:cNvSpPr/>
          <p:nvPr/>
        </p:nvSpPr>
        <p:spPr>
          <a:xfrm>
            <a:off x="9181" y="4419600"/>
            <a:ext cx="9144000" cy="2123658"/>
          </a:xfrm>
          <a:prstGeom prst="rect">
            <a:avLst/>
          </a:prstGeom>
        </p:spPr>
        <p:txBody>
          <a:bodyPr wrap="square">
            <a:spAutoFit/>
          </a:bodyPr>
          <a:lstStyle/>
          <a:p>
            <a:pPr algn="ct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إن اختيار عدم السلوك بإيمان ينبع من قلب شرير </a:t>
            </a:r>
          </a:p>
          <a:p>
            <a:pPr algn="ct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ويقود للابتعاد عن التمتع بالله اختباريا، </a:t>
            </a:r>
          </a:p>
          <a:p>
            <a:pPr algn="ct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وبالتالي الى خسارة الشركة معه</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6" name="Rectangle 5"/>
          <p:cNvSpPr/>
          <p:nvPr/>
        </p:nvSpPr>
        <p:spPr>
          <a:xfrm>
            <a:off x="0" y="1295400"/>
            <a:ext cx="9144000" cy="1446550"/>
          </a:xfrm>
          <a:prstGeom prst="rect">
            <a:avLst/>
          </a:prstGeom>
        </p:spPr>
        <p:txBody>
          <a:bodyPr wrap="square">
            <a:spAutoFit/>
          </a:bodyPr>
          <a:lstStyle/>
          <a:p>
            <a:pPr algn="ctr" rtl="1"/>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اُنْظُرُوا أَيُّهَا الإِخْوَةُ أَنْ لاَ يَكُونَ فِي أَحَدِكُمْ قَلْبٌ شِرِّيرٌ بِعَدَمِ إِيمَانٍ فِي الارْتِدَادِ عَنِ اللهِ الْحَيِّ.</a:t>
            </a:r>
          </a:p>
        </p:txBody>
      </p:sp>
      <p:sp>
        <p:nvSpPr>
          <p:cNvPr id="5" name="Rectangle 4"/>
          <p:cNvSpPr/>
          <p:nvPr/>
        </p:nvSpPr>
        <p:spPr>
          <a:xfrm>
            <a:off x="6172200" y="3185955"/>
            <a:ext cx="1981200" cy="769441"/>
          </a:xfrm>
          <a:prstGeom prst="rect">
            <a:avLst/>
          </a:prstGeom>
        </p:spPr>
        <p:txBody>
          <a:bodyPr wrap="square">
            <a:spAutoFit/>
          </a:bodyPr>
          <a:lstStyle/>
          <a:p>
            <a:pPr algn="ct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الارتداد</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7" name="Right Arrow 6"/>
          <p:cNvSpPr/>
          <p:nvPr/>
        </p:nvSpPr>
        <p:spPr>
          <a:xfrm rot="10800000">
            <a:off x="3886200" y="3412761"/>
            <a:ext cx="1978234" cy="2659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337411" y="3185955"/>
            <a:ext cx="2582846" cy="769441"/>
          </a:xfrm>
          <a:prstGeom prst="rect">
            <a:avLst/>
          </a:prstGeom>
        </p:spPr>
        <p:txBody>
          <a:bodyPr wrap="square">
            <a:spAutoFit/>
          </a:bodyPr>
          <a:lstStyle/>
          <a:p>
            <a:pPr algn="ct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الابتعاد</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4069991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8" grpId="0"/>
      <p:bldP spid="6" grpId="0"/>
      <p:bldP spid="5" grpId="0"/>
      <p:bldP spid="7"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84878"/>
            <a:ext cx="9144000" cy="738664"/>
          </a:xfrm>
          <a:prstGeom prst="rect">
            <a:avLst/>
          </a:prstGeom>
          <a:solidFill>
            <a:schemeClr val="tx2">
              <a:lumMod val="20000"/>
              <a:lumOff val="80000"/>
            </a:schemeClr>
          </a:solidFill>
        </p:spPr>
        <p:txBody>
          <a:bodyPr wrap="square">
            <a:spAutoFit/>
          </a:bodyPr>
          <a:lstStyle/>
          <a:p>
            <a:pPr algn="ctr" rtl="1"/>
            <a:r>
              <a:rPr lang="ar-LB" sz="42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2-	 تقسّي القلب13:3-16</a:t>
            </a:r>
            <a:endParaRPr lang="ar-LB" sz="28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28" name="Rectangle 27"/>
          <p:cNvSpPr/>
          <p:nvPr/>
        </p:nvSpPr>
        <p:spPr>
          <a:xfrm>
            <a:off x="0" y="4481980"/>
            <a:ext cx="9144000" cy="2123658"/>
          </a:xfrm>
          <a:prstGeom prst="rect">
            <a:avLst/>
          </a:prstGeom>
        </p:spPr>
        <p:txBody>
          <a:bodyPr wrap="square">
            <a:spAutoFit/>
          </a:bodyPr>
          <a:lstStyle/>
          <a:p>
            <a:pPr algn="ct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الخطيّة تخدع المؤمن وتعده بالاكتفاء</a:t>
            </a:r>
          </a:p>
          <a:p>
            <a:pPr algn="ct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فتقوده لكي يقسّي قلبه </a:t>
            </a:r>
          </a:p>
          <a:p>
            <a:pPr algn="ct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حتى لا يستمع لصوت الرب الذي يكلّمه مراراً وتكراراً</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6" name="Rectangle 5"/>
          <p:cNvSpPr/>
          <p:nvPr/>
        </p:nvSpPr>
        <p:spPr>
          <a:xfrm>
            <a:off x="342900" y="1371600"/>
            <a:ext cx="8458200" cy="2862322"/>
          </a:xfrm>
          <a:prstGeom prst="rect">
            <a:avLst/>
          </a:prstGeom>
        </p:spPr>
        <p:txBody>
          <a:bodyPr wrap="square">
            <a:spAutoFit/>
          </a:bodyPr>
          <a:lstStyle/>
          <a:p>
            <a:pPr algn="ctr" rtl="1"/>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بَلْ </a:t>
            </a:r>
            <a:r>
              <a:rPr lang="ar-LB" sz="36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عِظُوا أَنْفُسَكُمْ كُلَّ يَوْمٍ، مَا دَامَ الْوَقْتُ يُدْعَى الْيَوْمَ، لِكَيْ لاَ يُقَسَّى أَحَدٌ مِنْكُمْ بِغُرُورِ </a:t>
            </a:r>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الْخَطِيَّةِ. </a:t>
            </a:r>
            <a:r>
              <a:rPr lang="ar-LB" sz="36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لأَنَّنَا قَدْ صِرْنَا شُرَكَاءَ الْمَسِيحِ، إِنْ تَمَسَّكْنَا بِبَدَاءَةِ الثِّقَةِ ثَابِتَةً إِلَى النِّهَايَةِ</a:t>
            </a:r>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 إِذْ </a:t>
            </a:r>
            <a:r>
              <a:rPr lang="ar-LB" sz="36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قِيلَ</a:t>
            </a:r>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a:t>
            </a:r>
            <a:r>
              <a:rPr lang="ar-SA"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a:t>
            </a:r>
            <a:r>
              <a:rPr lang="ar-LB" sz="36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الْيَوْمَ، إِنْ سَمِعْتُمْ صَوْتَهُ فَلاَ تُقَسُّوا قُلُوبَكُمْ، كَمَا فِي الإِسْخَاطِ</a:t>
            </a:r>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 فَمَنْ </a:t>
            </a:r>
            <a:r>
              <a:rPr lang="ar-LB" sz="36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هُمُ الَّذِينَ إِذْ </a:t>
            </a:r>
            <a:r>
              <a:rPr lang="ar-LB" sz="36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سَمِعُوا </a:t>
            </a:r>
            <a:r>
              <a:rPr lang="ar-LB" sz="36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أَسْخَطُوا؟ أَلَيْسَ جَمِيعُ الَّذِينَ خَرَجُوا مِنْ مِصْرَ بِوَاسِطَةِ مُوسَى؟</a:t>
            </a:r>
          </a:p>
        </p:txBody>
      </p:sp>
    </p:spTree>
    <p:extLst>
      <p:ext uri="{BB962C8B-B14F-4D97-AF65-F5344CB8AC3E}">
        <p14:creationId xmlns:p14="http://schemas.microsoft.com/office/powerpoint/2010/main" val="3057088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8"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64" y="533400"/>
            <a:ext cx="9144000" cy="738664"/>
          </a:xfrm>
          <a:prstGeom prst="rect">
            <a:avLst/>
          </a:prstGeom>
          <a:solidFill>
            <a:schemeClr val="tx2">
              <a:lumMod val="20000"/>
              <a:lumOff val="80000"/>
            </a:schemeClr>
          </a:solidFill>
        </p:spPr>
        <p:txBody>
          <a:bodyPr wrap="square">
            <a:spAutoFit/>
          </a:bodyPr>
          <a:lstStyle/>
          <a:p>
            <a:pPr algn="ctr" rtl="1"/>
            <a:r>
              <a:rPr lang="ar-LB" sz="42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3-	العصيان 	17:3</a:t>
            </a:r>
            <a:endParaRPr lang="ar-LB" sz="28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6" name="Rectangle 5"/>
          <p:cNvSpPr/>
          <p:nvPr/>
        </p:nvSpPr>
        <p:spPr>
          <a:xfrm>
            <a:off x="39547" y="1644828"/>
            <a:ext cx="9144000" cy="1446550"/>
          </a:xfrm>
          <a:prstGeom prst="rect">
            <a:avLst/>
          </a:prstGeom>
        </p:spPr>
        <p:txBody>
          <a:bodyPr wrap="square">
            <a:spAutoFit/>
          </a:bodyPr>
          <a:lstStyle/>
          <a:p>
            <a:pPr algn="ctr" rtl="1"/>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وَمَنْ </a:t>
            </a:r>
            <a:r>
              <a:rPr lang="ar-LB" sz="4400" b="1" dirty="0">
                <a:effectLst>
                  <a:outerShdw blurRad="38100" dist="38100" dir="2700000" algn="tl">
                    <a:srgbClr val="000000">
                      <a:alpha val="43137"/>
                    </a:srgbClr>
                  </a:outerShdw>
                </a:effectLst>
                <a:latin typeface="Traditional Arabic" pitchFamily="18" charset="-78"/>
                <a:cs typeface="Traditional Arabic" pitchFamily="18" charset="-78"/>
              </a:rPr>
              <a:t>مَقَتَ </a:t>
            </a:r>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أَرْبَعِينَ سَنَةً؟ أَلَيْسَ الَّذِينَ</a:t>
            </a:r>
            <a:r>
              <a:rPr lang="ar-LB" sz="4400" b="1" dirty="0">
                <a:solidFill>
                  <a:schemeClr val="tx1">
                    <a:lumMod val="85000"/>
                    <a:lumOff val="15000"/>
                  </a:schemeClr>
                </a:solidFill>
                <a:effectLst>
                  <a:outerShdw blurRad="38100" dist="38100" dir="2700000" algn="tl">
                    <a:srgbClr val="000000">
                      <a:alpha val="43137"/>
                    </a:srgbClr>
                  </a:outerShdw>
                </a:effectLst>
                <a:latin typeface="Traditional Arabic" pitchFamily="18" charset="-78"/>
                <a:cs typeface="Traditional Arabic" pitchFamily="18" charset="-78"/>
              </a:rPr>
              <a:t> أَخْطَأُوا</a:t>
            </a:r>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 الَّذِينَ جُثَثُهُمْ سَقَطَتْ فِي الْقَفْرِ؟</a:t>
            </a:r>
          </a:p>
        </p:txBody>
      </p:sp>
      <p:sp>
        <p:nvSpPr>
          <p:cNvPr id="5" name="Rectangle 4"/>
          <p:cNvSpPr/>
          <p:nvPr/>
        </p:nvSpPr>
        <p:spPr>
          <a:xfrm>
            <a:off x="6138187" y="3590706"/>
            <a:ext cx="1053861" cy="769441"/>
          </a:xfrm>
          <a:prstGeom prst="rect">
            <a:avLst/>
          </a:prstGeom>
        </p:spPr>
        <p:txBody>
          <a:bodyPr wrap="square">
            <a:spAutoFit/>
          </a:bodyPr>
          <a:lstStyle/>
          <a:p>
            <a:pPr algn="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مقت</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9" name="Right Arrow 8"/>
          <p:cNvSpPr/>
          <p:nvPr/>
        </p:nvSpPr>
        <p:spPr>
          <a:xfrm rot="10800000">
            <a:off x="4081732" y="3817512"/>
            <a:ext cx="1978234" cy="2659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03398" y="3590706"/>
            <a:ext cx="2582846" cy="769441"/>
          </a:xfrm>
          <a:prstGeom prst="rect">
            <a:avLst/>
          </a:prstGeom>
        </p:spPr>
        <p:txBody>
          <a:bodyPr wrap="square">
            <a:spAutoFit/>
          </a:bodyPr>
          <a:lstStyle/>
          <a:p>
            <a:pPr algn="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غضب على</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11" name="Rectangle 10"/>
          <p:cNvSpPr/>
          <p:nvPr/>
        </p:nvSpPr>
        <p:spPr>
          <a:xfrm>
            <a:off x="5867400" y="4878534"/>
            <a:ext cx="3116202" cy="769441"/>
          </a:xfrm>
          <a:prstGeom prst="rect">
            <a:avLst/>
          </a:prstGeom>
        </p:spPr>
        <p:txBody>
          <a:bodyPr wrap="square">
            <a:spAutoFit/>
          </a:bodyPr>
          <a:lstStyle/>
          <a:p>
            <a:pPr algn="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الخطية = العصيان</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13" name="Right Arrow 12"/>
          <p:cNvSpPr/>
          <p:nvPr/>
        </p:nvSpPr>
        <p:spPr>
          <a:xfrm rot="10800000">
            <a:off x="4724400" y="5172490"/>
            <a:ext cx="941963" cy="1815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60851" y="4724400"/>
            <a:ext cx="4667290" cy="1446550"/>
          </a:xfrm>
          <a:prstGeom prst="rect">
            <a:avLst/>
          </a:prstGeom>
        </p:spPr>
        <p:txBody>
          <a:bodyPr wrap="square">
            <a:spAutoFit/>
          </a:bodyPr>
          <a:lstStyle/>
          <a:p>
            <a:pPr algn="ctr" rtl="1"/>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اقصاء المؤمن عن الخدمة واستخدام الرب له</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547995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5" grpId="0"/>
      <p:bldP spid="9" grpId="0" animBg="1"/>
      <p:bldP spid="10" grpId="0"/>
      <p:bldP spid="11" grpId="0"/>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84878"/>
            <a:ext cx="9144000" cy="738664"/>
          </a:xfrm>
          <a:prstGeom prst="rect">
            <a:avLst/>
          </a:prstGeom>
          <a:solidFill>
            <a:schemeClr val="tx2">
              <a:lumMod val="20000"/>
              <a:lumOff val="80000"/>
            </a:schemeClr>
          </a:solidFill>
        </p:spPr>
        <p:txBody>
          <a:bodyPr wrap="square">
            <a:spAutoFit/>
          </a:bodyPr>
          <a:lstStyle/>
          <a:p>
            <a:pPr algn="ctr" rtl="1"/>
            <a:r>
              <a:rPr lang="ar-LB" sz="42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4-	فُقدان البَرَكات الموعودة 18:3-19</a:t>
            </a:r>
            <a:endParaRPr lang="ar-LB" sz="28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28" name="Rectangle 27"/>
          <p:cNvSpPr/>
          <p:nvPr/>
        </p:nvSpPr>
        <p:spPr>
          <a:xfrm>
            <a:off x="4590" y="3733800"/>
            <a:ext cx="9144000" cy="2123658"/>
          </a:xfrm>
          <a:prstGeom prst="rect">
            <a:avLst/>
          </a:prstGeom>
        </p:spPr>
        <p:txBody>
          <a:bodyPr wrap="square">
            <a:spAutoFit/>
          </a:bodyPr>
          <a:lstStyle/>
          <a:p>
            <a:pPr algn="ctr" rtl="1"/>
            <a:r>
              <a:rPr lang="ar-LB"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إن </a:t>
            </a:r>
            <a:r>
              <a:rPr lang="ar-SA"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المؤمن الذي يسلك بعدم إيمان لن يخسر حياته الأبدية لكنه سوف يخسر بركات الرب لحياته والتمتع بالحياة الفضلى التي دُعيَ إليها.</a:t>
            </a:r>
            <a:endParaRPr lang="ar-LB" sz="4400" b="1"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6" name="Rectangle 5"/>
          <p:cNvSpPr/>
          <p:nvPr/>
        </p:nvSpPr>
        <p:spPr>
          <a:xfrm>
            <a:off x="0" y="1828800"/>
            <a:ext cx="9144000" cy="1446550"/>
          </a:xfrm>
          <a:prstGeom prst="rect">
            <a:avLst/>
          </a:prstGeom>
        </p:spPr>
        <p:txBody>
          <a:bodyPr wrap="square">
            <a:spAutoFit/>
          </a:bodyPr>
          <a:lstStyle/>
          <a:p>
            <a:pPr algn="ctr" rtl="1"/>
            <a:r>
              <a:rPr lang="ar-LB" sz="44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وَلِمَنْ </a:t>
            </a:r>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أَقْسَمَ: «</a:t>
            </a:r>
            <a:r>
              <a:rPr lang="ar-LB" sz="4400" b="1" dirty="0">
                <a:effectLst>
                  <a:outerShdw blurRad="38100" dist="38100" dir="2700000" algn="tl">
                    <a:srgbClr val="000000">
                      <a:alpha val="43137"/>
                    </a:srgbClr>
                  </a:outerShdw>
                </a:effectLst>
                <a:latin typeface="Traditional Arabic" pitchFamily="18" charset="-78"/>
                <a:cs typeface="Traditional Arabic" pitchFamily="18" charset="-78"/>
              </a:rPr>
              <a:t>لَنْ يَدْخُلُوا رَاحَتَهُ</a:t>
            </a:r>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 إِلاَّ لِلَّذِينَ لَمْ يُطِيعُوا؟</a:t>
            </a:r>
          </a:p>
          <a:p>
            <a:pPr algn="ctr" rtl="1"/>
            <a:r>
              <a:rPr lang="ar-LB" sz="4400" b="1"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فَنَرَى </a:t>
            </a:r>
            <a:r>
              <a:rPr lang="ar-LB" sz="4400" b="1"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أَنَّهُمْ </a:t>
            </a:r>
            <a:r>
              <a:rPr lang="ar-LB" sz="4400" b="1" dirty="0">
                <a:effectLst>
                  <a:outerShdw blurRad="38100" dist="38100" dir="2700000" algn="tl">
                    <a:srgbClr val="000000">
                      <a:alpha val="43137"/>
                    </a:srgbClr>
                  </a:outerShdw>
                </a:effectLst>
                <a:latin typeface="Traditional Arabic" pitchFamily="18" charset="-78"/>
                <a:cs typeface="Traditional Arabic" pitchFamily="18" charset="-78"/>
              </a:rPr>
              <a:t>لَمْ يَقْدِرُوا أَنْ يَدْخُلُوا </a:t>
            </a:r>
            <a:r>
              <a:rPr lang="ar-LB" sz="4400" b="1" dirty="0">
                <a:solidFill>
                  <a:srgbClr val="FFFF00"/>
                </a:solidFill>
                <a:effectLst>
                  <a:outerShdw blurRad="38100" dist="38100" dir="2700000" algn="tl">
                    <a:srgbClr val="000000">
                      <a:alpha val="43137"/>
                    </a:srgbClr>
                  </a:outerShdw>
                </a:effectLst>
                <a:latin typeface="Traditional Arabic" pitchFamily="18" charset="-78"/>
                <a:cs typeface="Traditional Arabic" pitchFamily="18" charset="-78"/>
              </a:rPr>
              <a:t>لِعَدَمِ الإِيمَانِ</a:t>
            </a:r>
          </a:p>
        </p:txBody>
      </p:sp>
    </p:spTree>
    <p:extLst>
      <p:ext uri="{BB962C8B-B14F-4D97-AF65-F5344CB8AC3E}">
        <p14:creationId xmlns:p14="http://schemas.microsoft.com/office/powerpoint/2010/main" val="178606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8"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7966</TotalTime>
  <Words>420</Words>
  <Application>Microsoft Office PowerPoint</Application>
  <PresentationFormat>On-screen Show (4:3)</PresentationFormat>
  <Paragraphs>39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Fady</dc:creator>
  <cp:lastModifiedBy>Fadi Maalouf</cp:lastModifiedBy>
  <cp:revision>228</cp:revision>
  <cp:lastPrinted>2014-05-16T10:39:48Z</cp:lastPrinted>
  <dcterms:created xsi:type="dcterms:W3CDTF">2011-12-16T10:01:42Z</dcterms:created>
  <dcterms:modified xsi:type="dcterms:W3CDTF">2017-11-12T07:15:30Z</dcterms:modified>
</cp:coreProperties>
</file>