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9"/>
  </p:notesMasterIdLst>
  <p:sldIdLst>
    <p:sldId id="256" r:id="rId2"/>
    <p:sldId id="282" r:id="rId3"/>
    <p:sldId id="286" r:id="rId4"/>
    <p:sldId id="287" r:id="rId5"/>
    <p:sldId id="288" r:id="rId6"/>
    <p:sldId id="280" r:id="rId7"/>
    <p:sldId id="289" r:id="rId8"/>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59" d="100"/>
          <a:sy n="59" d="100"/>
        </p:scale>
        <p:origin x="1436" y="36"/>
      </p:cViewPr>
      <p:guideLst>
        <p:guide orient="horz" pos="21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tableStyles" Target="tableStyles.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theme" Target="theme/theme1.xml"/><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viewProps" Target="viewProps.xml"/><Relationship Id="rId5" Type="http://schemas.openxmlformats.org/officeDocument/2006/relationships/slide" Target="slides/slide4.xml"/><Relationship Id="rId10"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notesMaster" Target="notesMasters/notesMaster1.xml"/><Relationship Id="rId14" Type="http://schemas.microsoft.com/office/2015/10/relationships/revisionInfo" Target="revisionInfo.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73FADC29-ADFF-4857-82C3-74B13E9BB903}" type="datetimeFigureOut">
              <a:rPr lang="en-US" smtClean="0"/>
              <a:t>11/26/2017</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DF2F9B93-94F8-410B-94D6-96BC7EC9622C}" type="slidenum">
              <a:rPr lang="en-US" smtClean="0"/>
              <a:t>‹#›</a:t>
            </a:fld>
            <a:endParaRPr lang="en-US"/>
          </a:p>
        </p:txBody>
      </p:sp>
    </p:spTree>
    <p:extLst>
      <p:ext uri="{BB962C8B-B14F-4D97-AF65-F5344CB8AC3E}">
        <p14:creationId xmlns:p14="http://schemas.microsoft.com/office/powerpoint/2010/main" val="301835962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39CBE0C7-85E4-46F3-AC87-7AB595D4AB82}" type="datetimeFigureOut">
              <a:rPr lang="en-US" smtClean="0"/>
              <a:t>11/26/2017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351150925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9CBE0C7-85E4-46F3-AC87-7AB595D4AB82}" type="datetimeFigureOut">
              <a:rPr lang="en-US" smtClean="0"/>
              <a:t>11/26/2017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7016119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9CBE0C7-85E4-46F3-AC87-7AB595D4AB82}" type="datetimeFigureOut">
              <a:rPr lang="en-US" smtClean="0"/>
              <a:t>11/26/2017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155184307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9CBE0C7-85E4-46F3-AC87-7AB595D4AB82}" type="datetimeFigureOut">
              <a:rPr lang="en-US" smtClean="0"/>
              <a:t>11/26/2017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42429247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9CBE0C7-85E4-46F3-AC87-7AB595D4AB82}" type="datetimeFigureOut">
              <a:rPr lang="en-US" smtClean="0"/>
              <a:t>11/26/2017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17610177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9CBE0C7-85E4-46F3-AC87-7AB595D4AB82}" type="datetimeFigureOut">
              <a:rPr lang="en-US" smtClean="0"/>
              <a:t>11/26/2017</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145500745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9CBE0C7-85E4-46F3-AC87-7AB595D4AB82}" type="datetimeFigureOut">
              <a:rPr lang="en-US" smtClean="0"/>
              <a:t>11/26/2017</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42016559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39CBE0C7-85E4-46F3-AC87-7AB595D4AB82}" type="datetimeFigureOut">
              <a:rPr lang="en-US" smtClean="0"/>
              <a:t>11/26/2017</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222618492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9CBE0C7-85E4-46F3-AC87-7AB595D4AB82}" type="datetimeFigureOut">
              <a:rPr lang="en-US" smtClean="0"/>
              <a:t>11/26/2017</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220165785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9CBE0C7-85E4-46F3-AC87-7AB595D4AB82}" type="datetimeFigureOut">
              <a:rPr lang="en-US" smtClean="0"/>
              <a:t>11/26/2017</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282972710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9CBE0C7-85E4-46F3-AC87-7AB595D4AB82}" type="datetimeFigureOut">
              <a:rPr lang="en-US" smtClean="0"/>
              <a:t>11/26/2017</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11609664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9CBE0C7-85E4-46F3-AC87-7AB595D4AB82}" type="datetimeFigureOut">
              <a:rPr lang="en-US" smtClean="0"/>
              <a:t>11/26/2017</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7FF83F5-8633-4A0A-8B48-1B25C9154E02}" type="slidenum">
              <a:rPr lang="en-US" smtClean="0"/>
              <a:t>‹#›</a:t>
            </a:fld>
            <a:endParaRPr lang="en-US"/>
          </a:p>
        </p:txBody>
      </p:sp>
    </p:spTree>
    <p:extLst>
      <p:ext uri="{BB962C8B-B14F-4D97-AF65-F5344CB8AC3E}">
        <p14:creationId xmlns:p14="http://schemas.microsoft.com/office/powerpoint/2010/main" val="156499268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227" y="-14478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1295175" y="305053"/>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457200" y="2609671"/>
            <a:ext cx="8229600" cy="2308324"/>
          </a:xfrm>
          <a:prstGeom prst="rect">
            <a:avLst/>
          </a:prstGeom>
          <a:noFill/>
        </p:spPr>
        <p:txBody>
          <a:bodyPr wrap="square" rtlCol="0">
            <a:spAutoFit/>
          </a:bodyPr>
          <a:lstStyle/>
          <a:p>
            <a:pPr algn="ctr" rtl="1"/>
            <a:r>
              <a:rPr lang="ar-LB" sz="7200" b="1" dirty="0">
                <a:solidFill>
                  <a:schemeClr val="tx2">
                    <a:lumMod val="75000"/>
                  </a:schemeClr>
                </a:solidFill>
                <a:latin typeface="Traditional Arabic" pitchFamily="18" charset="-78"/>
                <a:cs typeface="Traditional Arabic" pitchFamily="18" charset="-78"/>
              </a:rPr>
              <a:t>حياة الإيمان ما بين</a:t>
            </a:r>
          </a:p>
          <a:p>
            <a:pPr algn="ctr" rtl="1"/>
            <a:r>
              <a:rPr lang="ar-LB" sz="7200" b="1" dirty="0">
                <a:solidFill>
                  <a:schemeClr val="tx2">
                    <a:lumMod val="75000"/>
                  </a:schemeClr>
                </a:solidFill>
                <a:latin typeface="Traditional Arabic" pitchFamily="18" charset="-78"/>
                <a:cs typeface="Traditional Arabic" pitchFamily="18" charset="-78"/>
              </a:rPr>
              <a:t>العقل والمشاعر</a:t>
            </a:r>
          </a:p>
        </p:txBody>
      </p:sp>
    </p:spTree>
    <p:extLst>
      <p:ext uri="{BB962C8B-B14F-4D97-AF65-F5344CB8AC3E}">
        <p14:creationId xmlns:p14="http://schemas.microsoft.com/office/powerpoint/2010/main" val="306627848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200" y="-16002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7315200" y="839165"/>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457200" y="2156520"/>
            <a:ext cx="8229600" cy="3785652"/>
          </a:xfrm>
          <a:prstGeom prst="rect">
            <a:avLst/>
          </a:prstGeom>
          <a:noFill/>
        </p:spPr>
        <p:txBody>
          <a:bodyPr wrap="square" rtlCol="0">
            <a:spAutoFit/>
          </a:bodyPr>
          <a:lstStyle/>
          <a:p>
            <a:pPr algn="ctr" rtl="1"/>
            <a:r>
              <a:rPr lang="ar-LB" sz="4000" b="1" dirty="0">
                <a:solidFill>
                  <a:schemeClr val="tx2">
                    <a:lumMod val="75000"/>
                  </a:schemeClr>
                </a:solidFill>
                <a:latin typeface="Traditional Arabic" pitchFamily="18" charset="-78"/>
                <a:cs typeface="Traditional Arabic" pitchFamily="18" charset="-78"/>
              </a:rPr>
              <a:t>"1وَأَمَّا أَنْتَ فَتَكَلَّمْ بِمَا يَلِيقُ بِالتَّعْلِيمِ الصَّحِيحِ:</a:t>
            </a:r>
          </a:p>
          <a:p>
            <a:pPr algn="ctr" rtl="1"/>
            <a:r>
              <a:rPr lang="ar-LB" sz="4000" b="1" dirty="0">
                <a:solidFill>
                  <a:schemeClr val="tx2">
                    <a:lumMod val="75000"/>
                  </a:schemeClr>
                </a:solidFill>
                <a:latin typeface="Traditional Arabic" pitchFamily="18" charset="-78"/>
                <a:cs typeface="Traditional Arabic" pitchFamily="18" charset="-78"/>
              </a:rPr>
              <a:t> 2أَنْ يَكُونَ الأَشْيَاخُ صَاحِينَ، ذَوِي وَقَارٍ، مُتَعَقِّلِينَ، أَصِحَّاءَ فِي الإِيمَانِ وَالْمَحَبَّةِ وَالصَّبْرِ.</a:t>
            </a:r>
          </a:p>
          <a:p>
            <a:pPr algn="ctr" rtl="1"/>
            <a:r>
              <a:rPr lang="ar-LB" sz="4000" b="1" dirty="0">
                <a:solidFill>
                  <a:schemeClr val="tx2">
                    <a:lumMod val="75000"/>
                  </a:schemeClr>
                </a:solidFill>
                <a:latin typeface="Traditional Arabic" pitchFamily="18" charset="-78"/>
                <a:cs typeface="Traditional Arabic" pitchFamily="18" charset="-78"/>
              </a:rPr>
              <a:t> 3كَذلِكَ الْعَجَائِزُ فِي سِيرَةٍ تَلِيقُ بِالْقَدَاسَةِ، غَيْرَ </a:t>
            </a:r>
            <a:r>
              <a:rPr lang="ar-LB" sz="4000" b="1" dirty="0" err="1">
                <a:solidFill>
                  <a:schemeClr val="tx2">
                    <a:lumMod val="75000"/>
                  </a:schemeClr>
                </a:solidFill>
                <a:latin typeface="Traditional Arabic" pitchFamily="18" charset="-78"/>
                <a:cs typeface="Traditional Arabic" pitchFamily="18" charset="-78"/>
              </a:rPr>
              <a:t>ثَالِبَاتٍ</a:t>
            </a:r>
            <a:r>
              <a:rPr lang="ar-LB" sz="4000" b="1" dirty="0">
                <a:solidFill>
                  <a:schemeClr val="tx2">
                    <a:lumMod val="75000"/>
                  </a:schemeClr>
                </a:solidFill>
                <a:latin typeface="Traditional Arabic" pitchFamily="18" charset="-78"/>
                <a:cs typeface="Traditional Arabic" pitchFamily="18" charset="-78"/>
              </a:rPr>
              <a:t>، غَيْرَ مُسْتَعْبَدَاتٍ لِلْخَمْرِ الْكَثِيرِ، مُعَلِّمَاتٍ الصَّلاَحَ، 4لِكَيْ يَنْصَحْنَ الْحَدَثَاتِ أَنْ يَكُنَّ مُحِبَّاتٍ لِرِجَالِهِنَّ وَيُحْبِبْنَ أَوْلاَدَهُنَّ، </a:t>
            </a:r>
          </a:p>
        </p:txBody>
      </p:sp>
      <p:sp>
        <p:nvSpPr>
          <p:cNvPr id="2" name="TextBox 1"/>
          <p:cNvSpPr txBox="1"/>
          <p:nvPr/>
        </p:nvSpPr>
        <p:spPr>
          <a:xfrm>
            <a:off x="474785" y="379776"/>
            <a:ext cx="2649415" cy="1200329"/>
          </a:xfrm>
          <a:prstGeom prst="rect">
            <a:avLst/>
          </a:prstGeom>
          <a:noFill/>
        </p:spPr>
        <p:txBody>
          <a:bodyPr wrap="square" rtlCol="0">
            <a:spAutoFit/>
          </a:bodyPr>
          <a:lstStyle/>
          <a:p>
            <a:pPr algn="r"/>
            <a:r>
              <a:rPr lang="ar-LB" sz="7200" b="1" dirty="0" err="1">
                <a:latin typeface="Traditional Arabic" panose="02020603050405020304" pitchFamily="18" charset="-78"/>
                <a:cs typeface="Traditional Arabic" panose="02020603050405020304" pitchFamily="18" charset="-78"/>
              </a:rPr>
              <a:t>تيطس</a:t>
            </a:r>
            <a:r>
              <a:rPr lang="ar-LB" sz="7200" b="1" dirty="0">
                <a:latin typeface="Traditional Arabic" panose="02020603050405020304" pitchFamily="18" charset="-78"/>
                <a:cs typeface="Traditional Arabic" panose="02020603050405020304" pitchFamily="18" charset="-78"/>
              </a:rPr>
              <a:t> 2</a:t>
            </a:r>
            <a:endParaRPr lang="en-US" sz="7200" b="1" dirty="0">
              <a:latin typeface="Traditional Arabic" panose="02020603050405020304" pitchFamily="18" charset="-78"/>
              <a:cs typeface="Traditional Arabic" panose="02020603050405020304" pitchFamily="18" charset="-78"/>
            </a:endParaRPr>
          </a:p>
        </p:txBody>
      </p:sp>
    </p:spTree>
    <p:extLst>
      <p:ext uri="{BB962C8B-B14F-4D97-AF65-F5344CB8AC3E}">
        <p14:creationId xmlns:p14="http://schemas.microsoft.com/office/powerpoint/2010/main" val="177578091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200" y="-16002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7315200" y="839165"/>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457200" y="2156520"/>
            <a:ext cx="8229600" cy="4401205"/>
          </a:xfrm>
          <a:prstGeom prst="rect">
            <a:avLst/>
          </a:prstGeom>
          <a:noFill/>
        </p:spPr>
        <p:txBody>
          <a:bodyPr wrap="square" rtlCol="0">
            <a:spAutoFit/>
          </a:bodyPr>
          <a:lstStyle/>
          <a:p>
            <a:pPr algn="ctr" rtl="1"/>
            <a:r>
              <a:rPr lang="ar-LB" sz="4000" b="1" dirty="0">
                <a:solidFill>
                  <a:schemeClr val="tx2">
                    <a:lumMod val="75000"/>
                  </a:schemeClr>
                </a:solidFill>
                <a:latin typeface="Traditional Arabic" pitchFamily="18" charset="-78"/>
                <a:cs typeface="Traditional Arabic" pitchFamily="18" charset="-78"/>
              </a:rPr>
              <a:t>5مُتَعَقِّلاَتٍ، عَفِيفَاتٍ، مُلاَزِمَاتٍ بُيُوتَهُنَّ، صَالِحَاتٍ، خَاضِعَاتٍ لِرِجَالِهِنَّ، لِكَيْ لاَ يُجَدَّفَ عَلَى كَلِمَةِ اللهِ.</a:t>
            </a:r>
          </a:p>
          <a:p>
            <a:pPr algn="ctr" rtl="1"/>
            <a:r>
              <a:rPr lang="ar-LB" sz="4000" b="1" dirty="0">
                <a:solidFill>
                  <a:schemeClr val="tx2">
                    <a:lumMod val="75000"/>
                  </a:schemeClr>
                </a:solidFill>
                <a:latin typeface="Traditional Arabic" pitchFamily="18" charset="-78"/>
                <a:cs typeface="Traditional Arabic" pitchFamily="18" charset="-78"/>
              </a:rPr>
              <a:t>6كَذلِكَ عِظِ الأَحْدَاثَ أَنْ يَكُونُوا مُتَعَقِّلِينَ،</a:t>
            </a:r>
          </a:p>
          <a:p>
            <a:pPr algn="ctr" rtl="1"/>
            <a:r>
              <a:rPr lang="ar-LB" sz="4000" b="1" dirty="0">
                <a:solidFill>
                  <a:schemeClr val="tx2">
                    <a:lumMod val="75000"/>
                  </a:schemeClr>
                </a:solidFill>
                <a:latin typeface="Traditional Arabic" pitchFamily="18" charset="-78"/>
                <a:cs typeface="Traditional Arabic" pitchFamily="18" charset="-78"/>
              </a:rPr>
              <a:t>7مُقَدِّمًا نَفْسَكَ فِي كُلِّ شَيْءٍ قُدْوَةً لِلأَعْمَالِ الْحَسَنَةِ، وَمُقَدِّمًا فِي التَّعْلِيمِ نَقَاوَةً، </a:t>
            </a:r>
            <a:r>
              <a:rPr lang="ar-LB" sz="4000" b="1" dirty="0" err="1">
                <a:solidFill>
                  <a:schemeClr val="tx2">
                    <a:lumMod val="75000"/>
                  </a:schemeClr>
                </a:solidFill>
                <a:latin typeface="Traditional Arabic" pitchFamily="18" charset="-78"/>
                <a:cs typeface="Traditional Arabic" pitchFamily="18" charset="-78"/>
              </a:rPr>
              <a:t>وَوَقَارًا</a:t>
            </a:r>
            <a:r>
              <a:rPr lang="ar-LB" sz="4000" b="1" dirty="0">
                <a:solidFill>
                  <a:schemeClr val="tx2">
                    <a:lumMod val="75000"/>
                  </a:schemeClr>
                </a:solidFill>
                <a:latin typeface="Traditional Arabic" pitchFamily="18" charset="-78"/>
                <a:cs typeface="Traditional Arabic" pitchFamily="18" charset="-78"/>
              </a:rPr>
              <a:t>، وَإِخْلاَصًا، 8وَكَلاَمًا صَحِيحًا غَيْرَ مَلُومٍ، لِكَيْ يُخْزَى الْمُضَادُّ، إِذْ لَيْسَ لَهُ شَيْءٌ رَدِيءٌ يَقُولُهُ عَنْكُمْ. </a:t>
            </a:r>
          </a:p>
        </p:txBody>
      </p:sp>
      <p:sp>
        <p:nvSpPr>
          <p:cNvPr id="2" name="TextBox 1"/>
          <p:cNvSpPr txBox="1"/>
          <p:nvPr/>
        </p:nvSpPr>
        <p:spPr>
          <a:xfrm>
            <a:off x="474785" y="379776"/>
            <a:ext cx="2649415" cy="1200329"/>
          </a:xfrm>
          <a:prstGeom prst="rect">
            <a:avLst/>
          </a:prstGeom>
          <a:noFill/>
        </p:spPr>
        <p:txBody>
          <a:bodyPr wrap="square" rtlCol="0">
            <a:spAutoFit/>
          </a:bodyPr>
          <a:lstStyle/>
          <a:p>
            <a:pPr algn="r"/>
            <a:r>
              <a:rPr lang="ar-LB" sz="7200" b="1" dirty="0" err="1">
                <a:latin typeface="Traditional Arabic" panose="02020603050405020304" pitchFamily="18" charset="-78"/>
                <a:cs typeface="Traditional Arabic" panose="02020603050405020304" pitchFamily="18" charset="-78"/>
              </a:rPr>
              <a:t>تيطس</a:t>
            </a:r>
            <a:r>
              <a:rPr lang="ar-LB" sz="7200" b="1" dirty="0">
                <a:latin typeface="Traditional Arabic" panose="02020603050405020304" pitchFamily="18" charset="-78"/>
                <a:cs typeface="Traditional Arabic" panose="02020603050405020304" pitchFamily="18" charset="-78"/>
              </a:rPr>
              <a:t> 2</a:t>
            </a:r>
            <a:endParaRPr lang="en-US" sz="7200" b="1" dirty="0">
              <a:latin typeface="Traditional Arabic" panose="02020603050405020304" pitchFamily="18" charset="-78"/>
              <a:cs typeface="Traditional Arabic" panose="02020603050405020304" pitchFamily="18" charset="-78"/>
            </a:endParaRPr>
          </a:p>
        </p:txBody>
      </p:sp>
    </p:spTree>
    <p:extLst>
      <p:ext uri="{BB962C8B-B14F-4D97-AF65-F5344CB8AC3E}">
        <p14:creationId xmlns:p14="http://schemas.microsoft.com/office/powerpoint/2010/main" val="418848906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200" y="-16002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7315200" y="839165"/>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457200" y="2156520"/>
            <a:ext cx="8229600" cy="3785652"/>
          </a:xfrm>
          <a:prstGeom prst="rect">
            <a:avLst/>
          </a:prstGeom>
          <a:noFill/>
        </p:spPr>
        <p:txBody>
          <a:bodyPr wrap="square" rtlCol="0">
            <a:spAutoFit/>
          </a:bodyPr>
          <a:lstStyle/>
          <a:p>
            <a:pPr algn="ctr" rtl="1"/>
            <a:r>
              <a:rPr lang="ar-LB" sz="4000" b="1" dirty="0">
                <a:solidFill>
                  <a:schemeClr val="tx2">
                    <a:lumMod val="75000"/>
                  </a:schemeClr>
                </a:solidFill>
                <a:latin typeface="Traditional Arabic" pitchFamily="18" charset="-78"/>
                <a:cs typeface="Traditional Arabic" pitchFamily="18" charset="-78"/>
              </a:rPr>
              <a:t>9وَالْعَبِيدَ أَنْ يَخْضَعُوا لِسَادَتِهِمْ، وَيُرْضُوهُمْ فِي كُلِّ شَيْءٍ، غَيْرَ مُنَاقِضِينَ، 10غَيْرَ مُخْتَلِسِينَ، بَلْ مُقَدِّمِينَ كُلَّ أَمَانَةٍ صَالِحَةٍ، لِكَيْ يُزَيِّنُوا تَعْلِيمَ مُخَلِّصِنَا اللهِ فِي كُلِّ شَيْءٍ. 11لأَنَّهُ قَدْ ظَهَرَتْ نِعْمَةُ اللهِ الْمُخَلِّصَةُ، لِجَمِيعِ النَّاسِ، 12مُعَلِّمَةً إِيَّانَا أَنْ نُنْكِرَ الْفُجُورَ وَالشَّهَوَاتِ الْعَالَمِيَّةَ، وَنَعِيشَ بِالتَّعَقُّلِ وَالْبِرِّ وَالتَّقْوَى فِي الْعَالَمِ الْحَاضِرِ، </a:t>
            </a:r>
          </a:p>
        </p:txBody>
      </p:sp>
      <p:sp>
        <p:nvSpPr>
          <p:cNvPr id="2" name="TextBox 1"/>
          <p:cNvSpPr txBox="1"/>
          <p:nvPr/>
        </p:nvSpPr>
        <p:spPr>
          <a:xfrm>
            <a:off x="474785" y="379776"/>
            <a:ext cx="2649415" cy="1200329"/>
          </a:xfrm>
          <a:prstGeom prst="rect">
            <a:avLst/>
          </a:prstGeom>
          <a:noFill/>
        </p:spPr>
        <p:txBody>
          <a:bodyPr wrap="square" rtlCol="0">
            <a:spAutoFit/>
          </a:bodyPr>
          <a:lstStyle/>
          <a:p>
            <a:pPr algn="r"/>
            <a:r>
              <a:rPr lang="ar-LB" sz="7200" b="1" dirty="0" err="1">
                <a:latin typeface="Traditional Arabic" panose="02020603050405020304" pitchFamily="18" charset="-78"/>
                <a:cs typeface="Traditional Arabic" panose="02020603050405020304" pitchFamily="18" charset="-78"/>
              </a:rPr>
              <a:t>تيطس</a:t>
            </a:r>
            <a:r>
              <a:rPr lang="ar-LB" sz="7200" b="1" dirty="0">
                <a:latin typeface="Traditional Arabic" panose="02020603050405020304" pitchFamily="18" charset="-78"/>
                <a:cs typeface="Traditional Arabic" panose="02020603050405020304" pitchFamily="18" charset="-78"/>
              </a:rPr>
              <a:t> 2</a:t>
            </a:r>
            <a:endParaRPr lang="en-US" sz="7200" b="1" dirty="0">
              <a:latin typeface="Traditional Arabic" panose="02020603050405020304" pitchFamily="18" charset="-78"/>
              <a:cs typeface="Traditional Arabic" panose="02020603050405020304" pitchFamily="18" charset="-78"/>
            </a:endParaRPr>
          </a:p>
        </p:txBody>
      </p:sp>
    </p:spTree>
    <p:extLst>
      <p:ext uri="{BB962C8B-B14F-4D97-AF65-F5344CB8AC3E}">
        <p14:creationId xmlns:p14="http://schemas.microsoft.com/office/powerpoint/2010/main" val="297087939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200" y="-16002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7315200" y="839165"/>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457200" y="2156520"/>
            <a:ext cx="8229600" cy="3170099"/>
          </a:xfrm>
          <a:prstGeom prst="rect">
            <a:avLst/>
          </a:prstGeom>
          <a:noFill/>
        </p:spPr>
        <p:txBody>
          <a:bodyPr wrap="square" rtlCol="0">
            <a:spAutoFit/>
          </a:bodyPr>
          <a:lstStyle/>
          <a:p>
            <a:pPr algn="ctr" rtl="1"/>
            <a:r>
              <a:rPr lang="ar-LB" sz="4000" b="1" dirty="0">
                <a:solidFill>
                  <a:schemeClr val="tx2">
                    <a:lumMod val="75000"/>
                  </a:schemeClr>
                </a:solidFill>
                <a:latin typeface="Traditional Arabic" pitchFamily="18" charset="-78"/>
                <a:cs typeface="Traditional Arabic" pitchFamily="18" charset="-78"/>
              </a:rPr>
              <a:t>13مُنْتَظِرِينَ الرَّجَاءَ الْمُبَارَكَ وَظُهُورَ مَجْدِ اللهِ الْعَظِيمِ وَمُخَلِّصِنَا يَسُوعَ الْمَسِيحِ، 14الَّذِي بَذَلَ نَفْسَهُ لأَجْلِنَا، لِكَيْ يَفْدِيَنَا مِنْ كُلِّ إِثْمٍ، وَيُطَهِّرَ لِنَفْسِهِ شَعْبًا خَاصًّا غَيُورًا فِي أَعْمَال حَسَنَةٍ. 15تَكَلَّمْ بِهذِهِ، وَعِظْ، وَوَبِّخْ بِكُلِّ سُلْطَانٍ. لاَ يَسْتَهِنْ بِكَ أَحَدٌ." (</a:t>
            </a:r>
            <a:r>
              <a:rPr lang="ar-LB" sz="4000" b="1" dirty="0" err="1">
                <a:solidFill>
                  <a:schemeClr val="tx2">
                    <a:lumMod val="75000"/>
                  </a:schemeClr>
                </a:solidFill>
                <a:latin typeface="Traditional Arabic" pitchFamily="18" charset="-78"/>
                <a:cs typeface="Traditional Arabic" pitchFamily="18" charset="-78"/>
              </a:rPr>
              <a:t>تيطس</a:t>
            </a:r>
            <a:r>
              <a:rPr lang="ar-LB" sz="4000" b="1" dirty="0">
                <a:solidFill>
                  <a:schemeClr val="tx2">
                    <a:lumMod val="75000"/>
                  </a:schemeClr>
                </a:solidFill>
                <a:latin typeface="Traditional Arabic" pitchFamily="18" charset="-78"/>
                <a:cs typeface="Traditional Arabic" pitchFamily="18" charset="-78"/>
              </a:rPr>
              <a:t> 2)</a:t>
            </a:r>
          </a:p>
        </p:txBody>
      </p:sp>
      <p:sp>
        <p:nvSpPr>
          <p:cNvPr id="2" name="TextBox 1"/>
          <p:cNvSpPr txBox="1"/>
          <p:nvPr/>
        </p:nvSpPr>
        <p:spPr>
          <a:xfrm>
            <a:off x="474785" y="379776"/>
            <a:ext cx="2649415" cy="1200329"/>
          </a:xfrm>
          <a:prstGeom prst="rect">
            <a:avLst/>
          </a:prstGeom>
          <a:noFill/>
        </p:spPr>
        <p:txBody>
          <a:bodyPr wrap="square" rtlCol="0">
            <a:spAutoFit/>
          </a:bodyPr>
          <a:lstStyle/>
          <a:p>
            <a:pPr algn="r"/>
            <a:r>
              <a:rPr lang="ar-LB" sz="7200" b="1" dirty="0" err="1">
                <a:latin typeface="Traditional Arabic" panose="02020603050405020304" pitchFamily="18" charset="-78"/>
                <a:cs typeface="Traditional Arabic" panose="02020603050405020304" pitchFamily="18" charset="-78"/>
              </a:rPr>
              <a:t>تيطس</a:t>
            </a:r>
            <a:r>
              <a:rPr lang="ar-LB" sz="7200" b="1" dirty="0">
                <a:latin typeface="Traditional Arabic" panose="02020603050405020304" pitchFamily="18" charset="-78"/>
                <a:cs typeface="Traditional Arabic" panose="02020603050405020304" pitchFamily="18" charset="-78"/>
              </a:rPr>
              <a:t> 2</a:t>
            </a:r>
            <a:endParaRPr lang="en-US" sz="7200" b="1" dirty="0">
              <a:latin typeface="Traditional Arabic" panose="02020603050405020304" pitchFamily="18" charset="-78"/>
              <a:cs typeface="Traditional Arabic" panose="02020603050405020304" pitchFamily="18" charset="-78"/>
            </a:endParaRPr>
          </a:p>
        </p:txBody>
      </p:sp>
    </p:spTree>
    <p:extLst>
      <p:ext uri="{BB962C8B-B14F-4D97-AF65-F5344CB8AC3E}">
        <p14:creationId xmlns:p14="http://schemas.microsoft.com/office/powerpoint/2010/main" val="263503817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3716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7659977" y="391547"/>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408" name="TextBox 407"/>
          <p:cNvSpPr txBox="1"/>
          <p:nvPr/>
        </p:nvSpPr>
        <p:spPr>
          <a:xfrm>
            <a:off x="-304802" y="373559"/>
            <a:ext cx="5269453" cy="1569660"/>
          </a:xfrm>
          <a:prstGeom prst="rect">
            <a:avLst/>
          </a:prstGeom>
          <a:noFill/>
        </p:spPr>
        <p:txBody>
          <a:bodyPr wrap="square" rtlCol="0">
            <a:spAutoFit/>
          </a:bodyPr>
          <a:lstStyle/>
          <a:p>
            <a:pPr algn="ctr" rtl="1"/>
            <a:r>
              <a:rPr lang="ar-LB" sz="4800" b="1" dirty="0">
                <a:solidFill>
                  <a:schemeClr val="tx2">
                    <a:lumMod val="75000"/>
                  </a:schemeClr>
                </a:solidFill>
                <a:latin typeface="Traditional Arabic" pitchFamily="18" charset="-78"/>
                <a:cs typeface="Traditional Arabic" pitchFamily="18" charset="-78"/>
              </a:rPr>
              <a:t>حياة الإيمان</a:t>
            </a:r>
          </a:p>
          <a:p>
            <a:pPr algn="ctr" rtl="1"/>
            <a:r>
              <a:rPr lang="ar-LB" sz="4800" b="1" dirty="0">
                <a:solidFill>
                  <a:schemeClr val="tx2">
                    <a:lumMod val="75000"/>
                  </a:schemeClr>
                </a:solidFill>
                <a:latin typeface="Traditional Arabic" pitchFamily="18" charset="-78"/>
                <a:cs typeface="Traditional Arabic" pitchFamily="18" charset="-78"/>
              </a:rPr>
              <a:t>ما بين العقل والمشاعر</a:t>
            </a:r>
          </a:p>
        </p:txBody>
      </p:sp>
      <p:sp>
        <p:nvSpPr>
          <p:cNvPr id="410" name="TextBox 409"/>
          <p:cNvSpPr txBox="1"/>
          <p:nvPr/>
        </p:nvSpPr>
        <p:spPr>
          <a:xfrm>
            <a:off x="152400" y="2057400"/>
            <a:ext cx="8266830" cy="4708981"/>
          </a:xfrm>
          <a:prstGeom prst="rect">
            <a:avLst/>
          </a:prstGeom>
          <a:noFill/>
        </p:spPr>
        <p:txBody>
          <a:bodyPr wrap="square" rtlCol="0">
            <a:spAutoFit/>
          </a:bodyPr>
          <a:lstStyle/>
          <a:p>
            <a:pPr algn="r" rtl="1"/>
            <a:r>
              <a:rPr lang="ar-LB" sz="4200" b="1" dirty="0">
                <a:latin typeface="Traditional Arabic" pitchFamily="18" charset="-78"/>
                <a:cs typeface="Traditional Arabic" pitchFamily="18" charset="-78"/>
              </a:rPr>
              <a:t>أولا. دعوة الله للمؤمن ليعيش حياة التعقّل</a:t>
            </a:r>
          </a:p>
          <a:p>
            <a:pPr algn="r" rtl="1"/>
            <a:r>
              <a:rPr lang="ar-LB" sz="4200" b="1" dirty="0">
                <a:latin typeface="Traditional Arabic" pitchFamily="18" charset="-78"/>
                <a:cs typeface="Traditional Arabic" pitchFamily="18" charset="-78"/>
              </a:rPr>
              <a:t>ثانيا. ما هي حياة التعقّل؟</a:t>
            </a:r>
          </a:p>
          <a:p>
            <a:pPr algn="r" rtl="1"/>
            <a:r>
              <a:rPr lang="ar-LB" sz="4200" b="1" dirty="0">
                <a:latin typeface="Traditional Arabic" pitchFamily="18" charset="-78"/>
                <a:cs typeface="Traditional Arabic" pitchFamily="18" charset="-78"/>
              </a:rPr>
              <a:t>حياة مقادة بالمشاعر</a:t>
            </a:r>
          </a:p>
          <a:p>
            <a:pPr algn="r" rtl="1"/>
            <a:r>
              <a:rPr lang="ar-LB" sz="4200" b="1" dirty="0">
                <a:latin typeface="Traditional Arabic" pitchFamily="18" charset="-78"/>
                <a:cs typeface="Traditional Arabic" pitchFamily="18" charset="-78"/>
              </a:rPr>
              <a:t>       اشعر               افكّر               اتصرّف</a:t>
            </a:r>
          </a:p>
          <a:p>
            <a:pPr algn="r" rtl="1"/>
            <a:r>
              <a:rPr lang="ar-LB" sz="4200" b="1" dirty="0">
                <a:latin typeface="Traditional Arabic" pitchFamily="18" charset="-78"/>
                <a:cs typeface="Traditional Arabic" pitchFamily="18" charset="-78"/>
              </a:rPr>
              <a:t> حياة التعقّل</a:t>
            </a:r>
          </a:p>
          <a:p>
            <a:pPr algn="r" rtl="1"/>
            <a:r>
              <a:rPr lang="ar-LB" sz="4200" b="1" dirty="0">
                <a:latin typeface="Traditional Arabic" pitchFamily="18" charset="-78"/>
                <a:cs typeface="Traditional Arabic" pitchFamily="18" charset="-78"/>
              </a:rPr>
              <a:t>       افكّر              اتصرّف              اشعر</a:t>
            </a:r>
          </a:p>
          <a:p>
            <a:pPr algn="r" rtl="1"/>
            <a:endParaRPr lang="ar-LB" sz="4800" b="1" dirty="0">
              <a:latin typeface="Traditional Arabic" pitchFamily="18" charset="-78"/>
              <a:cs typeface="Traditional Arabic" pitchFamily="18" charset="-78"/>
            </a:endParaRPr>
          </a:p>
        </p:txBody>
      </p:sp>
      <p:cxnSp>
        <p:nvCxnSpPr>
          <p:cNvPr id="3" name="Straight Arrow Connector 2">
            <a:extLst>
              <a:ext uri="{FF2B5EF4-FFF2-40B4-BE49-F238E27FC236}">
                <a16:creationId xmlns:a16="http://schemas.microsoft.com/office/drawing/2014/main" id="{D59050F2-1FED-4F52-A865-F8EA22EC30A1}"/>
              </a:ext>
            </a:extLst>
          </p:cNvPr>
          <p:cNvCxnSpPr>
            <a:cxnSpLocks/>
          </p:cNvCxnSpPr>
          <p:nvPr/>
        </p:nvCxnSpPr>
        <p:spPr>
          <a:xfrm flipH="1">
            <a:off x="4933661" y="4343400"/>
            <a:ext cx="167640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411" name="Straight Arrow Connector 410">
            <a:extLst>
              <a:ext uri="{FF2B5EF4-FFF2-40B4-BE49-F238E27FC236}">
                <a16:creationId xmlns:a16="http://schemas.microsoft.com/office/drawing/2014/main" id="{1DD680EB-146D-457B-B034-70C2DD662988}"/>
              </a:ext>
            </a:extLst>
          </p:cNvPr>
          <p:cNvCxnSpPr>
            <a:cxnSpLocks/>
          </p:cNvCxnSpPr>
          <p:nvPr/>
        </p:nvCxnSpPr>
        <p:spPr>
          <a:xfrm flipH="1">
            <a:off x="2209800" y="4337538"/>
            <a:ext cx="167640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413" name="Straight Arrow Connector 412">
            <a:extLst>
              <a:ext uri="{FF2B5EF4-FFF2-40B4-BE49-F238E27FC236}">
                <a16:creationId xmlns:a16="http://schemas.microsoft.com/office/drawing/2014/main" id="{D3758161-A278-42A3-AF82-D591ABE070DF}"/>
              </a:ext>
            </a:extLst>
          </p:cNvPr>
          <p:cNvCxnSpPr>
            <a:cxnSpLocks/>
          </p:cNvCxnSpPr>
          <p:nvPr/>
        </p:nvCxnSpPr>
        <p:spPr>
          <a:xfrm flipH="1">
            <a:off x="5029200" y="5638800"/>
            <a:ext cx="152400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415" name="Straight Arrow Connector 414">
            <a:extLst>
              <a:ext uri="{FF2B5EF4-FFF2-40B4-BE49-F238E27FC236}">
                <a16:creationId xmlns:a16="http://schemas.microsoft.com/office/drawing/2014/main" id="{B99BE2AA-7A71-4C4D-96FF-D05AD344CF0B}"/>
              </a:ext>
            </a:extLst>
          </p:cNvPr>
          <p:cNvCxnSpPr>
            <a:cxnSpLocks/>
          </p:cNvCxnSpPr>
          <p:nvPr/>
        </p:nvCxnSpPr>
        <p:spPr>
          <a:xfrm flipH="1">
            <a:off x="2209800" y="5638800"/>
            <a:ext cx="160020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94305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1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1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10">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10">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10">
                                            <p:txEl>
                                              <p:pRg st="4" end="4"/>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10">
                                            <p:txEl>
                                              <p:pRg st="5" end="5"/>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3716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7659977" y="391547"/>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408" name="TextBox 407"/>
          <p:cNvSpPr txBox="1"/>
          <p:nvPr/>
        </p:nvSpPr>
        <p:spPr>
          <a:xfrm>
            <a:off x="-304802" y="373559"/>
            <a:ext cx="5269453" cy="1569660"/>
          </a:xfrm>
          <a:prstGeom prst="rect">
            <a:avLst/>
          </a:prstGeom>
          <a:noFill/>
        </p:spPr>
        <p:txBody>
          <a:bodyPr wrap="square" rtlCol="0">
            <a:spAutoFit/>
          </a:bodyPr>
          <a:lstStyle/>
          <a:p>
            <a:pPr algn="ctr" rtl="1"/>
            <a:r>
              <a:rPr lang="ar-LB" sz="4800" b="1" dirty="0">
                <a:solidFill>
                  <a:schemeClr val="tx2">
                    <a:lumMod val="75000"/>
                  </a:schemeClr>
                </a:solidFill>
                <a:latin typeface="Traditional Arabic" pitchFamily="18" charset="-78"/>
                <a:cs typeface="Traditional Arabic" pitchFamily="18" charset="-78"/>
              </a:rPr>
              <a:t>حياة الإيمان</a:t>
            </a:r>
          </a:p>
          <a:p>
            <a:pPr algn="ctr" rtl="1"/>
            <a:r>
              <a:rPr lang="ar-LB" sz="4800" b="1" dirty="0">
                <a:solidFill>
                  <a:schemeClr val="tx2">
                    <a:lumMod val="75000"/>
                  </a:schemeClr>
                </a:solidFill>
                <a:latin typeface="Traditional Arabic" pitchFamily="18" charset="-78"/>
                <a:cs typeface="Traditional Arabic" pitchFamily="18" charset="-78"/>
              </a:rPr>
              <a:t>ما بين العقل والمشاعر</a:t>
            </a:r>
          </a:p>
        </p:txBody>
      </p:sp>
      <p:sp>
        <p:nvSpPr>
          <p:cNvPr id="410" name="TextBox 409"/>
          <p:cNvSpPr txBox="1"/>
          <p:nvPr/>
        </p:nvSpPr>
        <p:spPr>
          <a:xfrm>
            <a:off x="152400" y="2057400"/>
            <a:ext cx="8266830" cy="4893647"/>
          </a:xfrm>
          <a:prstGeom prst="rect">
            <a:avLst/>
          </a:prstGeom>
          <a:noFill/>
        </p:spPr>
        <p:txBody>
          <a:bodyPr wrap="square" rtlCol="0">
            <a:spAutoFit/>
          </a:bodyPr>
          <a:lstStyle/>
          <a:p>
            <a:pPr algn="r" rtl="1"/>
            <a:r>
              <a:rPr lang="ar-LB" sz="4200" b="1" dirty="0">
                <a:latin typeface="Traditional Arabic" pitchFamily="18" charset="-78"/>
                <a:cs typeface="Traditional Arabic" pitchFamily="18" charset="-78"/>
              </a:rPr>
              <a:t>ثالثا. لماذا حياة التعقّل؟</a:t>
            </a:r>
          </a:p>
          <a:p>
            <a:pPr algn="r" rtl="1"/>
            <a:r>
              <a:rPr lang="ar-LB" sz="4200" b="1" dirty="0">
                <a:latin typeface="Traditional Arabic" pitchFamily="18" charset="-78"/>
                <a:cs typeface="Traditional Arabic" pitchFamily="18" charset="-78"/>
              </a:rPr>
              <a:t>       * لأن الفكر هو قلب الإنسان</a:t>
            </a:r>
          </a:p>
          <a:p>
            <a:pPr algn="r" rtl="1"/>
            <a:r>
              <a:rPr lang="ar-LB" sz="4200" b="1" dirty="0">
                <a:latin typeface="Traditional Arabic" pitchFamily="18" charset="-78"/>
                <a:cs typeface="Traditional Arabic" pitchFamily="18" charset="-78"/>
              </a:rPr>
              <a:t>       * لتجنّب </a:t>
            </a:r>
            <a:r>
              <a:rPr lang="ar-LB" sz="4200" b="1">
                <a:latin typeface="Traditional Arabic" pitchFamily="18" charset="-78"/>
                <a:cs typeface="Traditional Arabic" pitchFamily="18" charset="-78"/>
              </a:rPr>
              <a:t>خطر المشاعر</a:t>
            </a:r>
            <a:endParaRPr lang="ar-LB" sz="4200" b="1" dirty="0">
              <a:latin typeface="Traditional Arabic" pitchFamily="18" charset="-78"/>
              <a:cs typeface="Traditional Arabic" pitchFamily="18" charset="-78"/>
            </a:endParaRPr>
          </a:p>
          <a:p>
            <a:pPr algn="r" rtl="1"/>
            <a:r>
              <a:rPr lang="ar-LB" sz="4200" b="1" dirty="0">
                <a:latin typeface="Traditional Arabic" pitchFamily="18" charset="-78"/>
                <a:cs typeface="Traditional Arabic" pitchFamily="18" charset="-78"/>
              </a:rPr>
              <a:t>رابعا. أين نحتاج إلى التعقّل؟</a:t>
            </a:r>
          </a:p>
          <a:p>
            <a:pPr algn="r" rtl="1"/>
            <a:r>
              <a:rPr lang="ar-LB" sz="4800" b="1" dirty="0">
                <a:latin typeface="Traditional Arabic" pitchFamily="18" charset="-78"/>
                <a:cs typeface="Traditional Arabic" pitchFamily="18" charset="-78"/>
              </a:rPr>
              <a:t>      كافة مجالات الحياة</a:t>
            </a:r>
          </a:p>
          <a:p>
            <a:pPr algn="r" rtl="1"/>
            <a:r>
              <a:rPr lang="ar-LB" sz="4800" b="1" dirty="0">
                <a:latin typeface="Traditional Arabic" pitchFamily="18" charset="-78"/>
                <a:cs typeface="Traditional Arabic" pitchFamily="18" charset="-78"/>
              </a:rPr>
              <a:t>خامسا. كيفيّة العيش بتعقّل؟</a:t>
            </a:r>
          </a:p>
          <a:p>
            <a:pPr algn="r" rtl="1"/>
            <a:r>
              <a:rPr lang="ar-LB" sz="4800" b="1" dirty="0">
                <a:latin typeface="Traditional Arabic" pitchFamily="18" charset="-78"/>
                <a:cs typeface="Traditional Arabic" pitchFamily="18" charset="-78"/>
              </a:rPr>
              <a:t>          حياة متمحورة حول الكلمة</a:t>
            </a:r>
          </a:p>
        </p:txBody>
      </p:sp>
    </p:spTree>
    <p:extLst>
      <p:ext uri="{BB962C8B-B14F-4D97-AF65-F5344CB8AC3E}">
        <p14:creationId xmlns:p14="http://schemas.microsoft.com/office/powerpoint/2010/main" val="39327206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1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1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10">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10">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10">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10">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10">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1075</TotalTime>
  <Words>331</Words>
  <Application>Microsoft Office PowerPoint</Application>
  <PresentationFormat>On-screen Show (4:3)</PresentationFormat>
  <Paragraphs>45</Paragraphs>
  <Slides>7</Slides>
  <Notes>0</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7</vt:i4>
      </vt:variant>
    </vt:vector>
  </HeadingPairs>
  <TitlesOfParts>
    <vt:vector size="11" baseType="lpstr">
      <vt:lpstr>Arial</vt:lpstr>
      <vt:lpstr>Calibri</vt:lpstr>
      <vt:lpstr>Traditional Arabic</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Raymond AM</dc:creator>
  <cp:lastModifiedBy>Raymond AM</cp:lastModifiedBy>
  <cp:revision>138</cp:revision>
  <dcterms:created xsi:type="dcterms:W3CDTF">2014-01-18T13:18:16Z</dcterms:created>
  <dcterms:modified xsi:type="dcterms:W3CDTF">2017-11-26T06:45:27Z</dcterms:modified>
</cp:coreProperties>
</file>