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60" r:id="rId2"/>
    <p:sldId id="569" r:id="rId3"/>
    <p:sldId id="513" r:id="rId4"/>
    <p:sldId id="570" r:id="rId5"/>
    <p:sldId id="571" r:id="rId6"/>
    <p:sldId id="572" r:id="rId7"/>
    <p:sldId id="573" r:id="rId8"/>
    <p:sldId id="542" r:id="rId9"/>
    <p:sldId id="574" r:id="rId10"/>
    <p:sldId id="575" r:id="rId11"/>
    <p:sldId id="576" r:id="rId12"/>
    <p:sldId id="586" r:id="rId13"/>
    <p:sldId id="577" r:id="rId14"/>
    <p:sldId id="587" r:id="rId15"/>
    <p:sldId id="578" r:id="rId16"/>
    <p:sldId id="579" r:id="rId17"/>
    <p:sldId id="588" r:id="rId18"/>
    <p:sldId id="580" r:id="rId19"/>
    <p:sldId id="581" r:id="rId20"/>
    <p:sldId id="589" r:id="rId21"/>
    <p:sldId id="590" r:id="rId22"/>
    <p:sldId id="591" r:id="rId23"/>
    <p:sldId id="582" r:id="rId24"/>
    <p:sldId id="583" r:id="rId25"/>
    <p:sldId id="592" r:id="rId26"/>
    <p:sldId id="584" r:id="rId27"/>
    <p:sldId id="585" r:id="rId28"/>
    <p:sldId id="593" r:id="rId29"/>
    <p:sldId id="594" r:id="rId30"/>
    <p:sldId id="596" r:id="rId31"/>
    <p:sldId id="595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94660"/>
  </p:normalViewPr>
  <p:slideViewPr>
    <p:cSldViewPr>
      <p:cViewPr varScale="1">
        <p:scale>
          <a:sx n="67" d="100"/>
          <a:sy n="67" d="100"/>
        </p:scale>
        <p:origin x="684" y="3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ADC29-ADFF-4857-82C3-74B13E9BB903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F9B93-94F8-410B-94D6-96BC7EC96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5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18247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23836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309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9357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95737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8977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06625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06638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4923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55740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292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00270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9789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09540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05216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20019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9837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07635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87841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25045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47834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8967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7746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5577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1390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5696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6842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686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2F9B93-94F8-410B-94D6-96BC7EC9622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6207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0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2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01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0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5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5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27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E0C7-85E4-46F3-AC87-7AB595D4AB82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6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E0C7-85E4-46F3-AC87-7AB595D4AB82}" type="datetimeFigureOut">
              <a:rPr lang="en-US" smtClean="0"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F83F5-8633-4A0A-8B48-1B25C9154E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9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495300" y="3429000"/>
            <a:ext cx="11125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11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الأب المؤثر في عائلته</a:t>
            </a:r>
            <a:endParaRPr lang="en-US" sz="115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7147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289560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47هذَا إِذْ سَمِعَ أَنَّ يَسُوعَ قَدْ جَاءَ مِنَ الْيَهُودِيَّةِ إِلَى الْجَلِيلِ، انْطَلَقَ إِلَيْهِ وَسَأَلَهُ أَنْ يَنْزِلَ وَيَشْفِيَ ابْنَهُ لأَنَّهُ كَانَ مُشْرِفًا عَلَى الْمَوْتِ. 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يو 4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46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53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80440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289560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"سَمِعَ أَنَّ يَسُوعَ قَدْ جَاءَ مِنَ الْيَهُودِيَّةِ إِلَى الْجَلِيلِ، انْطَلَقَ إِلَيْهِ وَسَأَلَهُ أَنْ يَنْزِلَ وَيَشْفِيَ ابْنَهُ لأَنَّهُ كَانَ مُشْرِفًا عَلَى الْمَوْتِ."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يو 4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46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53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6536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177305"/>
            <a:ext cx="11582267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يلاحظ من هذه الحادثة أنّ الأب المؤثر في عائلته هو أب</a:t>
            </a:r>
            <a:r>
              <a:rPr lang="en-US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en-US" sz="5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ثانياً. يتميّز بتواضعه أمام الرّب: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107322"/>
            <a:ext cx="92239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الأب المؤثر</a:t>
            </a:r>
          </a:p>
          <a:p>
            <a:pPr algn="ctr" rtl="1"/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عائلته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1980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289560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47هذَا إِذْ سَمِعَ أَنَّ يَسُوعَ قَدْ جَاءَ مِنَ الْيَهُودِيَّةِ إِلَى الْجَلِيلِ، انْطَلَقَ إِلَيْهِ وَسَأَلَهُ أَنْ يَنْزِلَ وَيَشْفِيَ ابْنَهُ لأَنَّهُ كَانَ مُشْرِفًا عَلَى الْمَوْتِ. 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يو 4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46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53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4520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177305"/>
            <a:ext cx="11582267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يلاحظ من هذه الحادثة أنّ الأب المؤثر في عائلته هو أب</a:t>
            </a:r>
            <a:r>
              <a:rPr lang="en-US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en-US" sz="5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ثالثاً. يتحمل مسؤوليّته تجاه الرّب: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107322"/>
            <a:ext cx="92239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الأب المؤثر</a:t>
            </a:r>
          </a:p>
          <a:p>
            <a:pPr algn="ctr" rtl="1"/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عائلته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9236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3562762"/>
            <a:ext cx="11938456" cy="401515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"وَكَانَ خَادِمٌ لِلْمَلِكِ ابْنُهُ مَرِيضٌ ..."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يو 4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46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53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9753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096" y="342900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انْطَلَقَ إِلَيْهِ وَسَأَلَهُ أَنْ يَنْزِلَ وَيَشْفِيَ ابْنَهُ لأَنَّهُ كَانَ مُشْرِفًا عَلَى الْمَوْتِ."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يو 4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46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53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30421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177305"/>
            <a:ext cx="11582267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يلاحظ من هذه الحادثة أنّ الأب المؤثر في عائلته هو أب</a:t>
            </a:r>
            <a:r>
              <a:rPr lang="en-US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en-US" sz="5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رابعاً. يلّج بصلاته إلى الرّب: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107322"/>
            <a:ext cx="92239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الأب المؤثر</a:t>
            </a:r>
          </a:p>
          <a:p>
            <a:pPr algn="ctr" rtl="1"/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عائلته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6201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3143334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قَالَ لَهُ خَادِمُ الْمَلِكِ: «يَا سَيِّدُ، انْزِلْ قَبْلَ أَنْ يَمُوتَ ابْنِي». </a:t>
            </a:r>
            <a:endParaRPr lang="en-US" sz="8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يو 4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46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53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5474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600" y="3429000"/>
            <a:ext cx="11938456" cy="401515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«لاَ أُطْلِقُكَ إِنْ لَمْ تُبَارِكْنِي».</a:t>
            </a:r>
            <a:r>
              <a:rPr lang="ar-LB" sz="80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en-US" sz="8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 32: 26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4529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122682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9" name="TextBox 1368"/>
          <p:cNvSpPr txBox="1"/>
          <p:nvPr/>
        </p:nvSpPr>
        <p:spPr>
          <a:xfrm>
            <a:off x="304800" y="3657600"/>
            <a:ext cx="11125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LB" sz="11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يو 4</a:t>
            </a:r>
            <a:r>
              <a:rPr lang="en-US" sz="11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LB" sz="11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46</a:t>
            </a:r>
            <a:r>
              <a:rPr lang="en-US" sz="11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LB" sz="11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53</a:t>
            </a:r>
            <a:endParaRPr lang="en-US" sz="115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1788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4800" y="3124639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"لَيْتَكَ تُبَارِكُنِي، وَتُوَسِّعُ تُخُومِي، وَتَكُونُ يَدُكَ مَعِي، وَتَحْفَظُنِي مِنَ الشَّرِّ حَتَّى لاَ يُتْعِبُنِي». فَآتَاهُ اللهُ بِمَا سَأَلَ."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1 أخ 1: 10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2447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9840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04800" y="2989471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"وَأَمَّا أَنْتَ فَمَتَى صَلَّيْتَ فَادْخُلْ إِلَى مِخْدَعِكَ وَأَغْلِقْ بَابَكَ، وَصَلِّ إِلَى أَبِيكَ الَّذِي فِي الْخَفَاءِ. فَأَبُوكَ الَّذِي يَرَى فِي الْخَفَاءِ يُجَازِيكَ عَلاَنِيَةً.</a:t>
            </a:r>
            <a:r>
              <a:rPr lang="ar-LB" sz="66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متى 6: 6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2054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177305"/>
            <a:ext cx="11582267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يلاحظ من هذه الحادثة أنّ الأب المؤثر في عائلته هو أب</a:t>
            </a:r>
            <a:r>
              <a:rPr lang="en-US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en-US" sz="5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خامساً. يحيا بإيمان بكلمة الرّب: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107322"/>
            <a:ext cx="92239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الأب المؤثر</a:t>
            </a:r>
          </a:p>
          <a:p>
            <a:pPr algn="ctr" rtl="1"/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عائلته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80759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3143334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50قَالَ لَهُ يَسُوعُ: «اذْهَبْ. اِبْنُكَ حَيٌّ». فَآمَنَ الرَّجُلُ بِالْكَلِمَةِ الَّتِي قَالَهَا لَهُ يَسُوعُ، وَذَهَبَ.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يو 4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46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53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8037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09600" y="3484998"/>
            <a:ext cx="11938456" cy="401515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11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"أَعْطُوا تُعْطَوْا..."</a:t>
            </a:r>
            <a:endParaRPr lang="en-US" sz="11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لو 6: 38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44510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177305"/>
            <a:ext cx="11582267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يلاحظ من هذه الحادثة أنّ الأب المؤثر في عائلته هو أب</a:t>
            </a:r>
            <a:r>
              <a:rPr lang="en-US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en-US" sz="5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سادساً. يتوقّع بثقة تعاملات الرّب: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107322"/>
            <a:ext cx="92239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الأب المؤثر</a:t>
            </a:r>
          </a:p>
          <a:p>
            <a:pPr algn="ctr" rtl="1"/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عائلته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95389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314765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51وَفِيمَا هُوَ نَازِلٌ اسْتَقْبَلَهُ عَبِيدُهُ وَأَخْبَرُوهُ قَائِلِينَ: «إِنَّ ابْنَكَ حَيٌّ».</a:t>
            </a:r>
            <a:endParaRPr lang="en-US" sz="8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يو 4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46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53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63793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600" y="314765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83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"اِنْتِظَارًا انْتَظَرْتُ الرَّبَّ، فَمَالَ إِلَيَّ وَسَمِعَ صُرَاخِي"</a:t>
            </a:r>
            <a:endParaRPr lang="en-US" sz="83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مز 40: 1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75230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177305"/>
            <a:ext cx="11582267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يلاحظ من هذه الحادثة أنّ الأب المؤثر في عائلته هو أب</a:t>
            </a:r>
            <a:r>
              <a:rPr lang="en-US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en-US" sz="5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سابعاً. </a:t>
            </a:r>
            <a:r>
              <a:rPr lang="ar-LB" sz="6000" b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يعظّم </a:t>
            </a: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بيته إسم الرّب: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107322"/>
            <a:ext cx="92239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الأب المؤثر</a:t>
            </a:r>
          </a:p>
          <a:p>
            <a:pPr algn="ctr" rtl="1"/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عائلته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040538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289560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52فَاسْتَخْبَرَهُمْ عَنِ السَّاعَةِ الَّتِي فِيهَا أَخَذَ يَتَعَافَى، فَقَالُوا لَهُ: «أَمْسِ فِي السَّاعَةِ السَّابِعَةِ تَرَكَتْهُ الْحُمَّى». 53فَفَهِمَ الأَبُ أَنَّهُ فِي تِلْكَ السَّاعَةِ الَّتِي قَالَ لَهُ فِيهَا يَسُوعُ: «إِنَّ ابْنَكَ حَيٌّ». فَآمَنَ هُوَ وَبَيْتُهُ كُلُّهُ."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يو 4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46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53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67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307145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"46فَجَاءَ يَسُوعُ أَيْضًا إِلَى قَانَا الْجَلِيلِ، حَيْثُ صَنَعَ الْمَاءَ خَمْرًا. وَكَانَ خَادِمٌ لِلْمَلِكِ ابْنُهُ مَرِيضٌ فِي كَفْرِنَاحُومَ. 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يو 4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46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53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90604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3491094"/>
            <a:ext cx="11938456" cy="4015150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LB" sz="11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"اذهب ابنك حيّ."</a:t>
            </a:r>
            <a:endParaRPr lang="en-US" sz="115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يو 4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46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53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65474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657600"/>
            <a:ext cx="11582267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النتيجة المباركة: "فَآمَنَ هُوَ وَبَيْتُهُ كُلُّهُ."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107322"/>
            <a:ext cx="92239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الأب المؤثر</a:t>
            </a:r>
          </a:p>
          <a:p>
            <a:pPr algn="ctr" rtl="1"/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عائلته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648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289560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47هذَا إِذْ سَمِعَ أَنَّ يَسُوعَ قَدْ جَاءَ مِنَ الْيَهُودِيَّةِ إِلَى الْجَلِيلِ، انْطَلَقَ إِلَيْهِ وَسَأَلَهُ أَنْ يَنْزِلَ وَيَشْفِيَ ابْنَهُ لأَنَّهُ كَانَ مُشْرِفًا عَلَى الْمَوْتِ. 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يو 4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46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53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8668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307145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48فَقَالَ لَهُ يَسُوعُ: «لاَ تُؤْمِنُونَ إِنْ لَمْ تَرَوْا آيَاتٍ وَعَجَائِبَ» 49قَالَ لَهُ خَادِمُ الْمَلِكِ: «يَا سَيِّدُ، انْزِلْ قَبْلَ أَنْ يَمُوتَ ابْنِي». </a:t>
            </a:r>
            <a:endParaRPr lang="en-US" sz="66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يو 4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46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53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3065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307145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50قَالَ لَهُ يَسُوعُ: «اذْهَبْ. اِبْنُكَ حَيٌّ». فَآمَنَ الرَّجُلُ بِالْكَلِمَةِ الَّتِي قَالَهَا لَهُ يَسُوعُ، وَذَهَبَ. 51وَفِيمَا هُوَ نَازِلٌ اسْتَقْبَلَهُ عَبِيدُهُ وَأَخْبَرُوهُ قَائِلِينَ: «إِنَّ ابْنَكَ حَيٌّ». 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يو 4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46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53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04433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289560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52فَاسْتَخْبَرَهُمْ عَنِ السَّاعَةِ الَّتِي فِيهَا أَخَذَ يَتَعَافَى، فَقَالُوا لَهُ: «أَمْسِ فِي السَّاعَةِ السَّابِعَةِ تَرَكَتْهُ الْحُمَّى». 53فَفَهِمَ الأَبُ أَنَّهُ فِي تِلْكَ السَّاعَةِ الَّتِي قَالَ لَهُ فِيهَا يَسُوعُ: «إِنَّ ابْنَكَ حَيٌّ». فَآمَنَ هُوَ وَبَيْتُهُ كُلُّهُ."</a:t>
            </a:r>
            <a:endParaRPr lang="en-US" sz="6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يو 4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46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53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4322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080235" y="-43767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3177305"/>
            <a:ext cx="11582267" cy="4384957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يلاحظ من هذه الحادثة أنّ الأب المؤثر في عائلته هو أب</a:t>
            </a:r>
            <a:r>
              <a:rPr lang="en-US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endParaRPr lang="en-US" sz="54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أولاً. يدرك حاجته للرّب: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557230" y="107322"/>
            <a:ext cx="922391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الأب المؤثر</a:t>
            </a:r>
          </a:p>
          <a:p>
            <a:pPr algn="ctr" rtl="1"/>
            <a:r>
              <a:rPr lang="ar-LB" sz="8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عائلته</a:t>
            </a:r>
            <a:endParaRPr lang="en-US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3145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819401" y="2306639"/>
            <a:ext cx="4811713" cy="4556125"/>
            <a:chOff x="2040" y="4872"/>
            <a:chExt cx="7578" cy="71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40" y="5027"/>
              <a:ext cx="7578" cy="6646"/>
              <a:chOff x="4500" y="5399"/>
              <a:chExt cx="3990" cy="2867"/>
            </a:xfrm>
          </p:grpSpPr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8212" y="5399"/>
                <a:ext cx="238" cy="2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US" sz="2700" dirty="0">
                    <a:solidFill>
                      <a:srgbClr val="000000"/>
                    </a:solidFill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1431" name="Picture 407" descr="C:\Users\Raymond AM\Desktop\Sermonbackgroun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3768"/>
            <a:ext cx="12191999" cy="7057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8" name="TextBox 407"/>
          <p:cNvSpPr txBox="1"/>
          <p:nvPr/>
        </p:nvSpPr>
        <p:spPr>
          <a:xfrm>
            <a:off x="1406963" y="657553"/>
            <a:ext cx="5047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LB" sz="5400" b="1" dirty="0">
              <a:solidFill>
                <a:schemeClr val="tx2">
                  <a:lumMod val="75000"/>
                </a:schemeClr>
              </a:solidFill>
              <a:latin typeface="Traditional Arabic" panose="02020603050405020304" pitchFamily="18" charset="-78"/>
              <a:cs typeface="Traditional Arabic" pitchFamily="18" charset="-78"/>
            </a:endParaRPr>
          </a:p>
        </p:txBody>
      </p:sp>
      <p:sp>
        <p:nvSpPr>
          <p:cNvPr id="1026" name="Content Placeholder 1025">
            <a:extLst>
              <a:ext uri="{FF2B5EF4-FFF2-40B4-BE49-F238E27FC236}">
                <a16:creationId xmlns:a16="http://schemas.microsoft.com/office/drawing/2014/main" id="{B2867CFE-D383-41B0-8BAE-3471A9A0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3071450"/>
            <a:ext cx="11938456" cy="40151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"46فَجَاءَ يَسُوعُ أَيْضًا إِلَى قَانَا الْجَلِيلِ، حَيْثُ صَنَعَ الْمَاءَ خَمْرًا. وَكَانَ خَادِمٌ لِلْمَلِكِ ابْنُهُ مَرِيضٌ فِي كَفْرِنَاحُومَ. </a:t>
            </a:r>
            <a:endParaRPr lang="en-US" sz="72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CB6F74-30EF-4A96-9952-D1FB70039961}"/>
              </a:ext>
            </a:extLst>
          </p:cNvPr>
          <p:cNvSpPr/>
          <p:nvPr/>
        </p:nvSpPr>
        <p:spPr>
          <a:xfrm>
            <a:off x="-1431429" y="669992"/>
            <a:ext cx="92239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يو 4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: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46</a:t>
            </a:r>
            <a:r>
              <a:rPr lang="en-US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</a:t>
            </a:r>
            <a:r>
              <a:rPr lang="ar-LB" sz="7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53</a:t>
            </a:r>
            <a:endParaRPr lang="en-US" sz="7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5411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2853</TotalTime>
  <Words>796</Words>
  <Application>Microsoft Office PowerPoint</Application>
  <PresentationFormat>Widescreen</PresentationFormat>
  <Paragraphs>135</Paragraphs>
  <Slides>31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Traditional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Raymond AM</dc:creator>
  <cp:lastModifiedBy>Grace Abou Mekhael</cp:lastModifiedBy>
  <cp:revision>377</cp:revision>
  <dcterms:created xsi:type="dcterms:W3CDTF">2014-01-18T13:18:16Z</dcterms:created>
  <dcterms:modified xsi:type="dcterms:W3CDTF">2020-06-20T11:22:19Z</dcterms:modified>
</cp:coreProperties>
</file>