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360" r:id="rId2"/>
    <p:sldId id="538" r:id="rId3"/>
    <p:sldId id="577" r:id="rId4"/>
    <p:sldId id="569" r:id="rId5"/>
    <p:sldId id="578" r:id="rId6"/>
    <p:sldId id="579" r:id="rId7"/>
    <p:sldId id="570" r:id="rId8"/>
    <p:sldId id="571" r:id="rId9"/>
    <p:sldId id="572" r:id="rId10"/>
    <p:sldId id="573" r:id="rId11"/>
    <p:sldId id="575" r:id="rId12"/>
    <p:sldId id="576" r:id="rId13"/>
    <p:sldId id="580" r:id="rId14"/>
    <p:sldId id="600" r:id="rId15"/>
    <p:sldId id="583" r:id="rId16"/>
    <p:sldId id="582" r:id="rId17"/>
    <p:sldId id="584" r:id="rId18"/>
    <p:sldId id="529" r:id="rId19"/>
    <p:sldId id="601" r:id="rId20"/>
    <p:sldId id="585" r:id="rId21"/>
    <p:sldId id="602" r:id="rId22"/>
    <p:sldId id="586" r:id="rId23"/>
    <p:sldId id="587" r:id="rId24"/>
    <p:sldId id="603" r:id="rId25"/>
    <p:sldId id="604" r:id="rId26"/>
    <p:sldId id="605" r:id="rId27"/>
    <p:sldId id="606" r:id="rId28"/>
    <p:sldId id="588" r:id="rId29"/>
    <p:sldId id="607" r:id="rId30"/>
    <p:sldId id="589" r:id="rId31"/>
    <p:sldId id="590" r:id="rId32"/>
    <p:sldId id="608" r:id="rId33"/>
    <p:sldId id="609" r:id="rId34"/>
    <p:sldId id="610" r:id="rId35"/>
    <p:sldId id="591" r:id="rId36"/>
    <p:sldId id="611" r:id="rId37"/>
    <p:sldId id="612" r:id="rId38"/>
    <p:sldId id="592" r:id="rId39"/>
    <p:sldId id="613" r:id="rId40"/>
    <p:sldId id="593" r:id="rId41"/>
    <p:sldId id="594" r:id="rId42"/>
    <p:sldId id="614" r:id="rId43"/>
    <p:sldId id="615" r:id="rId44"/>
    <p:sldId id="595" r:id="rId45"/>
    <p:sldId id="616" r:id="rId46"/>
    <p:sldId id="596" r:id="rId47"/>
    <p:sldId id="617" r:id="rId48"/>
    <p:sldId id="599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>
      <p:cViewPr varScale="1">
        <p:scale>
          <a:sx n="84" d="100"/>
          <a:sy n="84" d="100"/>
        </p:scale>
        <p:origin x="607" y="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ADC29-ADFF-4857-82C3-74B13E9BB903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9B93-94F8-410B-94D6-96BC7EC96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5995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575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0000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87528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8553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7747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4666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6660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8481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566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4298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245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96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5564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7356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5373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1910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668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108606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3993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9589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8934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70289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25618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5757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1817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2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697551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6314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66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47712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90047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070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60252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09051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463593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5736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87933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963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89701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886218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1751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1665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407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051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477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072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2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1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5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E0C7-85E4-46F3-AC87-7AB595D4AB82}" type="datetimeFigureOut">
              <a:rPr lang="en-US" smtClean="0"/>
              <a:t>19-Jun-20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495300" y="3543300"/>
            <a:ext cx="1112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 أساس وحدة الكنيسة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714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771" y="3145642"/>
            <a:ext cx="12191999" cy="401715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27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بَلِ اخْتَارَ اللهُ جُهَّالَ الْعَالَمِ لِيُخْزِيَ الْحُكَمَاءَ. وَاخْتَارَ اللهُ ضُعَفَاءَ الْعَالَمِ لِيُخْزِيَ الأَقْوِيَاءَ.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352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471" y="3071450"/>
            <a:ext cx="11405056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28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وَاخْتَارَ اللهُ أَدْنِيَاءَ الْعَالَمِ وَالْمُزْدَرَى وَغَيْرَ الْمَوْجُودِ لِيُبْطِلَ الْمَوْجُودَ، </a:t>
            </a: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29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لِكَيْ لاَ يَفْتَخِرَ كُلُّ ذِي جَسَدٍ أَمَامَهُ.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39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20543"/>
            <a:ext cx="11838174" cy="41897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30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وَمِنْهُ أَنْتُمْ بِالْمَسِيحِ يَسُوعَ، الَّذِي صَارَ لَنَا حِكْمَةً مِنَ اللهِ وَبِرًّا وَقَدَاسَةً وَفِدَاءً.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>
              <a:buNone/>
            </a:pPr>
            <a:b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31119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2349" y="3143334"/>
            <a:ext cx="12191999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8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31</a:t>
            </a:r>
            <a: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حَتَّى كَمَا هُوَ مَكْتُوبٌ:«مَنِ افْتَخَرَ فَلْيَفْتَخِرْ بِالرَّبِّ».</a:t>
            </a:r>
            <a:endParaRPr lang="en-US" sz="8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buNone/>
            </a:pPr>
            <a:b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8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5703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52" y="2842850"/>
            <a:ext cx="11451693" cy="40151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1وَأَنَا لَمَّا أَتَيْتُ إِلَيْكُمْ أَيُّهَا الإِخْوَةُ، أَتَيْتُ لَيْسَ بِسُمُوِّ الْكَلاَمِ أَوِ الْحِكْمَةِ مُنَادِيًا لَكُمْ بِشَهَادَةِ اللهِ،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1821361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05611"/>
            <a:ext cx="11179550" cy="402059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2لأَنِّي لَمْ أَعْزِمْ أَنْ أَعْرِفَ شَيْئًا بَيْنَكُمْ إلاَّ يَسُوعَ الْمَسِيحَ وَإِيَّاهُ مَصْلُوبًا. 3وَأَنَا كُنْتُ عِنْدَكُمْ فِي ضَعْفٍ، وَخَوْفٍ، وَرِعْدَةٍ كَثِيرَةٍ. 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2718967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24200"/>
            <a:ext cx="11674850" cy="327228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4وَكَلاَمِي وَكِرَازَتِي لَمْ يَكُونَا بِكَلاَمِ الْحِكْمَةِ الإِنْسَانِيَّةِ الْمُقْنِعِ، بَلْ بِبُرْهَانِ الرُّوحِ وَالْقُوَّةِ، 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165492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015424"/>
            <a:ext cx="11751050" cy="372948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5لِكَيْ لاَ يَكُونَ إِيمَانُكُمْ بِحِكْمَةِ النَّاسِ بَلْ بِقُوَّةِ اللهِ."</a:t>
            </a:r>
            <a:endParaRPr lang="en-US" sz="8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3154119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581400"/>
            <a:ext cx="11582267" cy="438495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أولاً. الكنيسة مؤسسة على المسيح الفريد: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2620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32367"/>
            <a:ext cx="11331950" cy="395151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5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17</a:t>
            </a:r>
            <a:r>
              <a:rPr lang="ar-SA" sz="7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الْمَسِيحَ لَمْ يُرْسِلْنِي لأُعَمِّدَ بَلْ لأُبَشِّرَ، لاَ بِحِكْمَةِ كَلاَمٍ لِئَلاَّ يَتَعَطَّلَ صَلِيبُ الْمَسِيحِ. </a:t>
            </a:r>
            <a:endParaRPr lang="en-US" sz="75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724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432367"/>
            <a:ext cx="11331950" cy="395151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5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17</a:t>
            </a:r>
            <a:r>
              <a:rPr lang="ar-SA" sz="7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الْمَسِيحَ لَمْ يُرْسِلْنِي لأُعَمِّدَ بَلْ لأُبَشِّرَ، لاَ بِحِكْمَةِ كَلاَمٍ لِئَلاَّ يَتَعَطَّلَ صَلِيبُ الْمَسِيحِ. </a:t>
            </a:r>
            <a:endParaRPr lang="en-US" sz="75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595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539843"/>
            <a:ext cx="11582267" cy="438495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9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"كَنِيسَةَ اللهِ الَّتِي اقْتَنَاهَا بِدَمِهِ."</a:t>
            </a:r>
            <a:endParaRPr lang="en-US" sz="9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24000" y="756687"/>
            <a:ext cx="92239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أع 20: 28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5068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50023"/>
            <a:ext cx="11255750" cy="387531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18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فَإِنَّ كَلِمَةَ الصَّلِيبِ عِنْدَ الْهَالِكِينَ جَهَالَةٌ، وَأَمَّا عِنْدَنَا نَحْنُ الْمُخَلَّصِينَ فَهِيَ قُوَّةُ اللهِ،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9872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65" y="2971800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/>
            </a:pPr>
            <a:r>
              <a:rPr lang="ar-LB" sz="9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صليب المسيح هو قوّة الله المنجزة للخلاص:</a:t>
            </a:r>
            <a:endParaRPr lang="en-US" sz="9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84965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65" y="3177305"/>
            <a:ext cx="11582267" cy="4384957"/>
          </a:xfrm>
        </p:spPr>
        <p:txBody>
          <a:bodyPr>
            <a:noAutofit/>
          </a:bodyPr>
          <a:lstStyle/>
          <a:p>
            <a:pPr marL="514350" lvl="0" indent="-514350" algn="ctr" rtl="1">
              <a:buFont typeface="+mj-lt"/>
              <a:buAutoNum type="arabicPeriod" startAt="2"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فداء المسيح بالصليب هو حكمة الله المدبرة للخلاص: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76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2400" y="3223850"/>
            <a:ext cx="12017750" cy="40151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83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19</a:t>
            </a:r>
            <a:r>
              <a:rPr lang="ar-SA" sz="83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لأَنَّهُ مَكْتُوبٌ:«سَأُبِيدُ حِكْمَةَ الْحُكَمَاءِ، وَأَرْفُضُ فَهْمَ الْفُهَمَاءِ». </a:t>
            </a:r>
            <a:endParaRPr lang="en-US" sz="83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8547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47650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أَيْنَ الْحَكِيمُ؟ أَيْنَ الْكَاتِبُ؟ أَيْنَ مُبَاحِثُ هذَا الدَّهْرِ؟ أَلَمْ يُجَهِّلِ اللهُ حِكْمَةَ هذَا الْعَالَمِ؟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7093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24" y="2988269"/>
            <a:ext cx="11789150" cy="3998821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21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لأَنَّهُ إِذْ كَانَ الْعَالَمُ فِي حِكْمَةِ اللهِ لَمْ يَعْرِفِ اللهَ بِالْحِكْمَةِ، اسْتَحْسَنَ اللهُ أَنْ يُخَلِّصَ الْمُؤْمِنِينَ بِجَهَالَةِ الْكِرَازَةِ.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1128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65987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64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22</a:t>
            </a:r>
            <a:r>
              <a:rPr lang="ar-SA" sz="6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الْيَهُودَ يَسْأَلُونَ آيَةً، وَالْيُونَانِيِّينَ يَطْلُبُونَ حِكْمَةً، </a:t>
            </a:r>
            <a:r>
              <a:rPr lang="ar-SA" sz="64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23</a:t>
            </a:r>
            <a:r>
              <a:rPr lang="ar-SA" sz="6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وَلكِنَّنَا نَحْنُ نَكْرِزُ بِالْمَسِيحِ مَصْلُوبًا: لِلْيَهُودِ عَثْرَةً، وَلِلْيُونَانِيِّينَ جَهَالَةً! </a:t>
            </a:r>
            <a:endParaRPr lang="en-US" sz="6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3681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396849"/>
            <a:ext cx="11582267" cy="4384957"/>
          </a:xfrm>
        </p:spPr>
        <p:txBody>
          <a:bodyPr>
            <a:noAutofit/>
          </a:bodyPr>
          <a:lstStyle/>
          <a:p>
            <a:pPr marL="514350" lvl="0" indent="-514350" algn="ctr" rtl="1">
              <a:buFont typeface="+mj-lt"/>
              <a:buAutoNum type="arabicPeriod" startAt="3"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المسيح اعلان قوّة الله وحكمته هو محور حياة الكنيسة: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575487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24" y="2987766"/>
            <a:ext cx="11636750" cy="399982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24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وَأَمَّا لِلْمَدْعُوِّينَ: يَهُودًا وَيُونَانِيِّينَ، فَبِالْمَسِيحِ قُوَّةِ اللهِ وَحِكْمَةِ اللهِ. </a:t>
            </a: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25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جَهَالَةَ اللهِ أَحْكَمُ مِنَ النَّاسِ! وَضَعْفَ اللهِ أَقْوَى مِنَ النَّاسِ!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722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050023"/>
            <a:ext cx="11255750" cy="387531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18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فَإِنَّ كَلِمَةَ الصَّلِيبِ عِنْدَ الْهَالِكِينَ جَهَالَةٌ، وَأَمَّا عِنْدَنَا نَحْنُ الْمُخَلَّصِينَ فَهِيَ قُوَّةُ اللهِ،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1008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396849"/>
            <a:ext cx="11582267" cy="438495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ثانياً. الكنيسة تتألف من أفراد مدعويّن بنعمة المسيح: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033501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539843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دعوة الله للخلاص مؤسسة على نعمته: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5686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24639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66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26</a:t>
            </a:r>
            <a: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فَانْظُرُوا دَعْوَتَكُمْ أَيُّهَا الإِخْوَةُ، أَنْ لَيْسَ كَثِيرُونَ حُكَمَاءَ حَسَبَ الْجَسَدِ، لَيْسَ كَثِيرُونَ أَقْوِيَاءَ، لَيْسَ كَثِيرُونَ شُرَفَاءَ، 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buNone/>
            </a:pPr>
            <a:b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36553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771" y="3145642"/>
            <a:ext cx="12191999" cy="401715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27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بَلِ اخْتَارَ اللهُ جُهَّالَ الْعَالَمِ لِيُخْزِيَ الْحُكَمَاءَ. وَاخْتَارَ اللهُ ضُعَفَاءَ الْعَالَمِ لِيُخْزِيَ الأَقْوِيَاءَ.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68578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471" y="3265987"/>
            <a:ext cx="11405056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8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28</a:t>
            </a:r>
            <a: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وَاخْتَارَ اللهُ أَدْنِيَاءَ الْعَالَمِ وَالْمُزْدَرَى وَغَيْرَ الْمَوْجُودِ لِيُبْطِلَ الْمَوْجُودَ، </a:t>
            </a:r>
            <a:endParaRPr lang="en-US" sz="8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3568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463643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 startAt="2"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 إفتاخر بإنسان في الكنيسة لأنّ الدعوة هي بنعمة المسيح: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61997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471" y="3533358"/>
            <a:ext cx="11405056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29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لِكَيْ لاَ يَفْتَخِرَ كُلُّ ذِي جَسَدٍ أَمَامَهُ.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832074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20543"/>
            <a:ext cx="11838174" cy="418976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30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وَمِنْهُ أَنْتُمْ بِالْمَسِيحِ يَسُوعَ، الَّذِي صَارَ لَنَا حِكْمَةً مِنَ اللهِ وَبِرًّا وَقَدَاسَةً وَفِدَاءً.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>
              <a:buNone/>
            </a:pPr>
            <a:b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414189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65" y="3396849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 startAt="3"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الَإفتخار الوحيد بالكنيسة </a:t>
            </a:r>
            <a:b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أن يكون بالرّب: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3693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12349" y="3143334"/>
            <a:ext cx="12191999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8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31</a:t>
            </a:r>
            <a: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حَتَّى كَمَا هُوَ مَكْتُوبٌ:«مَنِ افْتَخَرَ فَلْيَفْتَخِرْ بِالرَّبِّ».</a:t>
            </a:r>
            <a:endParaRPr lang="en-US" sz="8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buNone/>
            </a:pPr>
            <a:b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8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020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23850"/>
            <a:ext cx="12017750" cy="40151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83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19</a:t>
            </a:r>
            <a:r>
              <a:rPr lang="ar-SA" sz="83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لأَنَّهُ مَكْتُوبٌ:«سَأُبِيدُ حِكْمَةَ الْحُكَمَاءِ، وَأَرْفُضُ فَهْمَ الْفُهَمَاءِ». </a:t>
            </a:r>
            <a:endParaRPr lang="en-US" sz="83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35070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65" y="3657600"/>
            <a:ext cx="11582267" cy="438495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ثالثاً. حياة الكنيسة يجب أن تتمحور حول المسيح: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59328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539843"/>
            <a:ext cx="11582267" cy="4384957"/>
          </a:xfrm>
        </p:spPr>
        <p:txBody>
          <a:bodyPr>
            <a:noAutofit/>
          </a:bodyPr>
          <a:lstStyle/>
          <a:p>
            <a:pPr marL="514350" lvl="0" indent="-514350" algn="ctr" rtl="1">
              <a:buFont typeface="+mj-lt"/>
              <a:buAutoNum type="arabicPeriod"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خدمة بولس تمحورت حول يسوع المسيح الفادي: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36364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152" y="2842850"/>
            <a:ext cx="11451693" cy="401515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1وَأَنَا لَمَّا أَتَيْتُ إِلَيْكُمْ أَيُّهَا الإِخْوَةُ، أَتَيْتُ لَيْسَ بِسُمُوِّ الْكَلاَمِ أَوِ الْحِكْمَةِ مُنَادِيًا لَكُمْ بِشَهَادَةِ اللهِ،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816689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005611"/>
            <a:ext cx="11179550" cy="4020593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2لأَنِّي لَمْ أَعْزِمْ أَنْ أَعْرِفَ شَيْئًا بَيْنَكُمْ إلاَّ يَسُوعَ الْمَسِيحَ وَإِيَّاهُ مَصْلُوبًا. 3وَأَنَا كُنْتُ عِنْدَكُمْ فِي ضَعْفٍ، وَخَوْفٍ، وَرِعْدَةٍ كَثِيرَةٍ. 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21628418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65" y="3390900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 startAt="2"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خلاص المسيح لم يكن بحكمة بولس بل بقوّة الروح القدس: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957043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24200"/>
            <a:ext cx="11674850" cy="327228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4وَكَلاَمِي وَكِرَازَتِي لَمْ يَكُونَا بِكَلاَمِ الْحِكْمَةِ الإِنْسَانِيَّةِ الْمُقْنِعِ، بَلْ بِبُرْهَانِ الرُّوحِ وَالْقُوَّةِ، 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8826253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539843"/>
            <a:ext cx="11582267" cy="4384957"/>
          </a:xfrm>
        </p:spPr>
        <p:txBody>
          <a:bodyPr>
            <a:noAutofit/>
          </a:bodyPr>
          <a:lstStyle/>
          <a:p>
            <a:pPr marL="1143000" lvl="0" indent="-1143000" algn="ctr" rtl="1">
              <a:buFont typeface="+mj-lt"/>
              <a:buAutoNum type="arabicPeriod" startAt="3"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إيمان الكنيسة ليس بحكمة الناس بل بقوّة الله: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13544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474" y="3015424"/>
            <a:ext cx="11751050" cy="3729484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LB" sz="8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5لِكَيْ لاَ يَكُونَ إِيمَانُكُمْ بِحِكْمَةِ النَّاسِ بَلْ بِقُوَّةِ اللهِ."</a:t>
            </a:r>
            <a:endParaRPr lang="en-US" sz="8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5-1</a:t>
            </a:r>
          </a:p>
        </p:txBody>
      </p:sp>
    </p:spTree>
    <p:extLst>
      <p:ext uri="{BB962C8B-B14F-4D97-AF65-F5344CB8AC3E}">
        <p14:creationId xmlns:p14="http://schemas.microsoft.com/office/powerpoint/2010/main" val="21369329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396849"/>
            <a:ext cx="11582267" cy="438495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"2لأَنِّي لَمْ أَعْزِمْ أَنْ أَعْرِفَ شَيْئًا بَيْنَكُمْ إلاَّ يَسُوعَ الْمَسِيحَ وَإِيَّاهُ مَصْلُوبًا."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557230" y="107322"/>
            <a:ext cx="92239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محوريّة المسيح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أساس وحدة الكنيسة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428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47650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80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20</a:t>
            </a:r>
            <a:r>
              <a:rPr lang="ar-SA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أَيْنَ الْحَكِيمُ؟ أَيْنَ الْكَاتِبُ؟ أَيْنَ مُبَاحِثُ هذَا الدَّهْرِ؟ أَلَمْ يُجَهِّلِ اللهُ حِكْمَةَ هذَا الْعَالَمِ؟ 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369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24" y="2988269"/>
            <a:ext cx="11789150" cy="3998821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21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لأَنَّهُ إِذْ كَانَ الْعَالَمُ فِي حِكْمَةِ اللهِ لَمْ يَعْرِفِ اللهَ بِالْحِكْمَةِ، اسْتَحْسَنَ اللهُ أَنْ يُخَلِّصَ الْمُؤْمِنِينَ بِجَهَالَةِ الْكِرَازَةِ.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461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65987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64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22</a:t>
            </a:r>
            <a:r>
              <a:rPr lang="ar-SA" sz="6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الْيَهُودَ يَسْأَلُونَ آيَةً، وَالْيُونَانِيِّينَ يَطْلُبُونَ حِكْمَةً، </a:t>
            </a:r>
            <a:r>
              <a:rPr lang="ar-SA" sz="64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23</a:t>
            </a:r>
            <a:r>
              <a:rPr lang="ar-SA" sz="6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وَلكِنَّنَا نَحْنُ نَكْرِزُ بِالْمَسِيحِ مَصْلُوبًا: لِلْيَهُودِ عَثْرَةً، وَلِلْيُونَانِيِّينَ جَهَالَةً! </a:t>
            </a:r>
            <a:endParaRPr lang="en-US" sz="6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61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624" y="2987766"/>
            <a:ext cx="11636750" cy="3999827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24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وَأَمَّا لِلْمَدْعُوِّينَ: يَهُودًا وَيُونَانِيِّينَ، فَبِالْمَسِيحِ قُوَّةِ اللهِ وَحِكْمَةِ اللهِ. </a:t>
            </a:r>
            <a:r>
              <a:rPr lang="ar-SA" sz="72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25</a:t>
            </a:r>
            <a:r>
              <a:rPr lang="ar-SA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لأَنَّ جَهَالَةَ اللهِ أَحْكَمُ مِنَ النَّاسِ! وَضَعْفَ اللهِ أَقْوَى مِنَ النَّاسِ!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7673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406963" y="657553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24639"/>
            <a:ext cx="12017750" cy="401515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SA" sz="6600" b="1" baseline="30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26</a:t>
            </a:r>
            <a: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فَانْظُرُوا دَعْوَتَكُمْ أَيُّهَا الإِخْوَةُ، أَنْ لَيْسَ كَثِيرُونَ حُكَمَاءَ حَسَبَ الْجَسَدِ، لَيْسَ كَثِيرُونَ أَقْوِيَاءَ، لَيْسَ كَثِيرُونَ شُرَفَاءَ، </a:t>
            </a: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>
              <a:buNone/>
            </a:pPr>
            <a:b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br>
              <a:rPr lang="ar-SA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6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-1431429" y="669992"/>
            <a:ext cx="922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1كو 1: 17-31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9484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997</Words>
  <Application>Microsoft Office PowerPoint</Application>
  <PresentationFormat>Widescreen</PresentationFormat>
  <Paragraphs>209</Paragraphs>
  <Slides>48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AM</dc:creator>
  <cp:lastModifiedBy>Raymond AM</cp:lastModifiedBy>
  <cp:revision>386</cp:revision>
  <dcterms:created xsi:type="dcterms:W3CDTF">2014-01-18T13:18:16Z</dcterms:created>
  <dcterms:modified xsi:type="dcterms:W3CDTF">2020-06-19T13:35:12Z</dcterms:modified>
</cp:coreProperties>
</file>