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60" r:id="rId2"/>
    <p:sldId id="569" r:id="rId3"/>
    <p:sldId id="513" r:id="rId4"/>
    <p:sldId id="536" r:id="rId5"/>
    <p:sldId id="537" r:id="rId6"/>
    <p:sldId id="538" r:id="rId7"/>
    <p:sldId id="529" r:id="rId8"/>
    <p:sldId id="539" r:id="rId9"/>
    <p:sldId id="540" r:id="rId10"/>
    <p:sldId id="541" r:id="rId11"/>
    <p:sldId id="542" r:id="rId12"/>
    <p:sldId id="544" r:id="rId13"/>
    <p:sldId id="545" r:id="rId14"/>
    <p:sldId id="546" r:id="rId15"/>
    <p:sldId id="543" r:id="rId16"/>
    <p:sldId id="547" r:id="rId17"/>
    <p:sldId id="551" r:id="rId18"/>
    <p:sldId id="548" r:id="rId19"/>
    <p:sldId id="552" r:id="rId20"/>
    <p:sldId id="549" r:id="rId21"/>
    <p:sldId id="550" r:id="rId22"/>
    <p:sldId id="553" r:id="rId23"/>
    <p:sldId id="554" r:id="rId24"/>
    <p:sldId id="555" r:id="rId25"/>
    <p:sldId id="556" r:id="rId26"/>
    <p:sldId id="557" r:id="rId27"/>
    <p:sldId id="558" r:id="rId28"/>
    <p:sldId id="559" r:id="rId29"/>
    <p:sldId id="568" r:id="rId30"/>
    <p:sldId id="560" r:id="rId31"/>
    <p:sldId id="56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autoAdjust="0"/>
    <p:restoredTop sz="94660"/>
  </p:normalViewPr>
  <p:slideViewPr>
    <p:cSldViewPr>
      <p:cViewPr varScale="1">
        <p:scale>
          <a:sx n="110" d="100"/>
          <a:sy n="110" d="100"/>
        </p:scale>
        <p:origin x="582" y="7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FADC29-ADFF-4857-82C3-74B13E9BB903}" type="datetimeFigureOut">
              <a:rPr lang="en-US" smtClean="0"/>
              <a:t>12-Jun-20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F9B93-94F8-410B-94D6-96BC7EC9622C}" type="slidenum">
              <a:rPr lang="en-US" smtClean="0"/>
              <a:t>‹#›</a:t>
            </a:fld>
            <a:endParaRPr lang="en-US" dirty="0"/>
          </a:p>
        </p:txBody>
      </p:sp>
    </p:spTree>
    <p:extLst>
      <p:ext uri="{BB962C8B-B14F-4D97-AF65-F5344CB8AC3E}">
        <p14:creationId xmlns:p14="http://schemas.microsoft.com/office/powerpoint/2010/main" val="3018359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31824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2875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4606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879509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25507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25561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69336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6888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4025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0411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165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71183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4218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3996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4431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85752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706691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54130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18042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85150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82037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0138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25893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5995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8481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02698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7811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27312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2F9B93-94F8-410B-94D6-96BC7EC9622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15696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3511509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70161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155184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424292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176101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145500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420165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2226184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220165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2829727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CBE0C7-85E4-46F3-AC87-7AB595D4AB82}" type="datetimeFigureOut">
              <a:rPr lang="en-US" smtClean="0"/>
              <a:t>12-Jun-20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FF83F5-8633-4A0A-8B48-1B25C9154E02}" type="slidenum">
              <a:rPr lang="en-US" smtClean="0"/>
              <a:t>‹#›</a:t>
            </a:fld>
            <a:endParaRPr lang="en-US" dirty="0"/>
          </a:p>
        </p:txBody>
      </p:sp>
    </p:spTree>
    <p:extLst>
      <p:ext uri="{BB962C8B-B14F-4D97-AF65-F5344CB8AC3E}">
        <p14:creationId xmlns:p14="http://schemas.microsoft.com/office/powerpoint/2010/main" val="1160966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BE0C7-85E4-46F3-AC87-7AB595D4AB82}" type="datetimeFigureOut">
              <a:rPr lang="en-US" smtClean="0"/>
              <a:t>12-Jun-20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F83F5-8633-4A0A-8B48-1B25C9154E02}" type="slidenum">
              <a:rPr lang="en-US" smtClean="0"/>
              <a:t>‹#›</a:t>
            </a:fld>
            <a:endParaRPr lang="en-US" dirty="0"/>
          </a:p>
        </p:txBody>
      </p:sp>
    </p:spTree>
    <p:extLst>
      <p:ext uri="{BB962C8B-B14F-4D97-AF65-F5344CB8AC3E}">
        <p14:creationId xmlns:p14="http://schemas.microsoft.com/office/powerpoint/2010/main" val="156499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pPr>
                <a:r>
                  <a:rPr lang="en-US" sz="2700" dirty="0">
                    <a:solidFill>
                      <a:srgbClr val="000000"/>
                    </a:solidFill>
                    <a:latin typeface="Calibri" pitchFamily="34" charset="0"/>
                    <a:ea typeface="Arial" pitchFamily="34" charset="0"/>
                    <a:cs typeface="Arial" pitchFamily="34" charset="0"/>
                  </a:rPr>
                  <a:t> </a:t>
                </a:r>
                <a:endParaRPr lang="en-US" dirty="0">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0"/>
            <a:ext cx="12268200" cy="7086600"/>
          </a:xfrm>
          <a:prstGeom prst="rect">
            <a:avLst/>
          </a:prstGeom>
          <a:noFill/>
          <a:extLst>
            <a:ext uri="{909E8E84-426E-40DD-AFC4-6F175D3DCCD1}">
              <a14:hiddenFill xmlns:a14="http://schemas.microsoft.com/office/drawing/2010/main">
                <a:solidFill>
                  <a:srgbClr val="FFFFFF"/>
                </a:solidFill>
              </a14:hiddenFill>
            </a:ext>
          </a:extLst>
        </p:spPr>
      </p:pic>
      <p:sp>
        <p:nvSpPr>
          <p:cNvPr id="1369" name="TextBox 1368"/>
          <p:cNvSpPr txBox="1"/>
          <p:nvPr/>
        </p:nvSpPr>
        <p:spPr>
          <a:xfrm>
            <a:off x="304800" y="3886200"/>
            <a:ext cx="11125200" cy="1015663"/>
          </a:xfrm>
          <a:prstGeom prst="rect">
            <a:avLst/>
          </a:prstGeom>
          <a:noFill/>
        </p:spPr>
        <p:txBody>
          <a:bodyPr wrap="square" rtlCol="0">
            <a:spAutoFit/>
          </a:bodyPr>
          <a:lstStyle/>
          <a:p>
            <a:pPr algn="ctr" rtl="1"/>
            <a:r>
              <a:rPr lang="ar-LB" sz="6000" b="1" dirty="0">
                <a:latin typeface="Traditional Arabic" panose="02020603050405020304" pitchFamily="18" charset="-78"/>
                <a:cs typeface="Traditional Arabic" panose="02020603050405020304" pitchFamily="18" charset="-78"/>
              </a:rPr>
              <a:t>رسالة كورنثوس: الانقسامات في الكنيسة احتمال وارد</a:t>
            </a:r>
            <a:endParaRPr lang="en-US" sz="6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777147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533400" y="3130514"/>
            <a:ext cx="12344267" cy="4384957"/>
          </a:xfrm>
        </p:spPr>
        <p:txBody>
          <a:bodyPr>
            <a:noAutofit/>
          </a:bodyPr>
          <a:lstStyle/>
          <a:p>
            <a:pPr marL="1143000" lvl="0" indent="-1143000" algn="r" rtl="1">
              <a:buFont typeface="+mj-lt"/>
              <a:buAutoNum type="arabicPeriod" startAt="2"/>
            </a:pPr>
            <a:r>
              <a:rPr lang="ar-LB" sz="6600" b="1" dirty="0">
                <a:latin typeface="Traditional Arabic" panose="02020603050405020304" pitchFamily="18" charset="-78"/>
                <a:cs typeface="Traditional Arabic" panose="02020603050405020304" pitchFamily="18" charset="-78"/>
              </a:rPr>
              <a:t>وحدة الكنيسة تبدأ بما نقوله:</a:t>
            </a:r>
            <a:endParaRPr lang="en-US" sz="6600" dirty="0">
              <a:latin typeface="Traditional Arabic" panose="02020603050405020304" pitchFamily="18" charset="-78"/>
              <a:cs typeface="Traditional Arabic" panose="02020603050405020304" pitchFamily="18" charset="-78"/>
            </a:endParaRPr>
          </a:p>
          <a:p>
            <a:pPr marL="0" indent="0" algn="r" rtl="1">
              <a:buNone/>
            </a:pPr>
            <a:r>
              <a:rPr lang="ar-LB" sz="6600" b="1" dirty="0">
                <a:latin typeface="Traditional Arabic" panose="02020603050405020304" pitchFamily="18" charset="-78"/>
                <a:cs typeface="Traditional Arabic" panose="02020603050405020304" pitchFamily="18" charset="-78"/>
              </a:rPr>
              <a:t>أَنْ تَقُولُوا جَمِيعُكُمْ قَوْلاً وَاحِدًا، وَلاَ يَكُونَ بَيْنَكُمُ انْشِقَاقَاتٌ، </a:t>
            </a:r>
            <a:endParaRPr lang="en-US" sz="66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260959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130514"/>
            <a:ext cx="11582267" cy="4384957"/>
          </a:xfrm>
        </p:spPr>
        <p:txBody>
          <a:bodyPr>
            <a:noAutofit/>
          </a:bodyPr>
          <a:lstStyle/>
          <a:p>
            <a:pPr marL="1143000" lvl="0" indent="-1143000" algn="r" rtl="1">
              <a:buFont typeface="+mj-lt"/>
              <a:buAutoNum type="arabicPeriod" startAt="3"/>
            </a:pPr>
            <a:r>
              <a:rPr lang="ar-LB" sz="8000" b="1" dirty="0">
                <a:latin typeface="Traditional Arabic" panose="02020603050405020304" pitchFamily="18" charset="-78"/>
                <a:cs typeface="Traditional Arabic" panose="02020603050405020304" pitchFamily="18" charset="-78"/>
              </a:rPr>
              <a:t>وحدة الكنيسة ترتبط بما نفكر به: </a:t>
            </a:r>
            <a:endParaRPr lang="en-US" sz="8000" dirty="0">
              <a:latin typeface="Traditional Arabic" panose="02020603050405020304" pitchFamily="18" charset="-78"/>
              <a:cs typeface="Traditional Arabic" panose="02020603050405020304" pitchFamily="18" charset="-78"/>
            </a:endParaRPr>
          </a:p>
          <a:p>
            <a:pPr marL="0" indent="0" algn="r" rtl="1">
              <a:buNone/>
            </a:pPr>
            <a:r>
              <a:rPr lang="ar-LB" sz="8000" b="1" dirty="0">
                <a:latin typeface="Traditional Arabic" panose="02020603050405020304" pitchFamily="18" charset="-78"/>
                <a:cs typeface="Traditional Arabic" panose="02020603050405020304" pitchFamily="18" charset="-78"/>
              </a:rPr>
              <a:t>بَلْ كُونُوا كَامِلِينَ فِي فِكْرٍ </a:t>
            </a:r>
            <a:endParaRPr lang="en-US" sz="8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443145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130514"/>
            <a:ext cx="11582267" cy="4384957"/>
          </a:xfrm>
        </p:spPr>
        <p:txBody>
          <a:bodyPr>
            <a:noAutofit/>
          </a:bodyPr>
          <a:lstStyle/>
          <a:p>
            <a:pPr marL="1143000" lvl="0" indent="-1143000" algn="r" rtl="1">
              <a:buFont typeface="+mj-lt"/>
              <a:buAutoNum type="arabicPeriod" startAt="4"/>
            </a:pPr>
            <a:r>
              <a:rPr lang="ar-LB" sz="8800" b="1" dirty="0">
                <a:latin typeface="Traditional Arabic" panose="02020603050405020304" pitchFamily="18" charset="-78"/>
                <a:cs typeface="Traditional Arabic" panose="02020603050405020304" pitchFamily="18" charset="-78"/>
              </a:rPr>
              <a:t>وحدة الكنيسة ترتبط بآرائنا:</a:t>
            </a:r>
            <a:endParaRPr lang="en-US" sz="8800" dirty="0">
              <a:latin typeface="Traditional Arabic" panose="02020603050405020304" pitchFamily="18" charset="-78"/>
              <a:cs typeface="Traditional Arabic" panose="02020603050405020304" pitchFamily="18" charset="-78"/>
            </a:endParaRPr>
          </a:p>
          <a:p>
            <a:pPr marL="0" indent="0" algn="r" rtl="1">
              <a:buNone/>
            </a:pPr>
            <a:r>
              <a:rPr lang="ar-LB" sz="8800" b="1" dirty="0">
                <a:latin typeface="Traditional Arabic" panose="02020603050405020304" pitchFamily="18" charset="-78"/>
                <a:cs typeface="Traditional Arabic" panose="02020603050405020304" pitchFamily="18" charset="-78"/>
              </a:rPr>
              <a:t>وَاحِدٍ وَرَأْيٍ وَاحِدٍ،</a:t>
            </a:r>
            <a:endParaRPr lang="en-US" sz="88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705151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130514"/>
            <a:ext cx="11582267" cy="4384957"/>
          </a:xfrm>
        </p:spPr>
        <p:txBody>
          <a:bodyPr>
            <a:noAutofit/>
          </a:bodyPr>
          <a:lstStyle/>
          <a:p>
            <a:pPr marL="514350" lvl="0" indent="-514350" algn="r" rtl="1">
              <a:buFont typeface="+mj-lt"/>
              <a:buAutoNum type="arabicPeriod" startAt="5"/>
            </a:pPr>
            <a:r>
              <a:rPr lang="ar-LB" sz="7200" b="1" dirty="0">
                <a:latin typeface="Traditional Arabic" panose="02020603050405020304" pitchFamily="18" charset="-78"/>
                <a:cs typeface="Traditional Arabic" panose="02020603050405020304" pitchFamily="18" charset="-78"/>
              </a:rPr>
              <a:t>الرّب يتوقع أن نكون كاملين بوحدتنا:</a:t>
            </a:r>
            <a:endParaRPr lang="en-US" sz="7200" dirty="0">
              <a:latin typeface="Traditional Arabic" panose="02020603050405020304" pitchFamily="18" charset="-78"/>
              <a:cs typeface="Traditional Arabic" panose="02020603050405020304" pitchFamily="18" charset="-78"/>
            </a:endParaRPr>
          </a:p>
          <a:p>
            <a:pPr marL="0" indent="0" algn="r" rtl="1">
              <a:buNone/>
            </a:pPr>
            <a:r>
              <a:rPr lang="ar-LB" sz="7200" b="1" dirty="0">
                <a:latin typeface="Traditional Arabic" panose="02020603050405020304" pitchFamily="18" charset="-78"/>
                <a:cs typeface="Traditional Arabic" panose="02020603050405020304" pitchFamily="18" charset="-78"/>
              </a:rPr>
              <a:t>"بَلْ كُونُوا كَامِلِينَ فِي فِكْرٍ وَاحِدٍ وَرَأْيٍ وَاحِدٍ"</a:t>
            </a:r>
            <a:endParaRPr lang="en-US" sz="72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749804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539843"/>
            <a:ext cx="11582267" cy="4384957"/>
          </a:xfrm>
        </p:spPr>
        <p:txBody>
          <a:bodyPr>
            <a:noAutofit/>
          </a:bodyPr>
          <a:lstStyle/>
          <a:p>
            <a:pPr marL="0" indent="0" algn="ctr" rtl="1">
              <a:buNone/>
            </a:pPr>
            <a:r>
              <a:rPr lang="ar-LB" sz="6000" b="1" dirty="0">
                <a:latin typeface="Traditional Arabic" panose="02020603050405020304" pitchFamily="18" charset="-78"/>
                <a:cs typeface="Traditional Arabic" panose="02020603050405020304" pitchFamily="18" charset="-78"/>
              </a:rPr>
              <a:t>ثانياً. احتمال الإنشقاق المرّ تحت شعارات روحيّة: </a:t>
            </a: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577294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2895600"/>
            <a:ext cx="11582267" cy="4384957"/>
          </a:xfrm>
        </p:spPr>
        <p:txBody>
          <a:bodyPr>
            <a:noAutofit/>
          </a:bodyPr>
          <a:lstStyle/>
          <a:p>
            <a:pPr marL="0" indent="0" algn="ctr" rtl="1">
              <a:buNone/>
            </a:pPr>
            <a:r>
              <a:rPr lang="ar-LB" sz="6000" b="1" dirty="0">
                <a:latin typeface="Traditional Arabic" panose="02020603050405020304" pitchFamily="18" charset="-78"/>
                <a:cs typeface="Traditional Arabic" panose="02020603050405020304" pitchFamily="18" charset="-78"/>
              </a:rPr>
              <a:t>11لأَنِّي أُخْبِرْتُ عَنْكُمْ يَا إِخْوَتِي مِنْ أَهْلِ خُلُوِي أَنَّ بَيْنَكُمْ خُصُومَاتٍ. 12فَأَنَا أَعْنِي هذَا: أَنَّ كُلَّ وَاحِدٍ مِنْكُمْ يَقُولُ:«أَنَا لِبُولُسَ»، و«َأَنَا لأَبُلُّوسَ»، وَ«أَنَا لِصَفَا»، وَ«أَنَا لِلْمَسِيحِ». 13هَلِ انْقَسَمَ الْمَسِيحُ؟ </a:t>
            </a: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167316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374599" y="3535199"/>
            <a:ext cx="11506067" cy="4384957"/>
          </a:xfrm>
        </p:spPr>
        <p:txBody>
          <a:bodyPr>
            <a:noAutofit/>
          </a:bodyPr>
          <a:lstStyle/>
          <a:p>
            <a:pPr marL="1143000" lvl="0" indent="-1143000" algn="ctr" rtl="1">
              <a:buFont typeface="+mj-lt"/>
              <a:buAutoNum type="arabicPeriod"/>
            </a:pPr>
            <a:r>
              <a:rPr lang="ar-LB" sz="6600" b="1" dirty="0">
                <a:latin typeface="Traditional Arabic" panose="02020603050405020304" pitchFamily="18" charset="-78"/>
                <a:cs typeface="Traditional Arabic" panose="02020603050405020304" pitchFamily="18" charset="-78"/>
              </a:rPr>
              <a:t>الإنشقاقات والخصومات هي أمر دخيل على حياة الكنيسة:</a:t>
            </a:r>
            <a:endParaRPr lang="en-US" sz="66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024981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342965" y="3325641"/>
            <a:ext cx="11506067" cy="4384957"/>
          </a:xfrm>
        </p:spPr>
        <p:txBody>
          <a:bodyPr>
            <a:noAutofit/>
          </a:bodyPr>
          <a:lstStyle/>
          <a:p>
            <a:pPr marL="0" indent="0" algn="r" rtl="1">
              <a:buNone/>
            </a:pPr>
            <a:r>
              <a:rPr lang="ar-LB" sz="7200" b="1" dirty="0">
                <a:latin typeface="Traditional Arabic" panose="02020603050405020304" pitchFamily="18" charset="-78"/>
                <a:cs typeface="Traditional Arabic" panose="02020603050405020304" pitchFamily="18" charset="-78"/>
              </a:rPr>
              <a:t>11لأَنِّي أُخْبِرْتُ عَنْكُمْ يَا إِخْوَتِي مِنْ أَهْلِ خُلُوِي أَنَّ بَيْنَكُمْ خُصُومَاتٍ.</a:t>
            </a:r>
            <a:endParaRPr lang="en-US" sz="72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859836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657600"/>
            <a:ext cx="11582267" cy="4384957"/>
          </a:xfrm>
        </p:spPr>
        <p:txBody>
          <a:bodyPr>
            <a:noAutofit/>
          </a:bodyPr>
          <a:lstStyle/>
          <a:p>
            <a:pPr marL="1143000" lvl="0" indent="-1143000" algn="r" rtl="1">
              <a:buFont typeface="+mj-lt"/>
              <a:buAutoNum type="arabicPeriod" startAt="2"/>
            </a:pPr>
            <a:r>
              <a:rPr lang="ar-LB" sz="6000" b="1" dirty="0">
                <a:latin typeface="Traditional Arabic" panose="02020603050405020304" pitchFamily="18" charset="-78"/>
                <a:cs typeface="Traditional Arabic" panose="02020603050405020304" pitchFamily="18" charset="-78"/>
              </a:rPr>
              <a:t>الإنشقاقات والخصومات في الكنيسة قد تكون تحت شعارات روحيّة:</a:t>
            </a:r>
            <a:endParaRPr lang="en-US" sz="6000" dirty="0">
              <a:latin typeface="Traditional Arabic" panose="02020603050405020304" pitchFamily="18" charset="-78"/>
              <a:cs typeface="Traditional Arabic" panose="02020603050405020304" pitchFamily="18" charset="-78"/>
            </a:endParaRPr>
          </a:p>
          <a:p>
            <a:pPr marL="0" indent="0" algn="r" rtl="1">
              <a:buNone/>
            </a:pPr>
            <a:r>
              <a:rPr lang="ar-LB" sz="6000" b="1" dirty="0">
                <a:latin typeface="Traditional Arabic" panose="02020603050405020304" pitchFamily="18" charset="-78"/>
                <a:cs typeface="Traditional Arabic" panose="02020603050405020304" pitchFamily="18" charset="-78"/>
              </a:rPr>
              <a:t> </a:t>
            </a: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523202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2895600"/>
            <a:ext cx="11582267" cy="4384957"/>
          </a:xfrm>
        </p:spPr>
        <p:txBody>
          <a:bodyPr>
            <a:noAutofit/>
          </a:bodyPr>
          <a:lstStyle/>
          <a:p>
            <a:pPr marL="0" lvl="0" indent="0" algn="ctr" rtl="1">
              <a:buNone/>
            </a:pPr>
            <a:r>
              <a:rPr lang="ar-LB" sz="8000" b="1" dirty="0">
                <a:latin typeface="Traditional Arabic" panose="02020603050405020304" pitchFamily="18" charset="-78"/>
                <a:cs typeface="Traditional Arabic" panose="02020603050405020304" pitchFamily="18" charset="-78"/>
              </a:rPr>
              <a:t>12فَأَنَا أَعْنِي هذَا: أَنَّ كُلَّ وَاحِدٍ مِنْكُمْ يَقُولُ:«أَنَا لِبُولُسَ»، و«َأَنَا لأَبُلُّوسَ»، وَ«أَنَا لِصَفَا»، وَ«أَنَا لِلْمَسِيحِ». </a:t>
            </a:r>
            <a:endParaRPr lang="en-US" sz="8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864391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pPr>
                <a:r>
                  <a:rPr lang="en-US" sz="2700" dirty="0">
                    <a:solidFill>
                      <a:srgbClr val="000000"/>
                    </a:solidFill>
                    <a:latin typeface="Calibri" pitchFamily="34" charset="0"/>
                    <a:ea typeface="Arial" pitchFamily="34" charset="0"/>
                    <a:cs typeface="Arial" pitchFamily="34" charset="0"/>
                  </a:rPr>
                  <a:t> </a:t>
                </a:r>
                <a:endParaRPr lang="en-US" dirty="0">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0"/>
            <a:ext cx="12268200" cy="7086600"/>
          </a:xfrm>
          <a:prstGeom prst="rect">
            <a:avLst/>
          </a:prstGeom>
          <a:noFill/>
          <a:extLst>
            <a:ext uri="{909E8E84-426E-40DD-AFC4-6F175D3DCCD1}">
              <a14:hiddenFill xmlns:a14="http://schemas.microsoft.com/office/drawing/2010/main">
                <a:solidFill>
                  <a:srgbClr val="FFFFFF"/>
                </a:solidFill>
              </a14:hiddenFill>
            </a:ext>
          </a:extLst>
        </p:spPr>
      </p:pic>
      <p:sp>
        <p:nvSpPr>
          <p:cNvPr id="1369" name="TextBox 1368"/>
          <p:cNvSpPr txBox="1"/>
          <p:nvPr/>
        </p:nvSpPr>
        <p:spPr>
          <a:xfrm>
            <a:off x="609600" y="152400"/>
            <a:ext cx="11125200" cy="6740307"/>
          </a:xfrm>
          <a:prstGeom prst="rect">
            <a:avLst/>
          </a:prstGeom>
          <a:noFill/>
        </p:spPr>
        <p:txBody>
          <a:bodyPr wrap="square" rtlCol="0">
            <a:spAutoFit/>
          </a:bodyPr>
          <a:lstStyle/>
          <a:p>
            <a:pPr algn="ctr" rtl="1"/>
            <a:r>
              <a:rPr lang="ar-LB" sz="5400" b="1" dirty="0">
                <a:latin typeface="Traditional Arabic" panose="02020603050405020304" pitchFamily="18" charset="-78"/>
                <a:cs typeface="Traditional Arabic" panose="02020603050405020304" pitchFamily="18" charset="-78"/>
              </a:rPr>
              <a:t>1.	احتمال الإنشقاق المرّ في الكنيسة وضرورة معالجته (1كو 1: 10-17)</a:t>
            </a:r>
          </a:p>
          <a:p>
            <a:pPr algn="ctr" rtl="1"/>
            <a:r>
              <a:rPr lang="ar-LB" sz="5400" b="1" dirty="0">
                <a:latin typeface="Traditional Arabic" panose="02020603050405020304" pitchFamily="18" charset="-78"/>
                <a:cs typeface="Traditional Arabic" panose="02020603050405020304" pitchFamily="18" charset="-78"/>
              </a:rPr>
              <a:t>2.	المسيح هو محور حياة الكنيسة (1كو 1: 18- 2: 5)</a:t>
            </a:r>
          </a:p>
          <a:p>
            <a:pPr algn="ctr" rtl="1"/>
            <a:r>
              <a:rPr lang="ar-LB" sz="5400" b="1" dirty="0">
                <a:latin typeface="Traditional Arabic" panose="02020603050405020304" pitchFamily="18" charset="-78"/>
                <a:cs typeface="Traditional Arabic" panose="02020603050405020304" pitchFamily="18" charset="-78"/>
              </a:rPr>
              <a:t>3.	كلمة الله هي دستور حياة الكنيسة (1كو 2: 6-16)</a:t>
            </a:r>
          </a:p>
          <a:p>
            <a:pPr algn="ctr" rtl="1"/>
            <a:r>
              <a:rPr lang="ar-LB" sz="5400" b="1" dirty="0">
                <a:latin typeface="Traditional Arabic" panose="02020603050405020304" pitchFamily="18" charset="-78"/>
                <a:cs typeface="Traditional Arabic" panose="02020603050405020304" pitchFamily="18" charset="-78"/>
              </a:rPr>
              <a:t>4.	اسباب ونتائج وانعكاسات الانقسام في الكنيسة (1كو 3: 1-23)</a:t>
            </a:r>
          </a:p>
          <a:p>
            <a:pPr algn="ctr" rtl="1"/>
            <a:r>
              <a:rPr lang="ar-LB" sz="5400" b="1" dirty="0">
                <a:latin typeface="Traditional Arabic" panose="02020603050405020304" pitchFamily="18" charset="-78"/>
                <a:cs typeface="Traditional Arabic" panose="02020603050405020304" pitchFamily="18" charset="-78"/>
              </a:rPr>
              <a:t>5.	أهميّة خدمة الرسل وحدودها في حياة الكنيسة (1كو 4: 1-21)</a:t>
            </a:r>
          </a:p>
        </p:txBody>
      </p:sp>
    </p:spTree>
    <p:extLst>
      <p:ext uri="{BB962C8B-B14F-4D97-AF65-F5344CB8AC3E}">
        <p14:creationId xmlns:p14="http://schemas.microsoft.com/office/powerpoint/2010/main" val="244884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6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6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6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6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2895600"/>
            <a:ext cx="11582267" cy="4384957"/>
          </a:xfrm>
        </p:spPr>
        <p:txBody>
          <a:bodyPr>
            <a:noAutofit/>
          </a:bodyPr>
          <a:lstStyle/>
          <a:p>
            <a:pPr marL="0" indent="0" algn="r" rtl="1">
              <a:buNone/>
            </a:pPr>
            <a:r>
              <a:rPr lang="ar-LB" sz="6000" b="1" dirty="0">
                <a:latin typeface="Traditional Arabic" panose="02020603050405020304" pitchFamily="18" charset="-78"/>
                <a:cs typeface="Traditional Arabic" panose="02020603050405020304" pitchFamily="18" charset="-78"/>
              </a:rPr>
              <a:t>كانت الكنيسة مقسومة لأربعة مجموعات:</a:t>
            </a:r>
            <a:endParaRPr lang="en-US" sz="6000" b="1" dirty="0">
              <a:latin typeface="Traditional Arabic" panose="02020603050405020304" pitchFamily="18" charset="-78"/>
              <a:cs typeface="Traditional Arabic" panose="02020603050405020304" pitchFamily="18" charset="-78"/>
            </a:endParaRPr>
          </a:p>
          <a:p>
            <a:pPr marL="1143000" indent="-1143000" algn="r" rtl="1">
              <a:buFont typeface="+mj-lt"/>
              <a:buAutoNum type="arabicPeriod"/>
            </a:pPr>
            <a:r>
              <a:rPr lang="ar-LB" sz="6000" b="1" dirty="0">
                <a:latin typeface="Traditional Arabic" panose="02020603050405020304" pitchFamily="18" charset="-78"/>
                <a:cs typeface="Traditional Arabic" panose="02020603050405020304" pitchFamily="18" charset="-78"/>
              </a:rPr>
              <a:t>مجموعة لبولس</a:t>
            </a:r>
            <a:endParaRPr lang="en-US" sz="6000" dirty="0">
              <a:latin typeface="Traditional Arabic" panose="02020603050405020304" pitchFamily="18" charset="-78"/>
              <a:cs typeface="Traditional Arabic" panose="02020603050405020304" pitchFamily="18" charset="-78"/>
            </a:endParaRPr>
          </a:p>
          <a:p>
            <a:pPr marL="1143000" indent="-1143000" algn="r" rtl="1">
              <a:buFont typeface="+mj-lt"/>
              <a:buAutoNum type="arabicPeriod"/>
            </a:pPr>
            <a:r>
              <a:rPr lang="ar-LB" sz="6000" b="1" dirty="0">
                <a:latin typeface="Traditional Arabic" panose="02020603050405020304" pitchFamily="18" charset="-78"/>
                <a:cs typeface="Traditional Arabic" panose="02020603050405020304" pitchFamily="18" charset="-78"/>
              </a:rPr>
              <a:t>مجموعة لأبلوس</a:t>
            </a:r>
            <a:endParaRPr lang="en-US" sz="6000" dirty="0">
              <a:latin typeface="Traditional Arabic" panose="02020603050405020304" pitchFamily="18" charset="-78"/>
              <a:cs typeface="Traditional Arabic" panose="02020603050405020304" pitchFamily="18" charset="-78"/>
            </a:endParaRPr>
          </a:p>
          <a:p>
            <a:pPr marL="0" indent="0" algn="r" rtl="1">
              <a:buNone/>
            </a:pP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534995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2895600"/>
            <a:ext cx="11582267" cy="4384957"/>
          </a:xfrm>
        </p:spPr>
        <p:txBody>
          <a:bodyPr>
            <a:noAutofit/>
          </a:bodyPr>
          <a:lstStyle/>
          <a:p>
            <a:pPr marL="0" indent="0" algn="ctr" rtl="1">
              <a:buNone/>
            </a:pPr>
            <a:r>
              <a:rPr lang="ar-LB" sz="8000" b="1" dirty="0">
                <a:latin typeface="Traditional Arabic" panose="02020603050405020304" pitchFamily="18" charset="-78"/>
                <a:cs typeface="Traditional Arabic" panose="02020603050405020304" pitchFamily="18" charset="-78"/>
              </a:rPr>
              <a:t>ثم اقبل الى افسس يهوديٌّ اسمهُ أَبُلُّوس اسكندريُّ الجنس رجلٌ فصيح مقتدرٌ في الكتب</a:t>
            </a:r>
            <a:endParaRPr lang="en-US" sz="8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708426" y="878504"/>
            <a:ext cx="9223910" cy="1200329"/>
          </a:xfrm>
          <a:prstGeom prst="rect">
            <a:avLst/>
          </a:prstGeom>
        </p:spPr>
        <p:txBody>
          <a:bodyPr wrap="square">
            <a:spAutoFit/>
          </a:bodyPr>
          <a:lstStyle/>
          <a:p>
            <a:pPr algn="ctr" rtl="1"/>
            <a:r>
              <a:rPr lang="ar-LB" sz="7200" b="1" dirty="0">
                <a:latin typeface="Traditional Arabic" panose="02020603050405020304" pitchFamily="18" charset="-78"/>
                <a:cs typeface="Traditional Arabic" panose="02020603050405020304" pitchFamily="18" charset="-78"/>
              </a:rPr>
              <a:t>أع 18: 24</a:t>
            </a:r>
            <a:endParaRPr lang="en-US" sz="66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497263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2895600"/>
            <a:ext cx="11582267" cy="4384957"/>
          </a:xfrm>
        </p:spPr>
        <p:txBody>
          <a:bodyPr>
            <a:noAutofit/>
          </a:bodyPr>
          <a:lstStyle/>
          <a:p>
            <a:pPr marL="514350" indent="-514350" algn="r" rtl="1">
              <a:buFont typeface="+mj-lt"/>
              <a:buAutoNum type="arabicPeriod" startAt="3"/>
            </a:pPr>
            <a:r>
              <a:rPr lang="ar-LB" sz="8000" b="1" dirty="0">
                <a:latin typeface="Traditional Arabic" panose="02020603050405020304" pitchFamily="18" charset="-78"/>
                <a:cs typeface="Traditional Arabic" panose="02020603050405020304" pitchFamily="18" charset="-78"/>
              </a:rPr>
              <a:t>مجموعة لبطرس</a:t>
            </a:r>
            <a:endParaRPr lang="en-US" sz="8000" dirty="0">
              <a:latin typeface="Traditional Arabic" panose="02020603050405020304" pitchFamily="18" charset="-78"/>
              <a:cs typeface="Traditional Arabic" panose="02020603050405020304" pitchFamily="18" charset="-78"/>
            </a:endParaRPr>
          </a:p>
          <a:p>
            <a:pPr marL="514350" indent="-514350" algn="r" rtl="1">
              <a:buFont typeface="+mj-lt"/>
              <a:buAutoNum type="arabicPeriod" startAt="3"/>
            </a:pPr>
            <a:r>
              <a:rPr lang="ar-LB" sz="8000" b="1" dirty="0">
                <a:latin typeface="Traditional Arabic" panose="02020603050405020304" pitchFamily="18" charset="-78"/>
                <a:cs typeface="Traditional Arabic" panose="02020603050405020304" pitchFamily="18" charset="-78"/>
              </a:rPr>
              <a:t>مجموعة للمسيح </a:t>
            </a:r>
            <a:endParaRPr lang="en-US" sz="8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83814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98004"/>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2895600"/>
            <a:ext cx="11582267" cy="4384957"/>
          </a:xfrm>
        </p:spPr>
        <p:txBody>
          <a:bodyPr>
            <a:noAutofit/>
          </a:bodyPr>
          <a:lstStyle/>
          <a:p>
            <a:pPr marL="0" indent="0" algn="ctr" rtl="1">
              <a:buNone/>
            </a:pPr>
            <a:r>
              <a:rPr lang="ar-LB" sz="6600" b="1" dirty="0">
                <a:latin typeface="Traditional Arabic" panose="02020603050405020304" pitchFamily="18" charset="-78"/>
                <a:cs typeface="Traditional Arabic" panose="02020603050405020304" pitchFamily="18" charset="-78"/>
              </a:rPr>
              <a:t>... إن وثق احدٌ بنفسهِ انهُ للمسيح فليحسب هذا ايضًا من نفسهِ انهُ كما هو للمسيح كذلك نحن ايضًا للمسيح.</a:t>
            </a:r>
            <a:endParaRPr lang="en-US" sz="66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704671"/>
            <a:ext cx="9223910" cy="1200329"/>
          </a:xfrm>
          <a:prstGeom prst="rect">
            <a:avLst/>
          </a:prstGeom>
        </p:spPr>
        <p:txBody>
          <a:bodyPr wrap="square">
            <a:spAutoFit/>
          </a:bodyPr>
          <a:lstStyle/>
          <a:p>
            <a:pPr algn="ctr" rtl="1"/>
            <a:r>
              <a:rPr lang="ar-LB" sz="7200" b="1" dirty="0">
                <a:latin typeface="Traditional Arabic" panose="02020603050405020304" pitchFamily="18" charset="-78"/>
                <a:cs typeface="Traditional Arabic" panose="02020603050405020304" pitchFamily="18" charset="-78"/>
              </a:rPr>
              <a:t>2كو 10: 7</a:t>
            </a:r>
            <a:endParaRPr lang="en-US" sz="7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1701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733" y="3166629"/>
            <a:ext cx="11582267" cy="4384957"/>
          </a:xfrm>
        </p:spPr>
        <p:txBody>
          <a:bodyPr>
            <a:noAutofit/>
          </a:bodyPr>
          <a:lstStyle/>
          <a:p>
            <a:pPr marL="1143000" lvl="0" indent="-1143000" algn="ctr" rtl="1">
              <a:buFont typeface="+mj-lt"/>
              <a:buAutoNum type="arabicPeriod" startAt="3"/>
            </a:pPr>
            <a:r>
              <a:rPr lang="ar-LB" sz="8000" b="1" dirty="0">
                <a:latin typeface="Traditional Arabic" panose="02020603050405020304" pitchFamily="18" charset="-78"/>
                <a:cs typeface="Traditional Arabic" panose="02020603050405020304" pitchFamily="18" charset="-78"/>
              </a:rPr>
              <a:t>الإنشقاقات والخصومات غريب عن مفهوم الكنيسة: </a:t>
            </a:r>
            <a:endParaRPr lang="en-US" sz="8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547092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11935" y="3539843"/>
            <a:ext cx="11582267" cy="4384957"/>
          </a:xfrm>
        </p:spPr>
        <p:txBody>
          <a:bodyPr>
            <a:noAutofit/>
          </a:bodyPr>
          <a:lstStyle/>
          <a:p>
            <a:pPr marL="0" indent="0" algn="ctr" rtl="1">
              <a:buNone/>
            </a:pPr>
            <a:r>
              <a:rPr lang="ar-LB" sz="8000" b="1" dirty="0">
                <a:latin typeface="Traditional Arabic" panose="02020603050405020304" pitchFamily="18" charset="-78"/>
                <a:cs typeface="Traditional Arabic" panose="02020603050405020304" pitchFamily="18" charset="-78"/>
              </a:rPr>
              <a:t>13"هَلِ انْقَسَمَ الْمَسِيحُ؟"</a:t>
            </a:r>
            <a:endParaRPr lang="en-US" sz="8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057310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539843"/>
            <a:ext cx="11582267" cy="4384957"/>
          </a:xfrm>
        </p:spPr>
        <p:txBody>
          <a:bodyPr>
            <a:noAutofit/>
          </a:bodyPr>
          <a:lstStyle/>
          <a:p>
            <a:pPr marL="0" indent="0" algn="ctr" rtl="1">
              <a:buNone/>
            </a:pPr>
            <a:r>
              <a:rPr lang="ar-LB" sz="6600" b="1" dirty="0">
                <a:latin typeface="Traditional Arabic" panose="02020603050405020304" pitchFamily="18" charset="-78"/>
                <a:cs typeface="Traditional Arabic" panose="02020603050405020304" pitchFamily="18" charset="-78"/>
              </a:rPr>
              <a:t>ثالثاً. ضرورة فهم جوهر مخطط الله للكنيسة:</a:t>
            </a:r>
            <a:endParaRPr lang="en-US" sz="66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30313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374599" y="3276600"/>
            <a:ext cx="11506067" cy="4384957"/>
          </a:xfrm>
        </p:spPr>
        <p:txBody>
          <a:bodyPr>
            <a:noAutofit/>
          </a:bodyPr>
          <a:lstStyle/>
          <a:p>
            <a:pPr marL="1143000" lvl="0" indent="-1143000" algn="r" rtl="1">
              <a:buFont typeface="+mj-lt"/>
              <a:buAutoNum type="arabicPeriod"/>
            </a:pPr>
            <a:r>
              <a:rPr lang="ar-LB" sz="6000" b="1" dirty="0">
                <a:latin typeface="Traditional Arabic" panose="02020603050405020304" pitchFamily="18" charset="-78"/>
                <a:cs typeface="Traditional Arabic" panose="02020603050405020304" pitchFamily="18" charset="-78"/>
              </a:rPr>
              <a:t>الكنيسة مؤسسة على المسيح وحده:</a:t>
            </a:r>
            <a:endParaRPr lang="en-US" sz="6000" dirty="0">
              <a:latin typeface="Traditional Arabic" panose="02020603050405020304" pitchFamily="18" charset="-78"/>
              <a:cs typeface="Traditional Arabic" panose="02020603050405020304" pitchFamily="18" charset="-78"/>
            </a:endParaRPr>
          </a:p>
          <a:p>
            <a:pPr marL="0" indent="0" algn="r" rtl="1">
              <a:buNone/>
            </a:pPr>
            <a:r>
              <a:rPr lang="ar-LB" sz="6000" b="1" dirty="0">
                <a:latin typeface="Traditional Arabic" panose="02020603050405020304" pitchFamily="18" charset="-78"/>
                <a:cs typeface="Traditional Arabic" panose="02020603050405020304" pitchFamily="18" charset="-78"/>
              </a:rPr>
              <a:t>أَلَعَلَّ بُولُسَ صُلِبَ لأَجْلِكُمْ، أَمْ بِاسْمِ بُولُسَ اعْتَمَدْتُمْ؟</a:t>
            </a: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973423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533400" y="3844643"/>
            <a:ext cx="11506067" cy="4384957"/>
          </a:xfrm>
        </p:spPr>
        <p:txBody>
          <a:bodyPr>
            <a:noAutofit/>
          </a:bodyPr>
          <a:lstStyle/>
          <a:p>
            <a:pPr marL="1143000" lvl="0" indent="-1143000" algn="ctr" rtl="1">
              <a:buFont typeface="+mj-lt"/>
              <a:buAutoNum type="arabicPeriod" startAt="2"/>
            </a:pPr>
            <a:r>
              <a:rPr lang="ar-LB" sz="7200" b="1" dirty="0">
                <a:latin typeface="Traditional Arabic" panose="02020603050405020304" pitchFamily="18" charset="-78"/>
                <a:cs typeface="Traditional Arabic" panose="02020603050405020304" pitchFamily="18" charset="-78"/>
              </a:rPr>
              <a:t>خدّام الرّب يجب أن يلتزموا بدعوتهم:</a:t>
            </a:r>
            <a:endParaRPr lang="en-US" sz="72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284372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342965" y="2871521"/>
            <a:ext cx="11506067" cy="4384957"/>
          </a:xfrm>
        </p:spPr>
        <p:txBody>
          <a:bodyPr>
            <a:noAutofit/>
          </a:bodyPr>
          <a:lstStyle/>
          <a:p>
            <a:pPr marL="0" lvl="0" indent="0" algn="ctr" rtl="1">
              <a:buNone/>
            </a:pPr>
            <a:r>
              <a:rPr lang="ar-LB" sz="6200" b="1" dirty="0">
                <a:latin typeface="Traditional Arabic" panose="02020603050405020304" pitchFamily="18" charset="-78"/>
                <a:cs typeface="Traditional Arabic" panose="02020603050405020304" pitchFamily="18" charset="-78"/>
              </a:rPr>
              <a:t>14أَشْكُرُ اللهَ أَنِّي لَمْ أُعَمِّدْ أَحَدًا مِنْكُمْ إِلاَّ كِرِيسْبُسَ وَغَايُسَ، 15حَتَّى لاَ يَقُولَ أَحَدٌ إِنِّي عَمَّدْتُ بِاسْمِي. 16وَعَمَّدْتُ أَيْضًا بَيْتَ اسْتِفَانُوسَ. عَدَا ذلِكَ لَسْتُ أَعْلَمُ هَلْ عَمَّدْتُ أَحَدًا آخَرَ،</a:t>
            </a:r>
            <a:endParaRPr lang="en-US" sz="62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6886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406963" y="657553"/>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76200" y="2895600"/>
            <a:ext cx="11938456" cy="4015150"/>
          </a:xfrm>
        </p:spPr>
        <p:txBody>
          <a:bodyPr>
            <a:noAutofit/>
          </a:bodyPr>
          <a:lstStyle/>
          <a:p>
            <a:pPr marL="0" indent="0" algn="r" rtl="1">
              <a:buNone/>
            </a:pPr>
            <a:r>
              <a:rPr lang="ar-LB" sz="6000" b="1" dirty="0">
                <a:latin typeface="Traditional Arabic" panose="02020603050405020304" pitchFamily="18" charset="-78"/>
                <a:cs typeface="Traditional Arabic" panose="02020603050405020304" pitchFamily="18" charset="-78"/>
              </a:rPr>
              <a:t>10وَلكِنَّنِي أَطْلُبُ إِلَيْكُمْ أَيُّهَا الإِخْوَةُ، بِاسْمِ رَبِّنَا يَسُوعَ الْمَسِيحِ، أَنْ تَقُولُوا جَمِيعُكُمْ قَوْلاً وَاحِدًا، وَلاَ يَكُونَ بَيْنَكُمُ انْشِقَاقَاتٌ، بَلْ كُونُوا كَامِلِينَ فِي فِكْرٍ وَاحِدٍ وَرَأْيٍ وَاحِدٍ، </a:t>
            </a: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431429" y="669992"/>
            <a:ext cx="9223910" cy="1200329"/>
          </a:xfrm>
          <a:prstGeom prst="rect">
            <a:avLst/>
          </a:prstGeom>
        </p:spPr>
        <p:txBody>
          <a:bodyPr wrap="square">
            <a:spAutoFit/>
          </a:bodyPr>
          <a:lstStyle/>
          <a:p>
            <a:pPr algn="ctr" rtl="1"/>
            <a:r>
              <a:rPr lang="ar-LB" sz="7200" b="1" dirty="0">
                <a:latin typeface="Traditional Arabic" panose="02020603050405020304" pitchFamily="18" charset="-78"/>
                <a:cs typeface="Traditional Arabic" panose="02020603050405020304" pitchFamily="18" charset="-78"/>
              </a:rPr>
              <a:t>1كو 1: 10-17</a:t>
            </a:r>
            <a:endParaRPr lang="en-US" sz="7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3690604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342965" y="3104200"/>
            <a:ext cx="11506067" cy="4384957"/>
          </a:xfrm>
        </p:spPr>
        <p:txBody>
          <a:bodyPr>
            <a:noAutofit/>
          </a:bodyPr>
          <a:lstStyle/>
          <a:p>
            <a:pPr marL="1143000" lvl="0" indent="-1143000" algn="r" rtl="1">
              <a:buFont typeface="+mj-lt"/>
              <a:buAutoNum type="arabicPeriod" startAt="3"/>
            </a:pPr>
            <a:r>
              <a:rPr lang="ar-LB" sz="6000" b="1" dirty="0">
                <a:latin typeface="Traditional Arabic" panose="02020603050405020304" pitchFamily="18" charset="-78"/>
                <a:cs typeface="Traditional Arabic" panose="02020603050405020304" pitchFamily="18" charset="-78"/>
              </a:rPr>
              <a:t>خدّام الرّب يزرعون بذار الوحدة حول المسيح:</a:t>
            </a:r>
            <a:endParaRPr lang="en-US" sz="6000" b="1" dirty="0">
              <a:latin typeface="Traditional Arabic" panose="02020603050405020304" pitchFamily="18" charset="-78"/>
              <a:cs typeface="Traditional Arabic" panose="02020603050405020304" pitchFamily="18" charset="-78"/>
            </a:endParaRPr>
          </a:p>
          <a:p>
            <a:pPr marL="0" indent="0" algn="r" rtl="1">
              <a:buNone/>
            </a:pPr>
            <a:r>
              <a:rPr lang="ar-LB" sz="6000" b="1" dirty="0">
                <a:latin typeface="Traditional Arabic" panose="02020603050405020304" pitchFamily="18" charset="-78"/>
                <a:cs typeface="Traditional Arabic" panose="02020603050405020304" pitchFamily="18" charset="-78"/>
              </a:rPr>
              <a:t> 17لأَنَّ الْمَسِيحَ لَمْ يُرْسِلْنِي لأُعَمِّدَ بَلْ لأُبَشِّرَ، لاَ بِحِكْمَةِ كَلاَمٍ لِئَلاَّ يَتَعَطَّلَ صَلِيبُ الْمَسِيحِ."</a:t>
            </a:r>
            <a:endParaRPr lang="en-US" sz="6000" b="1"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496973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374599" y="3093292"/>
            <a:ext cx="11506067" cy="4384957"/>
          </a:xfrm>
        </p:spPr>
        <p:txBody>
          <a:bodyPr>
            <a:noAutofit/>
          </a:bodyPr>
          <a:lstStyle/>
          <a:p>
            <a:pPr marL="0" indent="0" algn="ctr" rtl="1">
              <a:buNone/>
            </a:pPr>
            <a:r>
              <a:rPr lang="ar-LB" sz="6000" b="1" dirty="0">
                <a:latin typeface="Traditional Arabic" panose="02020603050405020304" pitchFamily="18" charset="-78"/>
                <a:cs typeface="Traditional Arabic" panose="02020603050405020304" pitchFamily="18" charset="-78"/>
              </a:rPr>
              <a:t>10وَلكِنَّنِي أَطْلُبُ إِلَيْكُمْ أَيُّهَا الإِخْوَةُ، بِاسْمِ رَبِّنَا يَسُوعَ الْمَسِيحِ، أَنْ تَقُولُوا جَمِيعُكُمْ قَوْلاً وَاحِدًا، وَلاَ يَكُونَ بَيْنَكُمُ انْشِقَاقَاتٌ، بَلْ كُونُوا كَامِلِينَ فِي فِكْرٍ وَاحِدٍ وَرَأْيٍ وَاحِدٍ</a:t>
            </a: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94501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406963" y="657553"/>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152400" y="2895600"/>
            <a:ext cx="11709856" cy="4015150"/>
          </a:xfrm>
        </p:spPr>
        <p:txBody>
          <a:bodyPr>
            <a:noAutofit/>
          </a:bodyPr>
          <a:lstStyle/>
          <a:p>
            <a:pPr marL="0" indent="0" algn="ctr" rtl="1">
              <a:buNone/>
            </a:pPr>
            <a:r>
              <a:rPr lang="ar-LB" sz="6200" b="1" dirty="0">
                <a:latin typeface="Traditional Arabic" panose="02020603050405020304" pitchFamily="18" charset="-78"/>
                <a:cs typeface="Traditional Arabic" panose="02020603050405020304" pitchFamily="18" charset="-78"/>
              </a:rPr>
              <a:t>11لأَنِّي أُخْبِرْتُ عَنْكُمْ يَا إِخْوَتِي مِنْ أَهْلِ خُلُوِي أَنَّ بَيْنَكُمْ خُصُومَاتٍ. 12فَأَنَا أَعْنِي هذَا: أَنَّ كُلَّ وَاحِدٍ مِنْكُمْ يَقُولُ:«أَنَا لِبُولُسَ»، و«َأَنَا لأَبُلُّوسَ»، وَ«أَنَا لِصَفَا»، وَ«أَنَا لِلْمَسِيحِ». </a:t>
            </a:r>
            <a:endParaRPr lang="en-US" sz="62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431429" y="669992"/>
            <a:ext cx="9223910" cy="1200329"/>
          </a:xfrm>
          <a:prstGeom prst="rect">
            <a:avLst/>
          </a:prstGeom>
        </p:spPr>
        <p:txBody>
          <a:bodyPr wrap="square">
            <a:spAutoFit/>
          </a:bodyPr>
          <a:lstStyle/>
          <a:p>
            <a:pPr algn="ctr" rtl="1"/>
            <a:r>
              <a:rPr lang="ar-LB" sz="7200" b="1" dirty="0">
                <a:latin typeface="Traditional Arabic" panose="02020603050405020304" pitchFamily="18" charset="-78"/>
                <a:cs typeface="Traditional Arabic" panose="02020603050405020304" pitchFamily="18" charset="-78"/>
              </a:rPr>
              <a:t>1كو 1: 10-17</a:t>
            </a:r>
            <a:endParaRPr lang="en-US" sz="7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09310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406963" y="657553"/>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155494" y="3071450"/>
            <a:ext cx="12017750" cy="4015150"/>
          </a:xfrm>
        </p:spPr>
        <p:txBody>
          <a:bodyPr>
            <a:noAutofit/>
          </a:bodyPr>
          <a:lstStyle/>
          <a:p>
            <a:pPr marL="0" indent="0" algn="r" rtl="1">
              <a:buNone/>
            </a:pPr>
            <a:r>
              <a:rPr lang="ar-LB" sz="6600" b="1" dirty="0">
                <a:latin typeface="Traditional Arabic" panose="02020603050405020304" pitchFamily="18" charset="-78"/>
                <a:cs typeface="Traditional Arabic" panose="02020603050405020304" pitchFamily="18" charset="-78"/>
              </a:rPr>
              <a:t>13هَلِ انْقَسَمَ الْمَسِيحُ؟ أَلَعَلَّ بُولُسَ صُلِبَ لأَجْلِكُمْ، أَمْ بِاسْمِ بُولُسَ اعْتَمَدْتُمْ؟ 14أَشْكُرُ اللهَ أَنِّي لَمْ أُعَمِّدْ أَحَدًا مِنْكُمْ إِلاَّ كِرِيسْبُسَ وَغَايُسَ، </a:t>
            </a:r>
            <a:endParaRPr lang="en-US" sz="66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431429" y="669992"/>
            <a:ext cx="9223910" cy="1200329"/>
          </a:xfrm>
          <a:prstGeom prst="rect">
            <a:avLst/>
          </a:prstGeom>
        </p:spPr>
        <p:txBody>
          <a:bodyPr wrap="square">
            <a:spAutoFit/>
          </a:bodyPr>
          <a:lstStyle/>
          <a:p>
            <a:pPr algn="ctr" rtl="1"/>
            <a:r>
              <a:rPr lang="ar-LB" sz="7200" b="1" dirty="0">
                <a:latin typeface="Traditional Arabic" panose="02020603050405020304" pitchFamily="18" charset="-78"/>
                <a:cs typeface="Traditional Arabic" panose="02020603050405020304" pitchFamily="18" charset="-78"/>
              </a:rPr>
              <a:t>1كو 1: 10-17</a:t>
            </a:r>
            <a:endParaRPr lang="en-US" sz="7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698437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406963" y="657553"/>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155494" y="2895600"/>
            <a:ext cx="12017750" cy="4015150"/>
          </a:xfrm>
        </p:spPr>
        <p:txBody>
          <a:bodyPr>
            <a:noAutofit/>
          </a:bodyPr>
          <a:lstStyle/>
          <a:p>
            <a:pPr marL="0" indent="0" algn="ctr" rtl="1">
              <a:buNone/>
            </a:pPr>
            <a:r>
              <a:rPr lang="ar-LB" sz="6000" b="1" dirty="0">
                <a:latin typeface="Traditional Arabic" panose="02020603050405020304" pitchFamily="18" charset="-78"/>
                <a:cs typeface="Traditional Arabic" panose="02020603050405020304" pitchFamily="18" charset="-78"/>
              </a:rPr>
              <a:t>15حَتَّى لاَ يَقُولَ أَحَدٌ إِنِّي عَمَّدْتُ بِاسْمِي. 16وَعَمَّدْتُ أَيْضًا بَيْتَ اسْتِفَانُوسَ. عَدَا ذلِكَ لَسْتُ أَعْلَمُ هَلْ عَمَّدْتُ أَحَدًا آخَرَ، 17لأَنَّ الْمَسِيحَ لَمْ يُرْسِلْنِي لأُعَمِّدَ بَلْ لأُبَشِّرَ، لاَ بِحِكْمَةِ كَلاَمٍ لِئَلاَّ يَتَعَطَّلَ صَلِيبُ الْمَسِيحِ."</a:t>
            </a: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431429" y="669992"/>
            <a:ext cx="9223910" cy="1200329"/>
          </a:xfrm>
          <a:prstGeom prst="rect">
            <a:avLst/>
          </a:prstGeom>
        </p:spPr>
        <p:txBody>
          <a:bodyPr wrap="square">
            <a:spAutoFit/>
          </a:bodyPr>
          <a:lstStyle/>
          <a:p>
            <a:pPr algn="ctr" rtl="1"/>
            <a:r>
              <a:rPr lang="ar-LB" sz="7200" b="1" dirty="0">
                <a:latin typeface="Traditional Arabic" panose="02020603050405020304" pitchFamily="18" charset="-78"/>
                <a:cs typeface="Traditional Arabic" panose="02020603050405020304" pitchFamily="18" charset="-78"/>
              </a:rPr>
              <a:t>1كو 1: 10-17</a:t>
            </a:r>
            <a:endParaRPr lang="en-US" sz="72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69595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539843"/>
            <a:ext cx="11582267" cy="4384957"/>
          </a:xfrm>
        </p:spPr>
        <p:txBody>
          <a:bodyPr>
            <a:noAutofit/>
          </a:bodyPr>
          <a:lstStyle/>
          <a:p>
            <a:pPr marL="0" indent="0" algn="ctr" rtl="1">
              <a:buNone/>
            </a:pPr>
            <a:r>
              <a:rPr lang="ar-LB" sz="8000" b="1" dirty="0">
                <a:latin typeface="Traditional Arabic" panose="02020603050405020304" pitchFamily="18" charset="-78"/>
                <a:cs typeface="Traditional Arabic" panose="02020603050405020304" pitchFamily="18" charset="-78"/>
              </a:rPr>
              <a:t>أولاً. الجوّ الطبيعي في الكنيسة:</a:t>
            </a:r>
            <a:endParaRPr lang="en-US" sz="8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13262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130514"/>
            <a:ext cx="11582267" cy="4384957"/>
          </a:xfrm>
        </p:spPr>
        <p:txBody>
          <a:bodyPr>
            <a:noAutofit/>
          </a:bodyPr>
          <a:lstStyle/>
          <a:p>
            <a:pPr marL="0" indent="0" algn="r" rtl="1">
              <a:buNone/>
            </a:pPr>
            <a:r>
              <a:rPr lang="ar-LB" sz="6000" b="1" dirty="0">
                <a:latin typeface="Traditional Arabic" panose="02020603050405020304" pitchFamily="18" charset="-78"/>
                <a:cs typeface="Traditional Arabic" panose="02020603050405020304" pitchFamily="18" charset="-78"/>
              </a:rPr>
              <a:t>10وَلكِنَّنِي أَطْلُبُ إِلَيْكُمْ أَيُّهَا الإِخْوَةُ، بِاسْمِ رَبِّنَا يَسُوعَ الْمَسِيحِ، أَنْ تَقُولُوا جَمِيعُكُمْ قَوْلاً وَاحِدًا، وَلاَ يَكُونَ بَيْنَكُمُ انْشِقَاقَاتٌ، بَلْ كُونُوا كَامِلِينَ فِي فِكْرٍ وَاحِدٍ وَرَأْيٍ وَاحِدٍ،</a:t>
            </a: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984931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819401" y="2306639"/>
            <a:ext cx="4811713" cy="4556125"/>
            <a:chOff x="2040" y="4872"/>
            <a:chExt cx="7578" cy="7175"/>
          </a:xfrm>
        </p:grpSpPr>
        <p:grpSp>
          <p:nvGrpSpPr>
            <p:cNvPr id="5" name="Group 5"/>
            <p:cNvGrpSpPr>
              <a:grpSpLocks/>
            </p:cNvGrpSpPr>
            <p:nvPr/>
          </p:nvGrpSpPr>
          <p:grpSpPr bwMode="auto">
            <a:xfrm>
              <a:off x="2040" y="5027"/>
              <a:ext cx="7578" cy="6646"/>
              <a:chOff x="4500" y="5399"/>
              <a:chExt cx="3990" cy="2867"/>
            </a:xfrm>
          </p:grpSpPr>
          <p:sp>
            <p:nvSpPr>
              <p:cNvPr id="6" name="Rectangle 6"/>
              <p:cNvSpPr>
                <a:spLocks noChangeArrowheads="1"/>
              </p:cNvSpPr>
              <p:nvPr/>
            </p:nvSpPr>
            <p:spPr bwMode="auto">
              <a:xfrm>
                <a:off x="8212" y="5399"/>
                <a:ext cx="238"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fontAlgn="base">
                  <a:spcBef>
                    <a:spcPct val="0"/>
                  </a:spcBef>
                  <a:spcAft>
                    <a:spcPts val="1000"/>
                  </a:spcAft>
                  <a:defRPr/>
                </a:pPr>
                <a:r>
                  <a:rPr lang="en-US" sz="2700" dirty="0">
                    <a:solidFill>
                      <a:srgbClr val="000000"/>
                    </a:solidFill>
                    <a:latin typeface="Calibri" pitchFamily="34" charset="0"/>
                    <a:ea typeface="Arial" pitchFamily="34" charset="0"/>
                    <a:cs typeface="Arial" pitchFamily="34" charset="0"/>
                  </a:rPr>
                  <a:t> </a:t>
                </a:r>
                <a:endParaRPr lang="en-US" dirty="0">
                  <a:solidFill>
                    <a:prstClr val="black"/>
                  </a:solidFill>
                  <a:latin typeface="Arial" pitchFamily="34" charset="0"/>
                  <a:cs typeface="Arial" pitchFamily="34" charset="0"/>
                </a:endParaRPr>
              </a:p>
            </p:txBody>
          </p:sp>
        </p:grpSp>
      </p:grpSp>
      <p:pic>
        <p:nvPicPr>
          <p:cNvPr id="1431" name="Picture 407" descr="C:\Users\Raymond AM\Desktop\Sermonbackgrou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768"/>
            <a:ext cx="12191999" cy="7057533"/>
          </a:xfrm>
          <a:prstGeom prst="rect">
            <a:avLst/>
          </a:prstGeom>
          <a:noFill/>
          <a:extLst>
            <a:ext uri="{909E8E84-426E-40DD-AFC4-6F175D3DCCD1}">
              <a14:hiddenFill xmlns:a14="http://schemas.microsoft.com/office/drawing/2010/main">
                <a:solidFill>
                  <a:srgbClr val="FFFFFF"/>
                </a:solidFill>
              </a14:hiddenFill>
            </a:ext>
          </a:extLst>
        </p:spPr>
      </p:pic>
      <p:sp>
        <p:nvSpPr>
          <p:cNvPr id="408" name="TextBox 407"/>
          <p:cNvSpPr txBox="1"/>
          <p:nvPr/>
        </p:nvSpPr>
        <p:spPr>
          <a:xfrm>
            <a:off x="1080235" y="-43767"/>
            <a:ext cx="5047398" cy="923330"/>
          </a:xfrm>
          <a:prstGeom prst="rect">
            <a:avLst/>
          </a:prstGeom>
          <a:noFill/>
        </p:spPr>
        <p:txBody>
          <a:bodyPr wrap="square" rtlCol="0">
            <a:spAutoFit/>
          </a:bodyPr>
          <a:lstStyle/>
          <a:p>
            <a:pPr algn="ctr" rtl="1"/>
            <a:endParaRPr lang="ar-LB" sz="5400" b="1" dirty="0">
              <a:solidFill>
                <a:schemeClr val="tx2">
                  <a:lumMod val="75000"/>
                </a:schemeClr>
              </a:solidFill>
              <a:latin typeface="Traditional Arabic" panose="02020603050405020304" pitchFamily="18" charset="-78"/>
              <a:cs typeface="Traditional Arabic" pitchFamily="18" charset="-78"/>
            </a:endParaRPr>
          </a:p>
        </p:txBody>
      </p:sp>
      <p:sp>
        <p:nvSpPr>
          <p:cNvPr id="1026" name="Content Placeholder 1025">
            <a:extLst>
              <a:ext uri="{FF2B5EF4-FFF2-40B4-BE49-F238E27FC236}">
                <a16:creationId xmlns:a16="http://schemas.microsoft.com/office/drawing/2014/main" id="{B2867CFE-D383-41B0-8BAE-3471A9A08A19}"/>
              </a:ext>
            </a:extLst>
          </p:cNvPr>
          <p:cNvSpPr>
            <a:spLocks noGrp="1"/>
          </p:cNvSpPr>
          <p:nvPr>
            <p:ph idx="1"/>
          </p:nvPr>
        </p:nvSpPr>
        <p:spPr>
          <a:xfrm>
            <a:off x="228600" y="3130514"/>
            <a:ext cx="11582267" cy="4384957"/>
          </a:xfrm>
        </p:spPr>
        <p:txBody>
          <a:bodyPr>
            <a:noAutofit/>
          </a:bodyPr>
          <a:lstStyle/>
          <a:p>
            <a:pPr marL="514350" indent="-514350" algn="r" rtl="1">
              <a:buFont typeface="+mj-lt"/>
              <a:buAutoNum type="arabicPeriod"/>
            </a:pPr>
            <a:r>
              <a:rPr lang="ar-LB" sz="6000" b="1" dirty="0">
                <a:latin typeface="Traditional Arabic" panose="02020603050405020304" pitchFamily="18" charset="-78"/>
                <a:cs typeface="Traditional Arabic" panose="02020603050405020304" pitchFamily="18" charset="-78"/>
              </a:rPr>
              <a:t>وحدة الكنيسة هي مطلب اساسي:</a:t>
            </a:r>
            <a:endParaRPr lang="en-US" sz="6000" dirty="0">
              <a:latin typeface="Traditional Arabic" panose="02020603050405020304" pitchFamily="18" charset="-78"/>
              <a:cs typeface="Traditional Arabic" panose="02020603050405020304" pitchFamily="18" charset="-78"/>
            </a:endParaRPr>
          </a:p>
          <a:p>
            <a:pPr marL="0" indent="0" algn="r" rtl="1">
              <a:buNone/>
            </a:pPr>
            <a:r>
              <a:rPr lang="ar-LB" sz="6000" b="1" dirty="0">
                <a:latin typeface="Traditional Arabic" panose="02020603050405020304" pitchFamily="18" charset="-78"/>
                <a:cs typeface="Traditional Arabic" panose="02020603050405020304" pitchFamily="18" charset="-78"/>
              </a:rPr>
              <a:t>10وَلكِنَّنِي أَطْلُبُ إِلَيْكُمْ أَيُّهَا الإِخْوَةُ، بِاسْمِ رَبِّنَا يَسُوعَ الْمَسِيحِ، </a:t>
            </a:r>
            <a:endParaRPr lang="en-US" sz="6000" dirty="0">
              <a:latin typeface="Traditional Arabic" panose="02020603050405020304" pitchFamily="18" charset="-78"/>
              <a:cs typeface="Traditional Arabic" panose="02020603050405020304" pitchFamily="18" charset="-78"/>
            </a:endParaRPr>
          </a:p>
          <a:p>
            <a:pPr marL="0" indent="0" algn="r" rtl="1">
              <a:buNone/>
            </a:pPr>
            <a:endParaRPr lang="en-US" sz="6000" dirty="0">
              <a:latin typeface="Traditional Arabic" panose="02020603050405020304" pitchFamily="18" charset="-78"/>
              <a:cs typeface="Traditional Arabic" panose="02020603050405020304" pitchFamily="18" charset="-78"/>
            </a:endParaRPr>
          </a:p>
        </p:txBody>
      </p:sp>
      <p:sp>
        <p:nvSpPr>
          <p:cNvPr id="2" name="Rectangle 1">
            <a:extLst>
              <a:ext uri="{FF2B5EF4-FFF2-40B4-BE49-F238E27FC236}">
                <a16:creationId xmlns:a16="http://schemas.microsoft.com/office/drawing/2014/main" id="{52CB6F74-30EF-4A96-9952-D1FB70039961}"/>
              </a:ext>
            </a:extLst>
          </p:cNvPr>
          <p:cNvSpPr/>
          <p:nvPr/>
        </p:nvSpPr>
        <p:spPr>
          <a:xfrm>
            <a:off x="-1557230" y="107322"/>
            <a:ext cx="9223910" cy="2400657"/>
          </a:xfrm>
          <a:prstGeom prst="rect">
            <a:avLst/>
          </a:prstGeom>
        </p:spPr>
        <p:txBody>
          <a:bodyPr wrap="square">
            <a:spAutoFit/>
          </a:bodyPr>
          <a:lstStyle/>
          <a:p>
            <a:pPr algn="ctr" rtl="1"/>
            <a:r>
              <a:rPr lang="ar-LB" sz="5000" b="1" dirty="0">
                <a:latin typeface="Traditional Arabic" panose="02020603050405020304" pitchFamily="18" charset="-78"/>
                <a:cs typeface="Traditional Arabic" panose="02020603050405020304" pitchFamily="18" charset="-78"/>
              </a:rPr>
              <a:t>رسالة كورنثوس:</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الانقسامات في الكنيسة</a:t>
            </a:r>
            <a:endParaRPr lang="en-US" sz="5000" b="1" dirty="0">
              <a:latin typeface="Traditional Arabic" panose="02020603050405020304" pitchFamily="18" charset="-78"/>
              <a:cs typeface="Traditional Arabic" panose="02020603050405020304" pitchFamily="18" charset="-78"/>
            </a:endParaRPr>
          </a:p>
          <a:p>
            <a:pPr algn="ctr" rtl="1"/>
            <a:r>
              <a:rPr lang="ar-LB" sz="5000" b="1" dirty="0">
                <a:latin typeface="Traditional Arabic" panose="02020603050405020304" pitchFamily="18" charset="-78"/>
                <a:cs typeface="Traditional Arabic" panose="02020603050405020304" pitchFamily="18" charset="-78"/>
              </a:rPr>
              <a:t> احتمال وارد</a:t>
            </a:r>
            <a:endParaRPr lang="en-US" sz="50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083907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2635</TotalTime>
  <Words>940</Words>
  <Application>Microsoft Office PowerPoint</Application>
  <PresentationFormat>Widescreen</PresentationFormat>
  <Paragraphs>181</Paragraphs>
  <Slides>31</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Traditional Arabic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Raymond AM</dc:creator>
  <cp:lastModifiedBy>Raymond AM</cp:lastModifiedBy>
  <cp:revision>369</cp:revision>
  <dcterms:created xsi:type="dcterms:W3CDTF">2014-01-18T13:18:16Z</dcterms:created>
  <dcterms:modified xsi:type="dcterms:W3CDTF">2020-06-12T10:23:45Z</dcterms:modified>
</cp:coreProperties>
</file>